
<file path=[Content_Types].xml><?xml version="1.0" encoding="utf-8"?>
<Types xmlns="http://schemas.openxmlformats.org/package/2006/content-types">
  <Default Extension="gif" ContentType="image/gif"/>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99" r:id="rId4"/>
  </p:sldMasterIdLst>
  <p:notesMasterIdLst>
    <p:notesMasterId r:id="rId39"/>
  </p:notesMasterIdLst>
  <p:sldIdLst>
    <p:sldId id="297" r:id="rId5"/>
    <p:sldId id="340" r:id="rId6"/>
    <p:sldId id="339" r:id="rId7"/>
    <p:sldId id="342" r:id="rId8"/>
    <p:sldId id="341" r:id="rId9"/>
    <p:sldId id="300" r:id="rId10"/>
    <p:sldId id="298" r:id="rId11"/>
    <p:sldId id="368" r:id="rId12"/>
    <p:sldId id="343" r:id="rId13"/>
    <p:sldId id="345" r:id="rId14"/>
    <p:sldId id="346" r:id="rId15"/>
    <p:sldId id="347" r:id="rId16"/>
    <p:sldId id="369" r:id="rId17"/>
    <p:sldId id="328" r:id="rId18"/>
    <p:sldId id="367" r:id="rId19"/>
    <p:sldId id="350" r:id="rId20"/>
    <p:sldId id="351" r:id="rId21"/>
    <p:sldId id="352" r:id="rId22"/>
    <p:sldId id="353" r:id="rId23"/>
    <p:sldId id="354" r:id="rId24"/>
    <p:sldId id="355" r:id="rId25"/>
    <p:sldId id="357" r:id="rId26"/>
    <p:sldId id="358" r:id="rId27"/>
    <p:sldId id="359" r:id="rId28"/>
    <p:sldId id="360" r:id="rId29"/>
    <p:sldId id="361" r:id="rId30"/>
    <p:sldId id="278" r:id="rId31"/>
    <p:sldId id="362" r:id="rId32"/>
    <p:sldId id="363" r:id="rId33"/>
    <p:sldId id="364" r:id="rId34"/>
    <p:sldId id="365" r:id="rId35"/>
    <p:sldId id="366" r:id="rId36"/>
    <p:sldId id="356" r:id="rId37"/>
    <p:sldId id="317" r:id="rId3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73A0"/>
    <a:srgbClr val="102F75"/>
    <a:srgbClr val="3BA2B3"/>
    <a:srgbClr val="4DBCC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7D38985-A7A2-4DD6-B1BE-FF87F3B1F691}" v="132" dt="2026-03-16T00:05:54.899"/>
    <p1510:client id="{67D19C95-6BA9-4950-BFA0-830E4D8A7D3A}" v="8" dt="2026-03-16T00:28:00.709"/>
    <p1510:client id="{925E5DFD-AA20-441F-A024-188E875FB061}" v="147" dt="2026-03-16T10:57:24.563"/>
    <p1510:client id="{9792EB5A-5AE2-4934-B524-2193474E33ED}" v="13" dt="2026-03-15T19:44:30.082"/>
  </p1510:revLst>
</p1510:revInfo>
</file>

<file path=ppt/tableStyles.xml><?xml version="1.0" encoding="utf-8"?>
<a:tblStyleLst xmlns:a="http://schemas.openxmlformats.org/drawingml/2006/main" def="{5C22544A-7EE6-4342-B048-85BDC9FD1C3A}">
  <a:tblStyle styleId="{5C22544A-7EE6-4342-B048-85BDC9FD1C3A}" styleName="Stijl, gemiddeld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E25E649-3F16-4E02-A733-19D2CDBF48F0}" styleName="Stijl, gemiddeld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420" autoAdjust="0"/>
    <p:restoredTop sz="87379" autoAdjust="0"/>
  </p:normalViewPr>
  <p:slideViewPr>
    <p:cSldViewPr snapToGrid="0">
      <p:cViewPr varScale="1">
        <p:scale>
          <a:sx n="80" d="100"/>
          <a:sy n="80" d="100"/>
        </p:scale>
        <p:origin x="102" y="45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notesMaster" Target="notesMasters/notesMaster1.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s>
</file>

<file path=ppt/diagrams/_rels/data1.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ata2.xml.rels><?xml version="1.0" encoding="UTF-8" standalone="yes"?>
<Relationships xmlns="http://schemas.openxmlformats.org/package/2006/relationships"><Relationship Id="rId3" Type="http://schemas.openxmlformats.org/officeDocument/2006/relationships/hyperlink" Target="https://palliaweb.nl/zorgpraktijk/palliarts" TargetMode="External"/><Relationship Id="rId2" Type="http://schemas.openxmlformats.org/officeDocument/2006/relationships/hyperlink" Target="http://www.pallialine.nl/" TargetMode="External"/><Relationship Id="rId1" Type="http://schemas.openxmlformats.org/officeDocument/2006/relationships/hyperlink" Target="https://palliaweb.nl/richtlijnen-palliatieve-zorg/richtlijn" TargetMode="External"/><Relationship Id="rId4" Type="http://schemas.openxmlformats.org/officeDocument/2006/relationships/hyperlink" Target="https://palliaweb.nl/getmedia/a2ac1c59-a6ab-423e-8607-af678cb3b9f5/digitale-set-signalering-in-de-palliatieve-fase.pdf" TargetMode="External"/></Relationships>
</file>

<file path=ppt/diagrams/_rels/drawing1.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rawing2.xml.rels><?xml version="1.0" encoding="UTF-8" standalone="yes"?>
<Relationships xmlns="http://schemas.openxmlformats.org/package/2006/relationships"><Relationship Id="rId3" Type="http://schemas.openxmlformats.org/officeDocument/2006/relationships/hyperlink" Target="https://palliaweb.nl/zorgpraktijk/palliarts" TargetMode="External"/><Relationship Id="rId2" Type="http://schemas.openxmlformats.org/officeDocument/2006/relationships/hyperlink" Target="http://www.pallialine.nl/" TargetMode="External"/><Relationship Id="rId1" Type="http://schemas.openxmlformats.org/officeDocument/2006/relationships/hyperlink" Target="https://palliaweb.nl/richtlijnen-palliatieve-zorg/richtlijn" TargetMode="External"/><Relationship Id="rId4" Type="http://schemas.openxmlformats.org/officeDocument/2006/relationships/hyperlink" Target="https://palliaweb.nl/getmedia/a2ac1c59-a6ab-423e-8607-af678cb3b9f5/digitale-set-signalering-in-de-palliatieve-fase.pdf" TargetMode="External"/></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E495DFD-B84F-49AB-A6B0-8571807D6A49}"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56297218-17C1-4804-A6FF-9A27A79BB70B}">
      <dgm:prSet/>
      <dgm:spPr>
        <a:xfrm>
          <a:off x="293068" y="2177506"/>
          <a:ext cx="2052270" cy="720000"/>
        </a:xfrm>
        <a:prstGeom prst="rect">
          <a:avLst/>
        </a:prstGeom>
        <a:noFill/>
        <a:ln>
          <a:noFill/>
        </a:ln>
        <a:effectLst/>
      </dgm:spPr>
      <dgm:t>
        <a:bodyPr/>
        <a:lstStyle/>
        <a:p>
          <a:pPr>
            <a:lnSpc>
              <a:spcPct val="100000"/>
            </a:lnSpc>
            <a:buNone/>
            <a:defRPr cap="all"/>
          </a:pPr>
          <a:r>
            <a:rPr lang="nl-NL" cap="all" dirty="0">
              <a:solidFill>
                <a:sysClr val="windowText" lastClr="000000">
                  <a:hueOff val="0"/>
                  <a:satOff val="0"/>
                  <a:lumOff val="0"/>
                  <a:alphaOff val="0"/>
                </a:sysClr>
              </a:solidFill>
              <a:latin typeface="Corbel" panose="020B0503020204020204"/>
              <a:ea typeface="+mn-ea"/>
              <a:cs typeface="+mn-cs"/>
            </a:rPr>
            <a:t>Koude en warmte behandeling</a:t>
          </a:r>
          <a:endParaRPr lang="en-US" cap="all" dirty="0">
            <a:solidFill>
              <a:sysClr val="windowText" lastClr="000000">
                <a:hueOff val="0"/>
                <a:satOff val="0"/>
                <a:lumOff val="0"/>
                <a:alphaOff val="0"/>
              </a:sysClr>
            </a:solidFill>
            <a:latin typeface="Corbel" panose="020B0503020204020204"/>
            <a:ea typeface="+mn-ea"/>
            <a:cs typeface="+mn-cs"/>
          </a:endParaRPr>
        </a:p>
      </dgm:t>
    </dgm:pt>
    <dgm:pt modelId="{636FCEFE-A1BD-43CA-848B-9219715F8F04}" type="parTrans" cxnId="{48270F84-7CEA-401A-877B-E76CC8C7F772}">
      <dgm:prSet/>
      <dgm:spPr/>
      <dgm:t>
        <a:bodyPr/>
        <a:lstStyle/>
        <a:p>
          <a:endParaRPr lang="en-US"/>
        </a:p>
      </dgm:t>
    </dgm:pt>
    <dgm:pt modelId="{66A3412C-40BC-4698-ADE6-785D582450AF}" type="sibTrans" cxnId="{48270F84-7CEA-401A-877B-E76CC8C7F772}">
      <dgm:prSet/>
      <dgm:spPr/>
      <dgm:t>
        <a:bodyPr/>
        <a:lstStyle/>
        <a:p>
          <a:endParaRPr lang="en-US"/>
        </a:p>
      </dgm:t>
    </dgm:pt>
    <dgm:pt modelId="{492EC13D-DAF6-4A93-A41F-E59199620641}">
      <dgm:prSet/>
      <dgm:spPr>
        <a:xfrm>
          <a:off x="2704487" y="2177506"/>
          <a:ext cx="2052270" cy="720000"/>
        </a:xfrm>
        <a:prstGeom prst="rect">
          <a:avLst/>
        </a:prstGeom>
        <a:noFill/>
        <a:ln>
          <a:noFill/>
        </a:ln>
        <a:effectLst/>
      </dgm:spPr>
      <dgm:t>
        <a:bodyPr/>
        <a:lstStyle/>
        <a:p>
          <a:pPr>
            <a:lnSpc>
              <a:spcPct val="100000"/>
            </a:lnSpc>
            <a:buNone/>
            <a:defRPr cap="all"/>
          </a:pPr>
          <a:r>
            <a:rPr lang="nl-NL" cap="all">
              <a:solidFill>
                <a:sysClr val="windowText" lastClr="000000">
                  <a:hueOff val="0"/>
                  <a:satOff val="0"/>
                  <a:lumOff val="0"/>
                  <a:alphaOff val="0"/>
                </a:sysClr>
              </a:solidFill>
              <a:latin typeface="Corbel" panose="020B0503020204020204"/>
              <a:ea typeface="+mn-ea"/>
              <a:cs typeface="+mn-cs"/>
            </a:rPr>
            <a:t>Etherische oliën </a:t>
          </a:r>
          <a:endParaRPr lang="en-US" cap="all">
            <a:solidFill>
              <a:sysClr val="windowText" lastClr="000000">
                <a:hueOff val="0"/>
                <a:satOff val="0"/>
                <a:lumOff val="0"/>
                <a:alphaOff val="0"/>
              </a:sysClr>
            </a:solidFill>
            <a:latin typeface="Corbel" panose="020B0503020204020204"/>
            <a:ea typeface="+mn-ea"/>
            <a:cs typeface="+mn-cs"/>
          </a:endParaRPr>
        </a:p>
      </dgm:t>
    </dgm:pt>
    <dgm:pt modelId="{3DC930F5-B460-4D7D-9102-21DF4ED2EEA0}" type="parTrans" cxnId="{9960EA4C-BBAA-4B11-BBBB-D901499F1CD4}">
      <dgm:prSet/>
      <dgm:spPr/>
      <dgm:t>
        <a:bodyPr/>
        <a:lstStyle/>
        <a:p>
          <a:endParaRPr lang="en-US"/>
        </a:p>
      </dgm:t>
    </dgm:pt>
    <dgm:pt modelId="{56ABE02E-3DB0-427C-B354-AADC9BB75BF7}" type="sibTrans" cxnId="{9960EA4C-BBAA-4B11-BBBB-D901499F1CD4}">
      <dgm:prSet/>
      <dgm:spPr/>
      <dgm:t>
        <a:bodyPr/>
        <a:lstStyle/>
        <a:p>
          <a:endParaRPr lang="en-US"/>
        </a:p>
      </dgm:t>
    </dgm:pt>
    <dgm:pt modelId="{1E153997-25CD-45FD-B79B-AF15132BBC20}">
      <dgm:prSet/>
      <dgm:spPr>
        <a:xfrm>
          <a:off x="5115905" y="2177506"/>
          <a:ext cx="2052270" cy="720000"/>
        </a:xfrm>
        <a:prstGeom prst="rect">
          <a:avLst/>
        </a:prstGeom>
        <a:noFill/>
        <a:ln>
          <a:noFill/>
        </a:ln>
        <a:effectLst/>
      </dgm:spPr>
      <dgm:t>
        <a:bodyPr/>
        <a:lstStyle/>
        <a:p>
          <a:pPr>
            <a:lnSpc>
              <a:spcPct val="100000"/>
            </a:lnSpc>
            <a:buNone/>
            <a:defRPr cap="all"/>
          </a:pPr>
          <a:r>
            <a:rPr lang="nl-NL" cap="all">
              <a:solidFill>
                <a:sysClr val="windowText" lastClr="000000">
                  <a:hueOff val="0"/>
                  <a:satOff val="0"/>
                  <a:lumOff val="0"/>
                  <a:alphaOff val="0"/>
                </a:sysClr>
              </a:solidFill>
              <a:latin typeface="Corbel" panose="020B0503020204020204"/>
              <a:ea typeface="+mn-ea"/>
              <a:cs typeface="+mn-cs"/>
            </a:rPr>
            <a:t>Massage </a:t>
          </a:r>
          <a:endParaRPr lang="en-US" cap="all">
            <a:solidFill>
              <a:sysClr val="windowText" lastClr="000000">
                <a:hueOff val="0"/>
                <a:satOff val="0"/>
                <a:lumOff val="0"/>
                <a:alphaOff val="0"/>
              </a:sysClr>
            </a:solidFill>
            <a:latin typeface="Corbel" panose="020B0503020204020204"/>
            <a:ea typeface="+mn-ea"/>
            <a:cs typeface="+mn-cs"/>
          </a:endParaRPr>
        </a:p>
      </dgm:t>
    </dgm:pt>
    <dgm:pt modelId="{B03B414F-2A7A-4884-B1F8-681CD8B13D34}" type="parTrans" cxnId="{1F163A8A-7B5C-4944-B6E4-E86678501229}">
      <dgm:prSet/>
      <dgm:spPr/>
      <dgm:t>
        <a:bodyPr/>
        <a:lstStyle/>
        <a:p>
          <a:endParaRPr lang="en-US"/>
        </a:p>
      </dgm:t>
    </dgm:pt>
    <dgm:pt modelId="{1521E18E-74E2-444C-98F8-4213CEF140CB}" type="sibTrans" cxnId="{1F163A8A-7B5C-4944-B6E4-E86678501229}">
      <dgm:prSet/>
      <dgm:spPr/>
      <dgm:t>
        <a:bodyPr/>
        <a:lstStyle/>
        <a:p>
          <a:endParaRPr lang="en-US"/>
        </a:p>
      </dgm:t>
    </dgm:pt>
    <dgm:pt modelId="{7E92C871-B1C5-4598-885C-4A7A55942FEE}">
      <dgm:prSet phldr="0"/>
      <dgm:spPr>
        <a:xfrm>
          <a:off x="7527323" y="2177506"/>
          <a:ext cx="2052270" cy="720000"/>
        </a:xfrm>
        <a:prstGeom prst="rect">
          <a:avLst/>
        </a:prstGeom>
        <a:noFill/>
        <a:ln>
          <a:noFill/>
        </a:ln>
        <a:effectLst/>
      </dgm:spPr>
      <dgm:t>
        <a:bodyPr/>
        <a:lstStyle/>
        <a:p>
          <a:pPr>
            <a:lnSpc>
              <a:spcPct val="100000"/>
            </a:lnSpc>
            <a:buNone/>
            <a:defRPr cap="all"/>
          </a:pPr>
          <a:r>
            <a:rPr lang="nl-NL" cap="all">
              <a:solidFill>
                <a:sysClr val="windowText" lastClr="000000">
                  <a:hueOff val="0"/>
                  <a:satOff val="0"/>
                  <a:lumOff val="0"/>
                  <a:alphaOff val="0"/>
                </a:sysClr>
              </a:solidFill>
              <a:latin typeface="Corbel" panose="020B0503020204020204"/>
              <a:ea typeface="+mn-ea"/>
              <a:cs typeface="+mn-cs"/>
            </a:rPr>
            <a:t>Muziek</a:t>
          </a:r>
        </a:p>
      </dgm:t>
    </dgm:pt>
    <dgm:pt modelId="{0BFA134D-BABE-4919-B96F-5F21F79DC3E7}" type="parTrans" cxnId="{C8CC8F92-BE4E-4C93-8426-7E14340B81D8}">
      <dgm:prSet/>
      <dgm:spPr/>
      <dgm:t>
        <a:bodyPr/>
        <a:lstStyle/>
        <a:p>
          <a:endParaRPr lang="en-US"/>
        </a:p>
      </dgm:t>
    </dgm:pt>
    <dgm:pt modelId="{28114B27-66BB-4960-B5D9-9A09D5AB779C}" type="sibTrans" cxnId="{C8CC8F92-BE4E-4C93-8426-7E14340B81D8}">
      <dgm:prSet/>
      <dgm:spPr/>
      <dgm:t>
        <a:bodyPr/>
        <a:lstStyle/>
        <a:p>
          <a:endParaRPr lang="en-US"/>
        </a:p>
      </dgm:t>
    </dgm:pt>
    <dgm:pt modelId="{AD10B9CA-325E-4477-BE8D-9743C75AAED3}" type="pres">
      <dgm:prSet presAssocID="{BE495DFD-B84F-49AB-A6B0-8571807D6A49}" presName="root" presStyleCnt="0">
        <dgm:presLayoutVars>
          <dgm:dir/>
          <dgm:resizeHandles val="exact"/>
        </dgm:presLayoutVars>
      </dgm:prSet>
      <dgm:spPr/>
    </dgm:pt>
    <dgm:pt modelId="{FD5E4802-53B0-4A71-A9D8-C2E3290EB1F9}" type="pres">
      <dgm:prSet presAssocID="{56297218-17C1-4804-A6FF-9A27A79BB70B}" presName="compNode" presStyleCnt="0"/>
      <dgm:spPr/>
    </dgm:pt>
    <dgm:pt modelId="{93756A56-F48D-4646-B5BD-DF3A8F7ECE42}" type="pres">
      <dgm:prSet presAssocID="{56297218-17C1-4804-A6FF-9A27A79BB70B}" presName="iconBgRect" presStyleLbl="bgShp" presStyleIdx="0" presStyleCnt="4"/>
      <dgm:spPr>
        <a:xfrm>
          <a:off x="693261" y="535690"/>
          <a:ext cx="1251885" cy="1251885"/>
        </a:xfrm>
        <a:prstGeom prst="round2DiagRect">
          <a:avLst>
            <a:gd name="adj1" fmla="val 29727"/>
            <a:gd name="adj2" fmla="val 0"/>
          </a:avLst>
        </a:prstGeom>
        <a:solidFill>
          <a:srgbClr val="102F75"/>
        </a:solidFill>
        <a:ln>
          <a:noFill/>
        </a:ln>
        <a:effectLst/>
      </dgm:spPr>
    </dgm:pt>
    <dgm:pt modelId="{FE81B803-034E-417D-9A7A-EC9078D2C2B8}" type="pres">
      <dgm:prSet presAssocID="{56297218-17C1-4804-A6FF-9A27A79BB70B}" presName="iconRect" presStyleLbl="node1" presStyleIdx="0" presStyleCnt="4"/>
      <dgm:spPr>
        <a:xfrm>
          <a:off x="960056" y="802485"/>
          <a:ext cx="718294" cy="71829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ln>
        <a:effectLst/>
      </dgm:spPr>
      <dgm:extLst>
        <a:ext uri="{E40237B7-FDA0-4F09-8148-C483321AD2D9}">
          <dgm14:cNvPr xmlns:dgm14="http://schemas.microsoft.com/office/drawing/2010/diagram" id="0" name="" descr="Thermometer"/>
        </a:ext>
      </dgm:extLst>
    </dgm:pt>
    <dgm:pt modelId="{29289FEB-565D-490B-95AC-C92F17E99ADF}" type="pres">
      <dgm:prSet presAssocID="{56297218-17C1-4804-A6FF-9A27A79BB70B}" presName="spaceRect" presStyleCnt="0"/>
      <dgm:spPr/>
    </dgm:pt>
    <dgm:pt modelId="{923C7D0A-0762-4D11-B1CA-28034B76FCFD}" type="pres">
      <dgm:prSet presAssocID="{56297218-17C1-4804-A6FF-9A27A79BB70B}" presName="textRect" presStyleLbl="revTx" presStyleIdx="0" presStyleCnt="4">
        <dgm:presLayoutVars>
          <dgm:chMax val="1"/>
          <dgm:chPref val="1"/>
        </dgm:presLayoutVars>
      </dgm:prSet>
      <dgm:spPr/>
    </dgm:pt>
    <dgm:pt modelId="{B18DB3D3-689B-4CD5-93E6-F7E19A958705}" type="pres">
      <dgm:prSet presAssocID="{66A3412C-40BC-4698-ADE6-785D582450AF}" presName="sibTrans" presStyleCnt="0"/>
      <dgm:spPr/>
    </dgm:pt>
    <dgm:pt modelId="{82B98571-531A-4970-99E5-B9245F893648}" type="pres">
      <dgm:prSet presAssocID="{492EC13D-DAF6-4A93-A41F-E59199620641}" presName="compNode" presStyleCnt="0"/>
      <dgm:spPr/>
    </dgm:pt>
    <dgm:pt modelId="{237E63F8-A0E4-40E6-BB03-79E41AB2F60B}" type="pres">
      <dgm:prSet presAssocID="{492EC13D-DAF6-4A93-A41F-E59199620641}" presName="iconBgRect" presStyleLbl="bgShp" presStyleIdx="1" presStyleCnt="4"/>
      <dgm:spPr>
        <a:xfrm>
          <a:off x="3104679" y="535690"/>
          <a:ext cx="1251885" cy="1251885"/>
        </a:xfrm>
        <a:prstGeom prst="round2DiagRect">
          <a:avLst>
            <a:gd name="adj1" fmla="val 29727"/>
            <a:gd name="adj2" fmla="val 0"/>
          </a:avLst>
        </a:prstGeom>
        <a:solidFill>
          <a:srgbClr val="0073A0"/>
        </a:solidFill>
        <a:ln>
          <a:noFill/>
        </a:ln>
        <a:effectLst/>
      </dgm:spPr>
    </dgm:pt>
    <dgm:pt modelId="{4D27FF65-FD63-4DE9-9D12-0633ED7D3C8D}" type="pres">
      <dgm:prSet presAssocID="{492EC13D-DAF6-4A93-A41F-E59199620641}" presName="iconRect" presStyleLbl="node1" presStyleIdx="1" presStyleCnt="4"/>
      <dgm:spPr>
        <a:xfrm>
          <a:off x="3371475" y="802485"/>
          <a:ext cx="718294" cy="71829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ln>
        <a:effectLst/>
      </dgm:spPr>
      <dgm:extLst>
        <a:ext uri="{E40237B7-FDA0-4F09-8148-C483321AD2D9}">
          <dgm14:cNvPr xmlns:dgm14="http://schemas.microsoft.com/office/drawing/2010/diagram" id="0" name="" descr="Water"/>
        </a:ext>
      </dgm:extLst>
    </dgm:pt>
    <dgm:pt modelId="{927966AC-F88A-4211-A292-AEE2514A3E52}" type="pres">
      <dgm:prSet presAssocID="{492EC13D-DAF6-4A93-A41F-E59199620641}" presName="spaceRect" presStyleCnt="0"/>
      <dgm:spPr/>
    </dgm:pt>
    <dgm:pt modelId="{5DAAE6AC-0EEB-41B4-8BF6-C6423C11219E}" type="pres">
      <dgm:prSet presAssocID="{492EC13D-DAF6-4A93-A41F-E59199620641}" presName="textRect" presStyleLbl="revTx" presStyleIdx="1" presStyleCnt="4">
        <dgm:presLayoutVars>
          <dgm:chMax val="1"/>
          <dgm:chPref val="1"/>
        </dgm:presLayoutVars>
      </dgm:prSet>
      <dgm:spPr/>
    </dgm:pt>
    <dgm:pt modelId="{A9837383-E50C-45CC-B6FA-F90B1E15BC35}" type="pres">
      <dgm:prSet presAssocID="{56ABE02E-3DB0-427C-B354-AADC9BB75BF7}" presName="sibTrans" presStyleCnt="0"/>
      <dgm:spPr/>
    </dgm:pt>
    <dgm:pt modelId="{324EB20E-F511-4F8B-B769-7128ED7ECED5}" type="pres">
      <dgm:prSet presAssocID="{1E153997-25CD-45FD-B79B-AF15132BBC20}" presName="compNode" presStyleCnt="0"/>
      <dgm:spPr/>
    </dgm:pt>
    <dgm:pt modelId="{E47D315E-1962-4038-B7F4-AE413B01B85D}" type="pres">
      <dgm:prSet presAssocID="{1E153997-25CD-45FD-B79B-AF15132BBC20}" presName="iconBgRect" presStyleLbl="bgShp" presStyleIdx="2" presStyleCnt="4"/>
      <dgm:spPr>
        <a:xfrm>
          <a:off x="5516097" y="535690"/>
          <a:ext cx="1251885" cy="1251885"/>
        </a:xfrm>
        <a:prstGeom prst="round2DiagRect">
          <a:avLst>
            <a:gd name="adj1" fmla="val 29727"/>
            <a:gd name="adj2" fmla="val 0"/>
          </a:avLst>
        </a:prstGeom>
        <a:solidFill>
          <a:srgbClr val="3BA2B3"/>
        </a:solidFill>
        <a:ln>
          <a:noFill/>
        </a:ln>
        <a:effectLst/>
      </dgm:spPr>
    </dgm:pt>
    <dgm:pt modelId="{36F70206-5CFD-4265-89DB-2FF44D091567}" type="pres">
      <dgm:prSet presAssocID="{1E153997-25CD-45FD-B79B-AF15132BBC20}" presName="iconRect" presStyleLbl="node1" presStyleIdx="2" presStyleCnt="4"/>
      <dgm:spPr>
        <a:xfrm>
          <a:off x="5782893" y="802485"/>
          <a:ext cx="718294" cy="71829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ln>
        <a:effectLst/>
      </dgm:spPr>
      <dgm:extLst>
        <a:ext uri="{E40237B7-FDA0-4F09-8148-C483321AD2D9}">
          <dgm14:cNvPr xmlns:dgm14="http://schemas.microsoft.com/office/drawing/2010/diagram" id="0" name="" descr="Arts"/>
        </a:ext>
      </dgm:extLst>
    </dgm:pt>
    <dgm:pt modelId="{A29470FC-C59F-413A-93B8-B914BB30148A}" type="pres">
      <dgm:prSet presAssocID="{1E153997-25CD-45FD-B79B-AF15132BBC20}" presName="spaceRect" presStyleCnt="0"/>
      <dgm:spPr/>
    </dgm:pt>
    <dgm:pt modelId="{44E2729F-D662-433A-950D-49583A3F75A7}" type="pres">
      <dgm:prSet presAssocID="{1E153997-25CD-45FD-B79B-AF15132BBC20}" presName="textRect" presStyleLbl="revTx" presStyleIdx="2" presStyleCnt="4">
        <dgm:presLayoutVars>
          <dgm:chMax val="1"/>
          <dgm:chPref val="1"/>
        </dgm:presLayoutVars>
      </dgm:prSet>
      <dgm:spPr/>
    </dgm:pt>
    <dgm:pt modelId="{C612B941-60C3-4535-86F7-82642D40DE00}" type="pres">
      <dgm:prSet presAssocID="{1521E18E-74E2-444C-98F8-4213CEF140CB}" presName="sibTrans" presStyleCnt="0"/>
      <dgm:spPr/>
    </dgm:pt>
    <dgm:pt modelId="{E0AEEEA3-606B-4785-A2A5-11FDC11EEFC7}" type="pres">
      <dgm:prSet presAssocID="{7E92C871-B1C5-4598-885C-4A7A55942FEE}" presName="compNode" presStyleCnt="0"/>
      <dgm:spPr/>
    </dgm:pt>
    <dgm:pt modelId="{5037545D-E98D-41EF-AC96-0417C1FF5979}" type="pres">
      <dgm:prSet presAssocID="{7E92C871-B1C5-4598-885C-4A7A55942FEE}" presName="iconBgRect" presStyleLbl="bgShp" presStyleIdx="3" presStyleCnt="4"/>
      <dgm:spPr>
        <a:xfrm>
          <a:off x="7927516" y="535690"/>
          <a:ext cx="1251885" cy="1251885"/>
        </a:xfrm>
        <a:prstGeom prst="round2DiagRect">
          <a:avLst>
            <a:gd name="adj1" fmla="val 29727"/>
            <a:gd name="adj2" fmla="val 0"/>
          </a:avLst>
        </a:prstGeom>
        <a:solidFill>
          <a:srgbClr val="4DBCC6"/>
        </a:solidFill>
        <a:ln>
          <a:noFill/>
        </a:ln>
        <a:effectLst/>
      </dgm:spPr>
    </dgm:pt>
    <dgm:pt modelId="{36E08FDE-9651-4E18-BAB5-27E3A08F6E7F}" type="pres">
      <dgm:prSet presAssocID="{7E92C871-B1C5-4598-885C-4A7A55942FEE}" presName="iconRect" presStyleLbl="node1" presStyleIdx="3" presStyleCnt="4"/>
      <dgm:spPr>
        <a:xfrm>
          <a:off x="8194311" y="802485"/>
          <a:ext cx="718294" cy="71829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ln>
        <a:effectLst/>
      </dgm:spPr>
      <dgm:extLst>
        <a:ext uri="{E40237B7-FDA0-4F09-8148-C483321AD2D9}">
          <dgm14:cNvPr xmlns:dgm14="http://schemas.microsoft.com/office/drawing/2010/diagram" id="0" name="" descr="Sterren"/>
        </a:ext>
      </dgm:extLst>
    </dgm:pt>
    <dgm:pt modelId="{F54FD3B2-6A6B-44C2-A8BD-224D4646B8D3}" type="pres">
      <dgm:prSet presAssocID="{7E92C871-B1C5-4598-885C-4A7A55942FEE}" presName="spaceRect" presStyleCnt="0"/>
      <dgm:spPr/>
    </dgm:pt>
    <dgm:pt modelId="{98E30F76-03BE-4A90-913C-F7933E9EEE8F}" type="pres">
      <dgm:prSet presAssocID="{7E92C871-B1C5-4598-885C-4A7A55942FEE}" presName="textRect" presStyleLbl="revTx" presStyleIdx="3" presStyleCnt="4">
        <dgm:presLayoutVars>
          <dgm:chMax val="1"/>
          <dgm:chPref val="1"/>
        </dgm:presLayoutVars>
      </dgm:prSet>
      <dgm:spPr/>
    </dgm:pt>
  </dgm:ptLst>
  <dgm:cxnLst>
    <dgm:cxn modelId="{04795763-7394-41BC-840A-99A675AD9CDF}" type="presOf" srcId="{492EC13D-DAF6-4A93-A41F-E59199620641}" destId="{5DAAE6AC-0EEB-41B4-8BF6-C6423C11219E}" srcOrd="0" destOrd="0" presId="urn:microsoft.com/office/officeart/2018/5/layout/IconLeafLabelList"/>
    <dgm:cxn modelId="{9960EA4C-BBAA-4B11-BBBB-D901499F1CD4}" srcId="{BE495DFD-B84F-49AB-A6B0-8571807D6A49}" destId="{492EC13D-DAF6-4A93-A41F-E59199620641}" srcOrd="1" destOrd="0" parTransId="{3DC930F5-B460-4D7D-9102-21DF4ED2EEA0}" sibTransId="{56ABE02E-3DB0-427C-B354-AADC9BB75BF7}"/>
    <dgm:cxn modelId="{4421A555-0968-4D1D-9A66-6C48A792CC14}" type="presOf" srcId="{56297218-17C1-4804-A6FF-9A27A79BB70B}" destId="{923C7D0A-0762-4D11-B1CA-28034B76FCFD}" srcOrd="0" destOrd="0" presId="urn:microsoft.com/office/officeart/2018/5/layout/IconLeafLabelList"/>
    <dgm:cxn modelId="{48270F84-7CEA-401A-877B-E76CC8C7F772}" srcId="{BE495DFD-B84F-49AB-A6B0-8571807D6A49}" destId="{56297218-17C1-4804-A6FF-9A27A79BB70B}" srcOrd="0" destOrd="0" parTransId="{636FCEFE-A1BD-43CA-848B-9219715F8F04}" sibTransId="{66A3412C-40BC-4698-ADE6-785D582450AF}"/>
    <dgm:cxn modelId="{1F163A8A-7B5C-4944-B6E4-E86678501229}" srcId="{BE495DFD-B84F-49AB-A6B0-8571807D6A49}" destId="{1E153997-25CD-45FD-B79B-AF15132BBC20}" srcOrd="2" destOrd="0" parTransId="{B03B414F-2A7A-4884-B1F8-681CD8B13D34}" sibTransId="{1521E18E-74E2-444C-98F8-4213CEF140CB}"/>
    <dgm:cxn modelId="{797D338C-BA0A-40F6-B226-B120B42BF62C}" type="presOf" srcId="{7E92C871-B1C5-4598-885C-4A7A55942FEE}" destId="{98E30F76-03BE-4A90-913C-F7933E9EEE8F}" srcOrd="0" destOrd="0" presId="urn:microsoft.com/office/officeart/2018/5/layout/IconLeafLabelList"/>
    <dgm:cxn modelId="{C8CC8F92-BE4E-4C93-8426-7E14340B81D8}" srcId="{BE495DFD-B84F-49AB-A6B0-8571807D6A49}" destId="{7E92C871-B1C5-4598-885C-4A7A55942FEE}" srcOrd="3" destOrd="0" parTransId="{0BFA134D-BABE-4919-B96F-5F21F79DC3E7}" sibTransId="{28114B27-66BB-4960-B5D9-9A09D5AB779C}"/>
    <dgm:cxn modelId="{42DCD7C5-CFFF-4DDF-B5BD-F1CB4DC7D28E}" type="presOf" srcId="{1E153997-25CD-45FD-B79B-AF15132BBC20}" destId="{44E2729F-D662-433A-950D-49583A3F75A7}" srcOrd="0" destOrd="0" presId="urn:microsoft.com/office/officeart/2018/5/layout/IconLeafLabelList"/>
    <dgm:cxn modelId="{E573C1DB-A082-412E-BE99-5F00DEE11068}" type="presOf" srcId="{BE495DFD-B84F-49AB-A6B0-8571807D6A49}" destId="{AD10B9CA-325E-4477-BE8D-9743C75AAED3}" srcOrd="0" destOrd="0" presId="urn:microsoft.com/office/officeart/2018/5/layout/IconLeafLabelList"/>
    <dgm:cxn modelId="{EBF2AF33-CDBD-41A2-88C8-30A87FCE999D}" type="presParOf" srcId="{AD10B9CA-325E-4477-BE8D-9743C75AAED3}" destId="{FD5E4802-53B0-4A71-A9D8-C2E3290EB1F9}" srcOrd="0" destOrd="0" presId="urn:microsoft.com/office/officeart/2018/5/layout/IconLeafLabelList"/>
    <dgm:cxn modelId="{A1779992-267B-4882-9D7A-DE562BD346A6}" type="presParOf" srcId="{FD5E4802-53B0-4A71-A9D8-C2E3290EB1F9}" destId="{93756A56-F48D-4646-B5BD-DF3A8F7ECE42}" srcOrd="0" destOrd="0" presId="urn:microsoft.com/office/officeart/2018/5/layout/IconLeafLabelList"/>
    <dgm:cxn modelId="{C9C82AFC-DFBE-4662-AE8C-0397C46F3998}" type="presParOf" srcId="{FD5E4802-53B0-4A71-A9D8-C2E3290EB1F9}" destId="{FE81B803-034E-417D-9A7A-EC9078D2C2B8}" srcOrd="1" destOrd="0" presId="urn:microsoft.com/office/officeart/2018/5/layout/IconLeafLabelList"/>
    <dgm:cxn modelId="{A24B0650-B913-489B-A128-70F49E697739}" type="presParOf" srcId="{FD5E4802-53B0-4A71-A9D8-C2E3290EB1F9}" destId="{29289FEB-565D-490B-95AC-C92F17E99ADF}" srcOrd="2" destOrd="0" presId="urn:microsoft.com/office/officeart/2018/5/layout/IconLeafLabelList"/>
    <dgm:cxn modelId="{0043C43B-EDA3-4A6C-96AF-CE9AF5E8E2CE}" type="presParOf" srcId="{FD5E4802-53B0-4A71-A9D8-C2E3290EB1F9}" destId="{923C7D0A-0762-4D11-B1CA-28034B76FCFD}" srcOrd="3" destOrd="0" presId="urn:microsoft.com/office/officeart/2018/5/layout/IconLeafLabelList"/>
    <dgm:cxn modelId="{BBBAF87C-3AC3-4A05-8CE1-63CA921F2207}" type="presParOf" srcId="{AD10B9CA-325E-4477-BE8D-9743C75AAED3}" destId="{B18DB3D3-689B-4CD5-93E6-F7E19A958705}" srcOrd="1" destOrd="0" presId="urn:microsoft.com/office/officeart/2018/5/layout/IconLeafLabelList"/>
    <dgm:cxn modelId="{10AAF9FC-2C03-4374-B363-B5B2601BAA44}" type="presParOf" srcId="{AD10B9CA-325E-4477-BE8D-9743C75AAED3}" destId="{82B98571-531A-4970-99E5-B9245F893648}" srcOrd="2" destOrd="0" presId="urn:microsoft.com/office/officeart/2018/5/layout/IconLeafLabelList"/>
    <dgm:cxn modelId="{6C5E27E9-B926-451F-8900-218362438967}" type="presParOf" srcId="{82B98571-531A-4970-99E5-B9245F893648}" destId="{237E63F8-A0E4-40E6-BB03-79E41AB2F60B}" srcOrd="0" destOrd="0" presId="urn:microsoft.com/office/officeart/2018/5/layout/IconLeafLabelList"/>
    <dgm:cxn modelId="{97C0BEC6-89AF-4501-82F4-5345A00EC205}" type="presParOf" srcId="{82B98571-531A-4970-99E5-B9245F893648}" destId="{4D27FF65-FD63-4DE9-9D12-0633ED7D3C8D}" srcOrd="1" destOrd="0" presId="urn:microsoft.com/office/officeart/2018/5/layout/IconLeafLabelList"/>
    <dgm:cxn modelId="{18D9BE47-A3CB-4C0D-8943-811881BACBBE}" type="presParOf" srcId="{82B98571-531A-4970-99E5-B9245F893648}" destId="{927966AC-F88A-4211-A292-AEE2514A3E52}" srcOrd="2" destOrd="0" presId="urn:microsoft.com/office/officeart/2018/5/layout/IconLeafLabelList"/>
    <dgm:cxn modelId="{47E4E495-4FB4-462A-A78A-B9DAE2698823}" type="presParOf" srcId="{82B98571-531A-4970-99E5-B9245F893648}" destId="{5DAAE6AC-0EEB-41B4-8BF6-C6423C11219E}" srcOrd="3" destOrd="0" presId="urn:microsoft.com/office/officeart/2018/5/layout/IconLeafLabelList"/>
    <dgm:cxn modelId="{DB70D7AB-E884-490C-9EA5-170F50E7275C}" type="presParOf" srcId="{AD10B9CA-325E-4477-BE8D-9743C75AAED3}" destId="{A9837383-E50C-45CC-B6FA-F90B1E15BC35}" srcOrd="3" destOrd="0" presId="urn:microsoft.com/office/officeart/2018/5/layout/IconLeafLabelList"/>
    <dgm:cxn modelId="{10F52415-CF38-40EB-BD40-E46E1185974B}" type="presParOf" srcId="{AD10B9CA-325E-4477-BE8D-9743C75AAED3}" destId="{324EB20E-F511-4F8B-B769-7128ED7ECED5}" srcOrd="4" destOrd="0" presId="urn:microsoft.com/office/officeart/2018/5/layout/IconLeafLabelList"/>
    <dgm:cxn modelId="{DAFBD48D-3F5A-4E3B-A299-BEF6172A29D1}" type="presParOf" srcId="{324EB20E-F511-4F8B-B769-7128ED7ECED5}" destId="{E47D315E-1962-4038-B7F4-AE413B01B85D}" srcOrd="0" destOrd="0" presId="urn:microsoft.com/office/officeart/2018/5/layout/IconLeafLabelList"/>
    <dgm:cxn modelId="{DCA46998-D499-4469-92DC-41BA5D563455}" type="presParOf" srcId="{324EB20E-F511-4F8B-B769-7128ED7ECED5}" destId="{36F70206-5CFD-4265-89DB-2FF44D091567}" srcOrd="1" destOrd="0" presId="urn:microsoft.com/office/officeart/2018/5/layout/IconLeafLabelList"/>
    <dgm:cxn modelId="{745D9C84-F1EB-470A-856D-16FBC6EA534D}" type="presParOf" srcId="{324EB20E-F511-4F8B-B769-7128ED7ECED5}" destId="{A29470FC-C59F-413A-93B8-B914BB30148A}" srcOrd="2" destOrd="0" presId="urn:microsoft.com/office/officeart/2018/5/layout/IconLeafLabelList"/>
    <dgm:cxn modelId="{4381826D-CB8C-485D-9706-2147D3F3BBF8}" type="presParOf" srcId="{324EB20E-F511-4F8B-B769-7128ED7ECED5}" destId="{44E2729F-D662-433A-950D-49583A3F75A7}" srcOrd="3" destOrd="0" presId="urn:microsoft.com/office/officeart/2018/5/layout/IconLeafLabelList"/>
    <dgm:cxn modelId="{18315C66-3A14-403D-90C0-C46F1FE6B473}" type="presParOf" srcId="{AD10B9CA-325E-4477-BE8D-9743C75AAED3}" destId="{C612B941-60C3-4535-86F7-82642D40DE00}" srcOrd="5" destOrd="0" presId="urn:microsoft.com/office/officeart/2018/5/layout/IconLeafLabelList"/>
    <dgm:cxn modelId="{C231BD5F-0F38-47C2-B514-71A442A7B17F}" type="presParOf" srcId="{AD10B9CA-325E-4477-BE8D-9743C75AAED3}" destId="{E0AEEEA3-606B-4785-A2A5-11FDC11EEFC7}" srcOrd="6" destOrd="0" presId="urn:microsoft.com/office/officeart/2018/5/layout/IconLeafLabelList"/>
    <dgm:cxn modelId="{B5DD51AF-4858-46E7-B220-357D0ED0737B}" type="presParOf" srcId="{E0AEEEA3-606B-4785-A2A5-11FDC11EEFC7}" destId="{5037545D-E98D-41EF-AC96-0417C1FF5979}" srcOrd="0" destOrd="0" presId="urn:microsoft.com/office/officeart/2018/5/layout/IconLeafLabelList"/>
    <dgm:cxn modelId="{E05998F7-7162-4BD5-B581-DEB9D591FFAD}" type="presParOf" srcId="{E0AEEEA3-606B-4785-A2A5-11FDC11EEFC7}" destId="{36E08FDE-9651-4E18-BAB5-27E3A08F6E7F}" srcOrd="1" destOrd="0" presId="urn:microsoft.com/office/officeart/2018/5/layout/IconLeafLabelList"/>
    <dgm:cxn modelId="{36F5BDDB-A49F-4101-8B6E-6902C84EF3FA}" type="presParOf" srcId="{E0AEEEA3-606B-4785-A2A5-11FDC11EEFC7}" destId="{F54FD3B2-6A6B-44C2-A8BD-224D4646B8D3}" srcOrd="2" destOrd="0" presId="urn:microsoft.com/office/officeart/2018/5/layout/IconLeafLabelList"/>
    <dgm:cxn modelId="{732B5909-41EA-4494-9280-8EC64D79FEA8}" type="presParOf" srcId="{E0AEEEA3-606B-4785-A2A5-11FDC11EEFC7}" destId="{98E30F76-03BE-4A90-913C-F7933E9EEE8F}"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A5388AE-BD36-44D1-95DF-A36BD8CAFD7A}"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2869BBED-0783-46DF-B9B5-7A06E200EB8C}">
      <dgm:prSet/>
      <dgm:spPr>
        <a:xfrm>
          <a:off x="0" y="16043"/>
          <a:ext cx="7044608" cy="1831854"/>
        </a:xfrm>
        <a:prstGeom prst="roundRect">
          <a:avLst/>
        </a:prstGeom>
        <a:solidFill>
          <a:srgbClr val="102F75"/>
        </a:solidFill>
        <a:ln w="19050" cap="flat" cmpd="sng" algn="ctr">
          <a:solidFill>
            <a:sysClr val="window" lastClr="FFFFFF">
              <a:hueOff val="0"/>
              <a:satOff val="0"/>
              <a:lumOff val="0"/>
              <a:alphaOff val="0"/>
            </a:sysClr>
          </a:solidFill>
          <a:prstDash val="solid"/>
        </a:ln>
        <a:effectLst/>
      </dgm:spPr>
      <dgm:t>
        <a:bodyPr/>
        <a:lstStyle/>
        <a:p>
          <a:pPr rtl="0">
            <a:buNone/>
          </a:pPr>
          <a:r>
            <a:rPr lang="nl-NL" dirty="0">
              <a:solidFill>
                <a:sysClr val="window" lastClr="FFFFFF"/>
              </a:solidFill>
              <a:latin typeface="Corbel" panose="020B0503020204020204"/>
              <a:ea typeface="+mn-ea"/>
              <a:cs typeface="+mn-cs"/>
            </a:rPr>
            <a:t>Je kunt gebruik maken van </a:t>
          </a:r>
          <a:r>
            <a:rPr lang="nl-NL" dirty="0" err="1">
              <a:solidFill>
                <a:schemeClr val="accent4">
                  <a:lumMod val="20000"/>
                  <a:lumOff val="80000"/>
                </a:schemeClr>
              </a:solidFill>
              <a:latin typeface="Corbel" panose="020B0503020204020204"/>
              <a:ea typeface="+mn-ea"/>
              <a:cs typeface="+mn-cs"/>
              <a:hlinkClick xmlns:r="http://schemas.openxmlformats.org/officeDocument/2006/relationships" r:id="rId1">
                <a:extLst>
                  <a:ext uri="{A12FA001-AC4F-418D-AE19-62706E023703}">
                    <ahyp:hlinkClr xmlns:ahyp="http://schemas.microsoft.com/office/drawing/2018/hyperlinkcolor" val="tx"/>
                  </a:ext>
                </a:extLst>
              </a:hlinkClick>
            </a:rPr>
            <a:t>Palliaweb</a:t>
          </a:r>
          <a:endParaRPr lang="en-US" dirty="0">
            <a:solidFill>
              <a:schemeClr val="accent4">
                <a:lumMod val="20000"/>
                <a:lumOff val="80000"/>
              </a:schemeClr>
            </a:solidFill>
            <a:latin typeface="Corbel" panose="020B0503020204020204"/>
            <a:ea typeface="+mn-ea"/>
            <a:cs typeface="+mn-cs"/>
            <a:hlinkClick xmlns:r="http://schemas.openxmlformats.org/officeDocument/2006/relationships" r:id="rId2">
              <a:extLst>
                <a:ext uri="{A12FA001-AC4F-418D-AE19-62706E023703}">
                  <ahyp:hlinkClr xmlns:ahyp="http://schemas.microsoft.com/office/drawing/2018/hyperlinkcolor" val="tx"/>
                </a:ext>
              </a:extLst>
            </a:hlinkClick>
          </a:endParaRPr>
        </a:p>
      </dgm:t>
    </dgm:pt>
    <dgm:pt modelId="{E312820C-CE7E-45EC-B2CC-8C21C46F0B2F}" type="parTrans" cxnId="{33DFC05F-B045-4785-8BC8-396D88066E8C}">
      <dgm:prSet/>
      <dgm:spPr/>
      <dgm:t>
        <a:bodyPr/>
        <a:lstStyle/>
        <a:p>
          <a:endParaRPr lang="en-US"/>
        </a:p>
      </dgm:t>
    </dgm:pt>
    <dgm:pt modelId="{DA4FE0C6-EF1E-4552-85F4-8706F1A3AA63}" type="sibTrans" cxnId="{33DFC05F-B045-4785-8BC8-396D88066E8C}">
      <dgm:prSet/>
      <dgm:spPr/>
      <dgm:t>
        <a:bodyPr/>
        <a:lstStyle/>
        <a:p>
          <a:endParaRPr lang="en-US"/>
        </a:p>
      </dgm:t>
    </dgm:pt>
    <dgm:pt modelId="{1F44D425-6821-4112-B49E-72F905655911}">
      <dgm:prSet/>
      <dgm:spPr>
        <a:xfrm>
          <a:off x="0" y="1922777"/>
          <a:ext cx="7044608" cy="1831854"/>
        </a:xfrm>
        <a:prstGeom prst="roundRect">
          <a:avLst/>
        </a:prstGeom>
        <a:solidFill>
          <a:srgbClr val="3BA2B3"/>
        </a:solidFill>
        <a:ln w="19050" cap="flat" cmpd="sng" algn="ctr">
          <a:solidFill>
            <a:sysClr val="window" lastClr="FFFFFF">
              <a:hueOff val="0"/>
              <a:satOff val="0"/>
              <a:lumOff val="0"/>
              <a:alphaOff val="0"/>
            </a:sysClr>
          </a:solidFill>
          <a:prstDash val="solid"/>
        </a:ln>
        <a:effectLst/>
      </dgm:spPr>
      <dgm:t>
        <a:bodyPr/>
        <a:lstStyle/>
        <a:p>
          <a:pPr>
            <a:buNone/>
          </a:pPr>
          <a:r>
            <a:rPr lang="nl-NL" dirty="0">
              <a:solidFill>
                <a:sysClr val="window" lastClr="FFFFFF"/>
              </a:solidFill>
              <a:latin typeface="Corbel" panose="020B0503020204020204"/>
              <a:ea typeface="+mn-ea"/>
              <a:cs typeface="+mn-cs"/>
            </a:rPr>
            <a:t>Op je tablet of telefoon: de app </a:t>
          </a:r>
          <a:r>
            <a:rPr lang="nl-NL" dirty="0" err="1">
              <a:solidFill>
                <a:schemeClr val="accent4">
                  <a:lumMod val="20000"/>
                  <a:lumOff val="80000"/>
                </a:schemeClr>
              </a:solidFill>
              <a:latin typeface="Corbel" panose="020B0503020204020204"/>
              <a:ea typeface="+mn-ea"/>
              <a:cs typeface="+mn-cs"/>
              <a:hlinkClick xmlns:r="http://schemas.openxmlformats.org/officeDocument/2006/relationships" r:id="rId3">
                <a:extLst>
                  <a:ext uri="{A12FA001-AC4F-418D-AE19-62706E023703}">
                    <ahyp:hlinkClr xmlns:ahyp="http://schemas.microsoft.com/office/drawing/2018/hyperlinkcolor" val="tx"/>
                  </a:ext>
                </a:extLst>
              </a:hlinkClick>
            </a:rPr>
            <a:t>palliArts</a:t>
          </a:r>
          <a:endParaRPr lang="en-US" dirty="0">
            <a:solidFill>
              <a:schemeClr val="accent4">
                <a:lumMod val="20000"/>
                <a:lumOff val="80000"/>
              </a:schemeClr>
            </a:solidFill>
            <a:latin typeface="Corbel" panose="020B0503020204020204"/>
            <a:ea typeface="+mn-ea"/>
            <a:cs typeface="+mn-cs"/>
          </a:endParaRPr>
        </a:p>
      </dgm:t>
    </dgm:pt>
    <dgm:pt modelId="{FC16CBFF-EF31-4DEF-B095-87569FE190B2}" type="parTrans" cxnId="{D7CCFDBD-77E6-49B4-84A5-6A39D809C12F}">
      <dgm:prSet/>
      <dgm:spPr/>
      <dgm:t>
        <a:bodyPr/>
        <a:lstStyle/>
        <a:p>
          <a:endParaRPr lang="en-US"/>
        </a:p>
      </dgm:t>
    </dgm:pt>
    <dgm:pt modelId="{58B43E82-57EF-4B1F-BEDE-A6133544DD51}" type="sibTrans" cxnId="{D7CCFDBD-77E6-49B4-84A5-6A39D809C12F}">
      <dgm:prSet/>
      <dgm:spPr/>
      <dgm:t>
        <a:bodyPr/>
        <a:lstStyle/>
        <a:p>
          <a:endParaRPr lang="en-US"/>
        </a:p>
      </dgm:t>
    </dgm:pt>
    <dgm:pt modelId="{1EA40646-CC79-4704-9AE5-B9E764091728}">
      <dgm:prSet/>
      <dgm:spPr>
        <a:xfrm>
          <a:off x="0" y="3829512"/>
          <a:ext cx="7044608" cy="1831854"/>
        </a:xfrm>
        <a:prstGeom prst="roundRect">
          <a:avLst/>
        </a:prstGeom>
        <a:solidFill>
          <a:srgbClr val="2683C6">
            <a:hueOff val="-1323373"/>
            <a:satOff val="1492"/>
            <a:lumOff val="3530"/>
            <a:alphaOff val="0"/>
          </a:srgbClr>
        </a:solidFill>
        <a:ln w="19050" cap="flat" cmpd="sng" algn="ctr">
          <a:noFill/>
          <a:prstDash val="solid"/>
        </a:ln>
        <a:effectLst/>
      </dgm:spPr>
      <dgm:t>
        <a:bodyPr/>
        <a:lstStyle/>
        <a:p>
          <a:pPr>
            <a:buNone/>
          </a:pPr>
          <a:r>
            <a:rPr lang="nl-NL" dirty="0">
              <a:solidFill>
                <a:sysClr val="window" lastClr="FFFFFF"/>
              </a:solidFill>
              <a:latin typeface="Corbel" panose="020B0503020204020204"/>
              <a:ea typeface="+mn-ea"/>
              <a:cs typeface="+mn-cs"/>
            </a:rPr>
            <a:t>Hulp van de aandachtsvelders en de </a:t>
          </a:r>
          <a:r>
            <a:rPr lang="nl-NL" dirty="0">
              <a:solidFill>
                <a:schemeClr val="accent4">
                  <a:lumMod val="20000"/>
                  <a:lumOff val="80000"/>
                </a:schemeClr>
              </a:solidFill>
              <a:latin typeface="Corbel" panose="020B0503020204020204"/>
              <a:ea typeface="+mn-ea"/>
              <a:cs typeface="+mn-cs"/>
              <a:hlinkClick xmlns:r="http://schemas.openxmlformats.org/officeDocument/2006/relationships" r:id="rId4">
                <a:extLst>
                  <a:ext uri="{A12FA001-AC4F-418D-AE19-62706E023703}">
                    <ahyp:hlinkClr xmlns:ahyp="http://schemas.microsoft.com/office/drawing/2018/hyperlinkcolor" val="tx"/>
                  </a:ext>
                </a:extLst>
              </a:hlinkClick>
            </a:rPr>
            <a:t>Signaleringskaarten uit de box</a:t>
          </a:r>
          <a:br>
            <a:rPr lang="nl-NL" dirty="0">
              <a:solidFill>
                <a:schemeClr val="accent4">
                  <a:lumMod val="20000"/>
                  <a:lumOff val="80000"/>
                </a:schemeClr>
              </a:solidFill>
              <a:latin typeface="Corbel" panose="020B0503020204020204"/>
              <a:ea typeface="+mn-ea"/>
              <a:cs typeface="+mn-cs"/>
            </a:rPr>
          </a:br>
          <a:br>
            <a:rPr lang="nl-NL" dirty="0">
              <a:solidFill>
                <a:sysClr val="window" lastClr="FFFFFF"/>
              </a:solidFill>
              <a:latin typeface="Corbel" panose="020B0503020204020204"/>
              <a:ea typeface="+mn-ea"/>
              <a:cs typeface="+mn-cs"/>
            </a:rPr>
          </a:br>
          <a:endParaRPr lang="en-US" dirty="0">
            <a:solidFill>
              <a:sysClr val="window" lastClr="FFFFFF"/>
            </a:solidFill>
            <a:latin typeface="Corbel" panose="020B0503020204020204"/>
            <a:ea typeface="+mn-ea"/>
            <a:cs typeface="+mn-cs"/>
          </a:endParaRPr>
        </a:p>
      </dgm:t>
    </dgm:pt>
    <dgm:pt modelId="{B44593AB-AB88-4279-BBCA-84A3FDF2EC36}" type="parTrans" cxnId="{57E4C6C2-3A98-49DD-9257-B72333FB5F08}">
      <dgm:prSet/>
      <dgm:spPr/>
      <dgm:t>
        <a:bodyPr/>
        <a:lstStyle/>
        <a:p>
          <a:endParaRPr lang="en-US"/>
        </a:p>
      </dgm:t>
    </dgm:pt>
    <dgm:pt modelId="{03337039-1A71-4194-99BD-2E1E6F3CA0EE}" type="sibTrans" cxnId="{57E4C6C2-3A98-49DD-9257-B72333FB5F08}">
      <dgm:prSet/>
      <dgm:spPr/>
      <dgm:t>
        <a:bodyPr/>
        <a:lstStyle/>
        <a:p>
          <a:endParaRPr lang="en-US"/>
        </a:p>
      </dgm:t>
    </dgm:pt>
    <dgm:pt modelId="{6FBC92D2-8E54-42D8-A7E0-1F588CF86699}" type="pres">
      <dgm:prSet presAssocID="{7A5388AE-BD36-44D1-95DF-A36BD8CAFD7A}" presName="linear" presStyleCnt="0">
        <dgm:presLayoutVars>
          <dgm:animLvl val="lvl"/>
          <dgm:resizeHandles val="exact"/>
        </dgm:presLayoutVars>
      </dgm:prSet>
      <dgm:spPr/>
    </dgm:pt>
    <dgm:pt modelId="{2FC3728A-2B51-4E01-A0D1-A665C451DA39}" type="pres">
      <dgm:prSet presAssocID="{2869BBED-0783-46DF-B9B5-7A06E200EB8C}" presName="parentText" presStyleLbl="node1" presStyleIdx="0" presStyleCnt="3">
        <dgm:presLayoutVars>
          <dgm:chMax val="0"/>
          <dgm:bulletEnabled val="1"/>
        </dgm:presLayoutVars>
      </dgm:prSet>
      <dgm:spPr/>
    </dgm:pt>
    <dgm:pt modelId="{D72571EB-B637-42D2-A523-B21432E4D272}" type="pres">
      <dgm:prSet presAssocID="{DA4FE0C6-EF1E-4552-85F4-8706F1A3AA63}" presName="spacer" presStyleCnt="0"/>
      <dgm:spPr/>
    </dgm:pt>
    <dgm:pt modelId="{09CAECC5-CB40-4C00-ACF1-678DB42E246F}" type="pres">
      <dgm:prSet presAssocID="{1F44D425-6821-4112-B49E-72F905655911}" presName="parentText" presStyleLbl="node1" presStyleIdx="1" presStyleCnt="3">
        <dgm:presLayoutVars>
          <dgm:chMax val="0"/>
          <dgm:bulletEnabled val="1"/>
        </dgm:presLayoutVars>
      </dgm:prSet>
      <dgm:spPr/>
    </dgm:pt>
    <dgm:pt modelId="{C484630D-EAED-4E28-9A13-DA21DC852A7F}" type="pres">
      <dgm:prSet presAssocID="{58B43E82-57EF-4B1F-BEDE-A6133544DD51}" presName="spacer" presStyleCnt="0"/>
      <dgm:spPr/>
    </dgm:pt>
    <dgm:pt modelId="{D20604F8-7B1F-4759-BDE2-698D54D3161F}" type="pres">
      <dgm:prSet presAssocID="{1EA40646-CC79-4704-9AE5-B9E764091728}" presName="parentText" presStyleLbl="node1" presStyleIdx="2" presStyleCnt="3">
        <dgm:presLayoutVars>
          <dgm:chMax val="0"/>
          <dgm:bulletEnabled val="1"/>
        </dgm:presLayoutVars>
      </dgm:prSet>
      <dgm:spPr/>
    </dgm:pt>
  </dgm:ptLst>
  <dgm:cxnLst>
    <dgm:cxn modelId="{33DFC05F-B045-4785-8BC8-396D88066E8C}" srcId="{7A5388AE-BD36-44D1-95DF-A36BD8CAFD7A}" destId="{2869BBED-0783-46DF-B9B5-7A06E200EB8C}" srcOrd="0" destOrd="0" parTransId="{E312820C-CE7E-45EC-B2CC-8C21C46F0B2F}" sibTransId="{DA4FE0C6-EF1E-4552-85F4-8706F1A3AA63}"/>
    <dgm:cxn modelId="{BD20F587-B8ED-475C-A55B-868A1979D350}" type="presOf" srcId="{1EA40646-CC79-4704-9AE5-B9E764091728}" destId="{D20604F8-7B1F-4759-BDE2-698D54D3161F}" srcOrd="0" destOrd="0" presId="urn:microsoft.com/office/officeart/2005/8/layout/vList2"/>
    <dgm:cxn modelId="{C2CE0D9E-CCAA-42CD-BA61-F00EE8A5E8E5}" type="presOf" srcId="{7A5388AE-BD36-44D1-95DF-A36BD8CAFD7A}" destId="{6FBC92D2-8E54-42D8-A7E0-1F588CF86699}" srcOrd="0" destOrd="0" presId="urn:microsoft.com/office/officeart/2005/8/layout/vList2"/>
    <dgm:cxn modelId="{9DDE25B6-0CC1-493E-A5FD-D3536336EBA0}" type="presOf" srcId="{2869BBED-0783-46DF-B9B5-7A06E200EB8C}" destId="{2FC3728A-2B51-4E01-A0D1-A665C451DA39}" srcOrd="0" destOrd="0" presId="urn:microsoft.com/office/officeart/2005/8/layout/vList2"/>
    <dgm:cxn modelId="{D7CCFDBD-77E6-49B4-84A5-6A39D809C12F}" srcId="{7A5388AE-BD36-44D1-95DF-A36BD8CAFD7A}" destId="{1F44D425-6821-4112-B49E-72F905655911}" srcOrd="1" destOrd="0" parTransId="{FC16CBFF-EF31-4DEF-B095-87569FE190B2}" sibTransId="{58B43E82-57EF-4B1F-BEDE-A6133544DD51}"/>
    <dgm:cxn modelId="{57E4C6C2-3A98-49DD-9257-B72333FB5F08}" srcId="{7A5388AE-BD36-44D1-95DF-A36BD8CAFD7A}" destId="{1EA40646-CC79-4704-9AE5-B9E764091728}" srcOrd="2" destOrd="0" parTransId="{B44593AB-AB88-4279-BBCA-84A3FDF2EC36}" sibTransId="{03337039-1A71-4194-99BD-2E1E6F3CA0EE}"/>
    <dgm:cxn modelId="{B81FE8C8-9B71-4BFC-B42D-5494FD87F0AF}" type="presOf" srcId="{1F44D425-6821-4112-B49E-72F905655911}" destId="{09CAECC5-CB40-4C00-ACF1-678DB42E246F}" srcOrd="0" destOrd="0" presId="urn:microsoft.com/office/officeart/2005/8/layout/vList2"/>
    <dgm:cxn modelId="{799B4435-7D0F-4D68-8010-C4C1696E06D5}" type="presParOf" srcId="{6FBC92D2-8E54-42D8-A7E0-1F588CF86699}" destId="{2FC3728A-2B51-4E01-A0D1-A665C451DA39}" srcOrd="0" destOrd="0" presId="urn:microsoft.com/office/officeart/2005/8/layout/vList2"/>
    <dgm:cxn modelId="{A2889F62-E3D6-4A31-BBA6-577F11EB806A}" type="presParOf" srcId="{6FBC92D2-8E54-42D8-A7E0-1F588CF86699}" destId="{D72571EB-B637-42D2-A523-B21432E4D272}" srcOrd="1" destOrd="0" presId="urn:microsoft.com/office/officeart/2005/8/layout/vList2"/>
    <dgm:cxn modelId="{CC9E9248-5E4F-4775-9709-988039FBEA9F}" type="presParOf" srcId="{6FBC92D2-8E54-42D8-A7E0-1F588CF86699}" destId="{09CAECC5-CB40-4C00-ACF1-678DB42E246F}" srcOrd="2" destOrd="0" presId="urn:microsoft.com/office/officeart/2005/8/layout/vList2"/>
    <dgm:cxn modelId="{911CAA23-0E97-4882-BCA2-9540F7169D41}" type="presParOf" srcId="{6FBC92D2-8E54-42D8-A7E0-1F588CF86699}" destId="{C484630D-EAED-4E28-9A13-DA21DC852A7F}" srcOrd="3" destOrd="0" presId="urn:microsoft.com/office/officeart/2005/8/layout/vList2"/>
    <dgm:cxn modelId="{E92F3B6E-6439-4BCB-99DB-57925779E0B6}" type="presParOf" srcId="{6FBC92D2-8E54-42D8-A7E0-1F588CF86699}" destId="{D20604F8-7B1F-4759-BDE2-698D54D3161F}"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756A56-F48D-4646-B5BD-DF3A8F7ECE42}">
      <dsp:nvSpPr>
        <dsp:cNvPr id="0" name=""/>
        <dsp:cNvSpPr/>
      </dsp:nvSpPr>
      <dsp:spPr>
        <a:xfrm>
          <a:off x="693261" y="535690"/>
          <a:ext cx="1251885" cy="1251885"/>
        </a:xfrm>
        <a:prstGeom prst="round2DiagRect">
          <a:avLst>
            <a:gd name="adj1" fmla="val 29727"/>
            <a:gd name="adj2" fmla="val 0"/>
          </a:avLst>
        </a:prstGeom>
        <a:solidFill>
          <a:srgbClr val="102F75"/>
        </a:solidFill>
        <a:ln>
          <a:noFill/>
        </a:ln>
        <a:effectLst/>
      </dsp:spPr>
      <dsp:style>
        <a:lnRef idx="0">
          <a:scrgbClr r="0" g="0" b="0"/>
        </a:lnRef>
        <a:fillRef idx="1">
          <a:scrgbClr r="0" g="0" b="0"/>
        </a:fillRef>
        <a:effectRef idx="0">
          <a:scrgbClr r="0" g="0" b="0"/>
        </a:effectRef>
        <a:fontRef idx="minor"/>
      </dsp:style>
    </dsp:sp>
    <dsp:sp modelId="{FE81B803-034E-417D-9A7A-EC9078D2C2B8}">
      <dsp:nvSpPr>
        <dsp:cNvPr id="0" name=""/>
        <dsp:cNvSpPr/>
      </dsp:nvSpPr>
      <dsp:spPr>
        <a:xfrm>
          <a:off x="960056" y="802485"/>
          <a:ext cx="718294" cy="71829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23C7D0A-0762-4D11-B1CA-28034B76FCFD}">
      <dsp:nvSpPr>
        <dsp:cNvPr id="0" name=""/>
        <dsp:cNvSpPr/>
      </dsp:nvSpPr>
      <dsp:spPr>
        <a:xfrm>
          <a:off x="293068" y="2177506"/>
          <a:ext cx="205227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defRPr cap="all"/>
          </a:pPr>
          <a:r>
            <a:rPr lang="nl-NL" sz="1800" kern="1200" cap="all" dirty="0">
              <a:solidFill>
                <a:sysClr val="windowText" lastClr="000000">
                  <a:hueOff val="0"/>
                  <a:satOff val="0"/>
                  <a:lumOff val="0"/>
                  <a:alphaOff val="0"/>
                </a:sysClr>
              </a:solidFill>
              <a:latin typeface="Corbel" panose="020B0503020204020204"/>
              <a:ea typeface="+mn-ea"/>
              <a:cs typeface="+mn-cs"/>
            </a:rPr>
            <a:t>Koude en warmte behandeling</a:t>
          </a:r>
          <a:endParaRPr lang="en-US" sz="1800" kern="1200" cap="all" dirty="0">
            <a:solidFill>
              <a:sysClr val="windowText" lastClr="000000">
                <a:hueOff val="0"/>
                <a:satOff val="0"/>
                <a:lumOff val="0"/>
                <a:alphaOff val="0"/>
              </a:sysClr>
            </a:solidFill>
            <a:latin typeface="Corbel" panose="020B0503020204020204"/>
            <a:ea typeface="+mn-ea"/>
            <a:cs typeface="+mn-cs"/>
          </a:endParaRPr>
        </a:p>
      </dsp:txBody>
      <dsp:txXfrm>
        <a:off x="293068" y="2177506"/>
        <a:ext cx="2052270" cy="720000"/>
      </dsp:txXfrm>
    </dsp:sp>
    <dsp:sp modelId="{237E63F8-A0E4-40E6-BB03-79E41AB2F60B}">
      <dsp:nvSpPr>
        <dsp:cNvPr id="0" name=""/>
        <dsp:cNvSpPr/>
      </dsp:nvSpPr>
      <dsp:spPr>
        <a:xfrm>
          <a:off x="3104679" y="535690"/>
          <a:ext cx="1251885" cy="1251885"/>
        </a:xfrm>
        <a:prstGeom prst="round2DiagRect">
          <a:avLst>
            <a:gd name="adj1" fmla="val 29727"/>
            <a:gd name="adj2" fmla="val 0"/>
          </a:avLst>
        </a:prstGeom>
        <a:solidFill>
          <a:srgbClr val="0073A0"/>
        </a:solidFill>
        <a:ln>
          <a:noFill/>
        </a:ln>
        <a:effectLst/>
      </dsp:spPr>
      <dsp:style>
        <a:lnRef idx="0">
          <a:scrgbClr r="0" g="0" b="0"/>
        </a:lnRef>
        <a:fillRef idx="1">
          <a:scrgbClr r="0" g="0" b="0"/>
        </a:fillRef>
        <a:effectRef idx="0">
          <a:scrgbClr r="0" g="0" b="0"/>
        </a:effectRef>
        <a:fontRef idx="minor"/>
      </dsp:style>
    </dsp:sp>
    <dsp:sp modelId="{4D27FF65-FD63-4DE9-9D12-0633ED7D3C8D}">
      <dsp:nvSpPr>
        <dsp:cNvPr id="0" name=""/>
        <dsp:cNvSpPr/>
      </dsp:nvSpPr>
      <dsp:spPr>
        <a:xfrm>
          <a:off x="3371475" y="802485"/>
          <a:ext cx="718294" cy="71829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DAAE6AC-0EEB-41B4-8BF6-C6423C11219E}">
      <dsp:nvSpPr>
        <dsp:cNvPr id="0" name=""/>
        <dsp:cNvSpPr/>
      </dsp:nvSpPr>
      <dsp:spPr>
        <a:xfrm>
          <a:off x="2704487" y="2177506"/>
          <a:ext cx="205227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defRPr cap="all"/>
          </a:pPr>
          <a:r>
            <a:rPr lang="nl-NL" sz="1800" kern="1200" cap="all">
              <a:solidFill>
                <a:sysClr val="windowText" lastClr="000000">
                  <a:hueOff val="0"/>
                  <a:satOff val="0"/>
                  <a:lumOff val="0"/>
                  <a:alphaOff val="0"/>
                </a:sysClr>
              </a:solidFill>
              <a:latin typeface="Corbel" panose="020B0503020204020204"/>
              <a:ea typeface="+mn-ea"/>
              <a:cs typeface="+mn-cs"/>
            </a:rPr>
            <a:t>Etherische oliën </a:t>
          </a:r>
          <a:endParaRPr lang="en-US" sz="1800" kern="1200" cap="all">
            <a:solidFill>
              <a:sysClr val="windowText" lastClr="000000">
                <a:hueOff val="0"/>
                <a:satOff val="0"/>
                <a:lumOff val="0"/>
                <a:alphaOff val="0"/>
              </a:sysClr>
            </a:solidFill>
            <a:latin typeface="Corbel" panose="020B0503020204020204"/>
            <a:ea typeface="+mn-ea"/>
            <a:cs typeface="+mn-cs"/>
          </a:endParaRPr>
        </a:p>
      </dsp:txBody>
      <dsp:txXfrm>
        <a:off x="2704487" y="2177506"/>
        <a:ext cx="2052270" cy="720000"/>
      </dsp:txXfrm>
    </dsp:sp>
    <dsp:sp modelId="{E47D315E-1962-4038-B7F4-AE413B01B85D}">
      <dsp:nvSpPr>
        <dsp:cNvPr id="0" name=""/>
        <dsp:cNvSpPr/>
      </dsp:nvSpPr>
      <dsp:spPr>
        <a:xfrm>
          <a:off x="5516097" y="535690"/>
          <a:ext cx="1251885" cy="1251885"/>
        </a:xfrm>
        <a:prstGeom prst="round2DiagRect">
          <a:avLst>
            <a:gd name="adj1" fmla="val 29727"/>
            <a:gd name="adj2" fmla="val 0"/>
          </a:avLst>
        </a:prstGeom>
        <a:solidFill>
          <a:srgbClr val="3BA2B3"/>
        </a:solidFill>
        <a:ln>
          <a:noFill/>
        </a:ln>
        <a:effectLst/>
      </dsp:spPr>
      <dsp:style>
        <a:lnRef idx="0">
          <a:scrgbClr r="0" g="0" b="0"/>
        </a:lnRef>
        <a:fillRef idx="1">
          <a:scrgbClr r="0" g="0" b="0"/>
        </a:fillRef>
        <a:effectRef idx="0">
          <a:scrgbClr r="0" g="0" b="0"/>
        </a:effectRef>
        <a:fontRef idx="minor"/>
      </dsp:style>
    </dsp:sp>
    <dsp:sp modelId="{36F70206-5CFD-4265-89DB-2FF44D091567}">
      <dsp:nvSpPr>
        <dsp:cNvPr id="0" name=""/>
        <dsp:cNvSpPr/>
      </dsp:nvSpPr>
      <dsp:spPr>
        <a:xfrm>
          <a:off x="5782893" y="802485"/>
          <a:ext cx="718294" cy="71829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4E2729F-D662-433A-950D-49583A3F75A7}">
      <dsp:nvSpPr>
        <dsp:cNvPr id="0" name=""/>
        <dsp:cNvSpPr/>
      </dsp:nvSpPr>
      <dsp:spPr>
        <a:xfrm>
          <a:off x="5115905" y="2177506"/>
          <a:ext cx="205227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defRPr cap="all"/>
          </a:pPr>
          <a:r>
            <a:rPr lang="nl-NL" sz="1800" kern="1200" cap="all">
              <a:solidFill>
                <a:sysClr val="windowText" lastClr="000000">
                  <a:hueOff val="0"/>
                  <a:satOff val="0"/>
                  <a:lumOff val="0"/>
                  <a:alphaOff val="0"/>
                </a:sysClr>
              </a:solidFill>
              <a:latin typeface="Corbel" panose="020B0503020204020204"/>
              <a:ea typeface="+mn-ea"/>
              <a:cs typeface="+mn-cs"/>
            </a:rPr>
            <a:t>Massage </a:t>
          </a:r>
          <a:endParaRPr lang="en-US" sz="1800" kern="1200" cap="all">
            <a:solidFill>
              <a:sysClr val="windowText" lastClr="000000">
                <a:hueOff val="0"/>
                <a:satOff val="0"/>
                <a:lumOff val="0"/>
                <a:alphaOff val="0"/>
              </a:sysClr>
            </a:solidFill>
            <a:latin typeface="Corbel" panose="020B0503020204020204"/>
            <a:ea typeface="+mn-ea"/>
            <a:cs typeface="+mn-cs"/>
          </a:endParaRPr>
        </a:p>
      </dsp:txBody>
      <dsp:txXfrm>
        <a:off x="5115905" y="2177506"/>
        <a:ext cx="2052270" cy="720000"/>
      </dsp:txXfrm>
    </dsp:sp>
    <dsp:sp modelId="{5037545D-E98D-41EF-AC96-0417C1FF5979}">
      <dsp:nvSpPr>
        <dsp:cNvPr id="0" name=""/>
        <dsp:cNvSpPr/>
      </dsp:nvSpPr>
      <dsp:spPr>
        <a:xfrm>
          <a:off x="7927516" y="535690"/>
          <a:ext cx="1251885" cy="1251885"/>
        </a:xfrm>
        <a:prstGeom prst="round2DiagRect">
          <a:avLst>
            <a:gd name="adj1" fmla="val 29727"/>
            <a:gd name="adj2" fmla="val 0"/>
          </a:avLst>
        </a:prstGeom>
        <a:solidFill>
          <a:srgbClr val="4DBCC6"/>
        </a:solidFill>
        <a:ln>
          <a:noFill/>
        </a:ln>
        <a:effectLst/>
      </dsp:spPr>
      <dsp:style>
        <a:lnRef idx="0">
          <a:scrgbClr r="0" g="0" b="0"/>
        </a:lnRef>
        <a:fillRef idx="1">
          <a:scrgbClr r="0" g="0" b="0"/>
        </a:fillRef>
        <a:effectRef idx="0">
          <a:scrgbClr r="0" g="0" b="0"/>
        </a:effectRef>
        <a:fontRef idx="minor"/>
      </dsp:style>
    </dsp:sp>
    <dsp:sp modelId="{36E08FDE-9651-4E18-BAB5-27E3A08F6E7F}">
      <dsp:nvSpPr>
        <dsp:cNvPr id="0" name=""/>
        <dsp:cNvSpPr/>
      </dsp:nvSpPr>
      <dsp:spPr>
        <a:xfrm>
          <a:off x="8194311" y="802485"/>
          <a:ext cx="718294" cy="71829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8E30F76-03BE-4A90-913C-F7933E9EEE8F}">
      <dsp:nvSpPr>
        <dsp:cNvPr id="0" name=""/>
        <dsp:cNvSpPr/>
      </dsp:nvSpPr>
      <dsp:spPr>
        <a:xfrm>
          <a:off x="7527323" y="2177506"/>
          <a:ext cx="205227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defRPr cap="all"/>
          </a:pPr>
          <a:r>
            <a:rPr lang="nl-NL" sz="1800" kern="1200" cap="all">
              <a:solidFill>
                <a:sysClr val="windowText" lastClr="000000">
                  <a:hueOff val="0"/>
                  <a:satOff val="0"/>
                  <a:lumOff val="0"/>
                  <a:alphaOff val="0"/>
                </a:sysClr>
              </a:solidFill>
              <a:latin typeface="Corbel" panose="020B0503020204020204"/>
              <a:ea typeface="+mn-ea"/>
              <a:cs typeface="+mn-cs"/>
            </a:rPr>
            <a:t>Muziek</a:t>
          </a:r>
        </a:p>
      </dsp:txBody>
      <dsp:txXfrm>
        <a:off x="7527323" y="2177506"/>
        <a:ext cx="205227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C3728A-2B51-4E01-A0D1-A665C451DA39}">
      <dsp:nvSpPr>
        <dsp:cNvPr id="0" name=""/>
        <dsp:cNvSpPr/>
      </dsp:nvSpPr>
      <dsp:spPr>
        <a:xfrm>
          <a:off x="0" y="52228"/>
          <a:ext cx="5927236" cy="1550030"/>
        </a:xfrm>
        <a:prstGeom prst="roundRect">
          <a:avLst/>
        </a:prstGeom>
        <a:solidFill>
          <a:srgbClr val="102F75"/>
        </a:solidFill>
        <a:ln w="1905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rtl="0">
            <a:lnSpc>
              <a:spcPct val="90000"/>
            </a:lnSpc>
            <a:spcBef>
              <a:spcPct val="0"/>
            </a:spcBef>
            <a:spcAft>
              <a:spcPct val="35000"/>
            </a:spcAft>
            <a:buNone/>
          </a:pPr>
          <a:r>
            <a:rPr lang="nl-NL" sz="2200" kern="1200" dirty="0">
              <a:solidFill>
                <a:sysClr val="window" lastClr="FFFFFF"/>
              </a:solidFill>
              <a:latin typeface="Corbel" panose="020B0503020204020204"/>
              <a:ea typeface="+mn-ea"/>
              <a:cs typeface="+mn-cs"/>
            </a:rPr>
            <a:t>Je kunt gebruik maken van </a:t>
          </a:r>
          <a:r>
            <a:rPr lang="nl-NL" sz="2200" kern="1200" dirty="0" err="1">
              <a:solidFill>
                <a:schemeClr val="accent4">
                  <a:lumMod val="20000"/>
                  <a:lumOff val="80000"/>
                </a:schemeClr>
              </a:solidFill>
              <a:latin typeface="Corbel" panose="020B0503020204020204"/>
              <a:ea typeface="+mn-ea"/>
              <a:cs typeface="+mn-cs"/>
              <a:hlinkClick xmlns:r="http://schemas.openxmlformats.org/officeDocument/2006/relationships" r:id="rId1">
                <a:extLst>
                  <a:ext uri="{A12FA001-AC4F-418D-AE19-62706E023703}">
                    <ahyp:hlinkClr xmlns:ahyp="http://schemas.microsoft.com/office/drawing/2018/hyperlinkcolor" val="tx"/>
                  </a:ext>
                </a:extLst>
              </a:hlinkClick>
            </a:rPr>
            <a:t>Palliaweb</a:t>
          </a:r>
          <a:endParaRPr lang="en-US" sz="2200" kern="1200" dirty="0">
            <a:solidFill>
              <a:schemeClr val="accent4">
                <a:lumMod val="20000"/>
                <a:lumOff val="80000"/>
              </a:schemeClr>
            </a:solidFill>
            <a:latin typeface="Corbel" panose="020B0503020204020204"/>
            <a:ea typeface="+mn-ea"/>
            <a:cs typeface="+mn-cs"/>
            <a:hlinkClick xmlns:r="http://schemas.openxmlformats.org/officeDocument/2006/relationships" r:id="rId2">
              <a:extLst>
                <a:ext uri="{A12FA001-AC4F-418D-AE19-62706E023703}">
                  <ahyp:hlinkClr xmlns:ahyp="http://schemas.microsoft.com/office/drawing/2018/hyperlinkcolor" val="tx"/>
                </a:ext>
              </a:extLst>
            </a:hlinkClick>
          </a:endParaRPr>
        </a:p>
      </dsp:txBody>
      <dsp:txXfrm>
        <a:off x="75666" y="127894"/>
        <a:ext cx="5775904" cy="1398698"/>
      </dsp:txXfrm>
    </dsp:sp>
    <dsp:sp modelId="{09CAECC5-CB40-4C00-ACF1-678DB42E246F}">
      <dsp:nvSpPr>
        <dsp:cNvPr id="0" name=""/>
        <dsp:cNvSpPr/>
      </dsp:nvSpPr>
      <dsp:spPr>
        <a:xfrm>
          <a:off x="0" y="1665618"/>
          <a:ext cx="5927236" cy="1550030"/>
        </a:xfrm>
        <a:prstGeom prst="roundRect">
          <a:avLst/>
        </a:prstGeom>
        <a:solidFill>
          <a:srgbClr val="3BA2B3"/>
        </a:solidFill>
        <a:ln w="1905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nl-NL" sz="2200" kern="1200" dirty="0">
              <a:solidFill>
                <a:sysClr val="window" lastClr="FFFFFF"/>
              </a:solidFill>
              <a:latin typeface="Corbel" panose="020B0503020204020204"/>
              <a:ea typeface="+mn-ea"/>
              <a:cs typeface="+mn-cs"/>
            </a:rPr>
            <a:t>Op je tablet of telefoon: de app </a:t>
          </a:r>
          <a:r>
            <a:rPr lang="nl-NL" sz="2200" kern="1200" dirty="0" err="1">
              <a:solidFill>
                <a:schemeClr val="accent4">
                  <a:lumMod val="20000"/>
                  <a:lumOff val="80000"/>
                </a:schemeClr>
              </a:solidFill>
              <a:latin typeface="Corbel" panose="020B0503020204020204"/>
              <a:ea typeface="+mn-ea"/>
              <a:cs typeface="+mn-cs"/>
              <a:hlinkClick xmlns:r="http://schemas.openxmlformats.org/officeDocument/2006/relationships" r:id="rId3">
                <a:extLst>
                  <a:ext uri="{A12FA001-AC4F-418D-AE19-62706E023703}">
                    <ahyp:hlinkClr xmlns:ahyp="http://schemas.microsoft.com/office/drawing/2018/hyperlinkcolor" val="tx"/>
                  </a:ext>
                </a:extLst>
              </a:hlinkClick>
            </a:rPr>
            <a:t>palliArts</a:t>
          </a:r>
          <a:endParaRPr lang="en-US" sz="2200" kern="1200" dirty="0">
            <a:solidFill>
              <a:schemeClr val="accent4">
                <a:lumMod val="20000"/>
                <a:lumOff val="80000"/>
              </a:schemeClr>
            </a:solidFill>
            <a:latin typeface="Corbel" panose="020B0503020204020204"/>
            <a:ea typeface="+mn-ea"/>
            <a:cs typeface="+mn-cs"/>
          </a:endParaRPr>
        </a:p>
      </dsp:txBody>
      <dsp:txXfrm>
        <a:off x="75666" y="1741284"/>
        <a:ext cx="5775904" cy="1398698"/>
      </dsp:txXfrm>
    </dsp:sp>
    <dsp:sp modelId="{D20604F8-7B1F-4759-BDE2-698D54D3161F}">
      <dsp:nvSpPr>
        <dsp:cNvPr id="0" name=""/>
        <dsp:cNvSpPr/>
      </dsp:nvSpPr>
      <dsp:spPr>
        <a:xfrm>
          <a:off x="0" y="3279009"/>
          <a:ext cx="5927236" cy="1550030"/>
        </a:xfrm>
        <a:prstGeom prst="roundRect">
          <a:avLst/>
        </a:prstGeom>
        <a:solidFill>
          <a:srgbClr val="2683C6">
            <a:hueOff val="-1323373"/>
            <a:satOff val="1492"/>
            <a:lumOff val="3530"/>
            <a:alphaOff val="0"/>
          </a:srgbClr>
        </a:solid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nl-NL" sz="2200" kern="1200" dirty="0">
              <a:solidFill>
                <a:sysClr val="window" lastClr="FFFFFF"/>
              </a:solidFill>
              <a:latin typeface="Corbel" panose="020B0503020204020204"/>
              <a:ea typeface="+mn-ea"/>
              <a:cs typeface="+mn-cs"/>
            </a:rPr>
            <a:t>Hulp van de aandachtsvelders en de </a:t>
          </a:r>
          <a:r>
            <a:rPr lang="nl-NL" sz="2200" kern="1200" dirty="0">
              <a:solidFill>
                <a:schemeClr val="accent4">
                  <a:lumMod val="20000"/>
                  <a:lumOff val="80000"/>
                </a:schemeClr>
              </a:solidFill>
              <a:latin typeface="Corbel" panose="020B0503020204020204"/>
              <a:ea typeface="+mn-ea"/>
              <a:cs typeface="+mn-cs"/>
              <a:hlinkClick xmlns:r="http://schemas.openxmlformats.org/officeDocument/2006/relationships" r:id="rId4">
                <a:extLst>
                  <a:ext uri="{A12FA001-AC4F-418D-AE19-62706E023703}">
                    <ahyp:hlinkClr xmlns:ahyp="http://schemas.microsoft.com/office/drawing/2018/hyperlinkcolor" val="tx"/>
                  </a:ext>
                </a:extLst>
              </a:hlinkClick>
            </a:rPr>
            <a:t>Signaleringskaarten uit de box</a:t>
          </a:r>
          <a:br>
            <a:rPr lang="nl-NL" sz="2200" kern="1200" dirty="0">
              <a:solidFill>
                <a:schemeClr val="accent4">
                  <a:lumMod val="20000"/>
                  <a:lumOff val="80000"/>
                </a:schemeClr>
              </a:solidFill>
              <a:latin typeface="Corbel" panose="020B0503020204020204"/>
              <a:ea typeface="+mn-ea"/>
              <a:cs typeface="+mn-cs"/>
            </a:rPr>
          </a:br>
          <a:br>
            <a:rPr lang="nl-NL" sz="2200" kern="1200" dirty="0">
              <a:solidFill>
                <a:sysClr val="window" lastClr="FFFFFF"/>
              </a:solidFill>
              <a:latin typeface="Corbel" panose="020B0503020204020204"/>
              <a:ea typeface="+mn-ea"/>
              <a:cs typeface="+mn-cs"/>
            </a:rPr>
          </a:br>
          <a:endParaRPr lang="en-US" sz="2200" kern="1200" dirty="0">
            <a:solidFill>
              <a:sysClr val="window" lastClr="FFFFFF"/>
            </a:solidFill>
            <a:latin typeface="Corbel" panose="020B0503020204020204"/>
            <a:ea typeface="+mn-ea"/>
            <a:cs typeface="+mn-cs"/>
          </a:endParaRPr>
        </a:p>
      </dsp:txBody>
      <dsp:txXfrm>
        <a:off x="75666" y="3354675"/>
        <a:ext cx="5775904" cy="1398698"/>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jdelijke aanduiding voor koptekst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nl-NL"/>
          </a:p>
        </p:txBody>
      </p:sp>
      <p:sp>
        <p:nvSpPr>
          <p:cNvPr id="3" name="Tijdelijke aanduiding voor datum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3C7FD50-AC8C-4B46-BBAB-3480CF345CC8}" type="datetimeFigureOut">
              <a:t>28-5-2026</a:t>
            </a:fld>
            <a:endParaRPr lang="nl-NL"/>
          </a:p>
        </p:txBody>
      </p:sp>
      <p:sp>
        <p:nvSpPr>
          <p:cNvPr id="4" name="Tijdelijke aanduiding voor dia-afbeelding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nl-NL"/>
          </a:p>
        </p:txBody>
      </p:sp>
      <p:sp>
        <p:nvSpPr>
          <p:cNvPr id="5" name="Tijdelijke aanduiding voor notities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nl-NL"/>
              <a:t>Klikken om de tekststijl van het model te bewerken</a:t>
            </a:r>
          </a:p>
          <a:p>
            <a:pPr lvl="1"/>
            <a:r>
              <a:rPr lang="nl-NL"/>
              <a:t>Tweede niveau</a:t>
            </a:r>
          </a:p>
          <a:p>
            <a:pPr lvl="2"/>
            <a:r>
              <a:rPr lang="nl-NL"/>
              <a:t>Derde niveau</a:t>
            </a:r>
          </a:p>
          <a:p>
            <a:pPr lvl="3"/>
            <a:r>
              <a:rPr lang="nl-NL"/>
              <a:t>Vierde niveau</a:t>
            </a:r>
          </a:p>
          <a:p>
            <a:pPr lvl="4"/>
            <a:r>
              <a:rPr lang="nl-NL"/>
              <a:t>Vijfde niveau</a:t>
            </a:r>
          </a:p>
        </p:txBody>
      </p:sp>
      <p:sp>
        <p:nvSpPr>
          <p:cNvPr id="6" name="Tijdelijke aanduiding voor voettekst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nl-NL"/>
          </a:p>
        </p:txBody>
      </p:sp>
      <p:sp>
        <p:nvSpPr>
          <p:cNvPr id="7" name="Tijdelijke aanduiding voor dianumm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671DBFD-0A88-4EB2-9251-2123FFC87295}" type="slidenum">
              <a:t>‹nr.›</a:t>
            </a:fld>
            <a:endParaRPr lang="nl-NL"/>
          </a:p>
        </p:txBody>
      </p:sp>
    </p:spTree>
    <p:extLst>
      <p:ext uri="{BB962C8B-B14F-4D97-AF65-F5344CB8AC3E}">
        <p14:creationId xmlns:p14="http://schemas.microsoft.com/office/powerpoint/2010/main" val="30779588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3" Type="http://schemas.openxmlformats.org/officeDocument/2006/relationships/hyperlink" Target="https://palliaweb.nl/getmedia/779fc807-ed15-473b-b4d0-2c0a83b8f695/folder-morfine.pdf" TargetMode="External"/><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lstStyle/>
          <a:p>
            <a:endParaRPr lang="nl-NL" dirty="0"/>
          </a:p>
        </p:txBody>
      </p:sp>
      <p:sp>
        <p:nvSpPr>
          <p:cNvPr id="4" name="Tijdelijke aanduiding voor dianumm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A18C6C4-5713-4E6C-8805-405D4FE3D2E2}" type="slidenum">
              <a:rPr kumimoji="0" lang="nl-NL"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nl-NL"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5661903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28956C-FFB7-75E2-38D9-6A3C5E8C1265}"/>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08E02493-58F6-9146-A55E-E7400069D17D}"/>
              </a:ext>
            </a:extLst>
          </p:cNvPr>
          <p:cNvSpPr>
            <a:spLocks noGrp="1" noRot="1" noChangeAspect="1"/>
          </p:cNvSpPr>
          <p:nvPr>
            <p:ph type="sldImg"/>
          </p:nvPr>
        </p:nvSpPr>
        <p:spPr/>
      </p:sp>
      <p:sp>
        <p:nvSpPr>
          <p:cNvPr id="3" name="Tijdelijke aanduiding voor notities 2">
            <a:extLst>
              <a:ext uri="{FF2B5EF4-FFF2-40B4-BE49-F238E27FC236}">
                <a16:creationId xmlns:a16="http://schemas.microsoft.com/office/drawing/2014/main" id="{C66E05D5-10C8-D7FA-A449-41EA40F7609E}"/>
              </a:ext>
            </a:extLst>
          </p:cNvPr>
          <p:cNvSpPr>
            <a:spLocks noGrp="1"/>
          </p:cNvSpPr>
          <p:nvPr>
            <p:ph type="body" idx="1"/>
          </p:nvPr>
        </p:nvSpPr>
        <p:spPr/>
        <p:txBody>
          <a:bodyPr/>
          <a:lstStyle/>
          <a:p>
            <a:r>
              <a:rPr lang="nl-NL" sz="1200" i="0" dirty="0">
                <a:solidFill>
                  <a:schemeClr val="bg1"/>
                </a:solidFill>
              </a:rPr>
              <a:t>Eerst een terugblik op scholingsbijeenkomst 2. Wat is bijgebleven van scholingsbijeenkomst 2? Is de opdracht uitgevoerd en hoe ging dat? (zie vragen op de dia) </a:t>
            </a:r>
          </a:p>
          <a:p>
            <a:r>
              <a:rPr lang="nl-NL" sz="1200" i="0" dirty="0">
                <a:solidFill>
                  <a:schemeClr val="bg1"/>
                </a:solidFill>
              </a:rPr>
              <a:t>Vraag ook na of men nog bezig is met het geleerde van scholingsbijeenkomst 1 (gesprekken voeren over wensen, waarden en behoeften en het uitdelen en bespreken van de Wensenboekjes). En hoe dit gaat.</a:t>
            </a:r>
          </a:p>
          <a:p>
            <a:endParaRPr lang="nl-NL" sz="1200" i="0" dirty="0">
              <a:solidFill>
                <a:schemeClr val="bg1"/>
              </a:solidFill>
            </a:endParaRPr>
          </a:p>
        </p:txBody>
      </p:sp>
      <p:sp>
        <p:nvSpPr>
          <p:cNvPr id="4" name="Tijdelijke aanduiding voor dianummer 3">
            <a:extLst>
              <a:ext uri="{FF2B5EF4-FFF2-40B4-BE49-F238E27FC236}">
                <a16:creationId xmlns:a16="http://schemas.microsoft.com/office/drawing/2014/main" id="{98107C5D-B225-97C8-A5EC-F750FCD29E38}"/>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31C2C7F-9151-4448-B76D-98AA80CC75A2}" type="slidenum">
              <a:rPr kumimoji="0" lang="nl-NL"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nl-NL"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2383236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17791F-15A6-CE21-5929-6A3CE9D04003}"/>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70B5363D-4CE8-06D8-C8C1-5186EF2C0092}"/>
              </a:ext>
            </a:extLst>
          </p:cNvPr>
          <p:cNvSpPr>
            <a:spLocks noGrp="1" noRot="1" noChangeAspect="1"/>
          </p:cNvSpPr>
          <p:nvPr>
            <p:ph type="sldImg"/>
          </p:nvPr>
        </p:nvSpPr>
        <p:spPr/>
      </p:sp>
      <p:sp>
        <p:nvSpPr>
          <p:cNvPr id="3" name="Tijdelijke aanduiding voor notities 2">
            <a:extLst>
              <a:ext uri="{FF2B5EF4-FFF2-40B4-BE49-F238E27FC236}">
                <a16:creationId xmlns:a16="http://schemas.microsoft.com/office/drawing/2014/main" id="{04695909-7543-2FD0-85D8-B09B2221FF37}"/>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nl-NL" dirty="0"/>
              <a:t>Deze dia toont de inbedding van deze </a:t>
            </a:r>
            <a:r>
              <a:rPr lang="nl-NL" sz="1200" i="0" dirty="0">
                <a:solidFill>
                  <a:schemeClr val="bg1"/>
                </a:solidFill>
              </a:rPr>
              <a:t>scholingsbijeenkomst</a:t>
            </a:r>
            <a:r>
              <a:rPr lang="nl-NL" dirty="0"/>
              <a:t>. </a:t>
            </a:r>
          </a:p>
          <a:p>
            <a:pPr marL="0" marR="0" lvl="0" indent="0" algn="l" defTabSz="914400" rtl="0" eaLnBrk="1" fontAlgn="auto" latinLnBrk="0" hangingPunct="1">
              <a:lnSpc>
                <a:spcPct val="100000"/>
              </a:lnSpc>
              <a:spcBef>
                <a:spcPts val="0"/>
              </a:spcBef>
              <a:spcAft>
                <a:spcPts val="0"/>
              </a:spcAft>
              <a:buClrTx/>
              <a:buSzTx/>
              <a:buFontTx/>
              <a:buNone/>
              <a:tabLst/>
              <a:defRPr/>
            </a:pPr>
            <a:r>
              <a:rPr lang="nl-NL" dirty="0"/>
              <a:t>Vandaag gaan we door met symptoommanagement. Dit is belangrijk bij het tijdig en bewust monitoren en verlichten van symptomen, zoals bv. pijn en onrust.</a:t>
            </a:r>
          </a:p>
          <a:p>
            <a:pPr marL="0" marR="0" lvl="0" indent="0" algn="l" defTabSz="914400" rtl="0" eaLnBrk="1" fontAlgn="auto" latinLnBrk="0" hangingPunct="1">
              <a:lnSpc>
                <a:spcPct val="100000"/>
              </a:lnSpc>
              <a:spcBef>
                <a:spcPts val="0"/>
              </a:spcBef>
              <a:spcAft>
                <a:spcPts val="0"/>
              </a:spcAft>
              <a:buClrTx/>
              <a:buSzTx/>
              <a:buFontTx/>
              <a:buNone/>
              <a:tabLst/>
              <a:defRPr/>
            </a:pPr>
            <a:r>
              <a:rPr lang="nl-NL" dirty="0"/>
              <a:t>Er horen enkele hulpmiddelen bij: de REPOS, PACSLAC, NRS/VAS. Dit zijn allemaal instrumenten om pijn te kunnen monitoren. Ze komen aan bod in deze </a:t>
            </a:r>
            <a:r>
              <a:rPr lang="nl-NL" sz="1200" i="0" dirty="0">
                <a:solidFill>
                  <a:schemeClr val="bg1"/>
                </a:solidFill>
              </a:rPr>
              <a:t>scholingsbijeenkomst</a:t>
            </a:r>
            <a:r>
              <a:rPr lang="nl-NL" dirty="0"/>
              <a:t>.</a:t>
            </a:r>
          </a:p>
          <a:p>
            <a:pPr marL="0" marR="0" lvl="0" indent="0" algn="l" defTabSz="914400" rtl="0" eaLnBrk="1" fontAlgn="auto" latinLnBrk="0" hangingPunct="1">
              <a:lnSpc>
                <a:spcPct val="100000"/>
              </a:lnSpc>
              <a:spcBef>
                <a:spcPts val="0"/>
              </a:spcBef>
              <a:spcAft>
                <a:spcPts val="0"/>
              </a:spcAft>
              <a:buClrTx/>
              <a:buSzTx/>
              <a:buFontTx/>
              <a:buNone/>
              <a:tabLst/>
              <a:defRPr/>
            </a:pPr>
            <a:endParaRPr lang="nl-NL" dirty="0"/>
          </a:p>
          <a:p>
            <a:pPr marL="0" marR="0" lvl="0" indent="0" algn="l" defTabSz="914400" rtl="0" eaLnBrk="1" fontAlgn="auto" latinLnBrk="0" hangingPunct="1">
              <a:lnSpc>
                <a:spcPct val="100000"/>
              </a:lnSpc>
              <a:spcBef>
                <a:spcPts val="0"/>
              </a:spcBef>
              <a:spcAft>
                <a:spcPts val="0"/>
              </a:spcAft>
              <a:buClrTx/>
              <a:buSzTx/>
              <a:buFontTx/>
              <a:buNone/>
              <a:tabLst/>
              <a:defRPr/>
            </a:pPr>
            <a:r>
              <a:rPr lang="nl-NL" dirty="0"/>
              <a:t>De thema’s van de andere </a:t>
            </a:r>
            <a:r>
              <a:rPr lang="nl-NL" sz="1200" i="0" dirty="0">
                <a:solidFill>
                  <a:schemeClr val="bg1"/>
                </a:solidFill>
              </a:rPr>
              <a:t>scholingsbijeenkomsten</a:t>
            </a:r>
            <a:r>
              <a:rPr lang="nl-NL" dirty="0"/>
              <a:t> staat vermeld (niet te diep op in gaan, dat komt bij de </a:t>
            </a:r>
            <a:r>
              <a:rPr lang="nl-NL" sz="1200" i="0" dirty="0">
                <a:solidFill>
                  <a:schemeClr val="bg1"/>
                </a:solidFill>
              </a:rPr>
              <a:t>scholingsbijeenkomsten</a:t>
            </a:r>
            <a:r>
              <a:rPr lang="nl-NL" dirty="0"/>
              <a:t> zelf).</a:t>
            </a:r>
          </a:p>
        </p:txBody>
      </p:sp>
      <p:sp>
        <p:nvSpPr>
          <p:cNvPr id="4" name="Tijdelijke aanduiding voor dianummer 3">
            <a:extLst>
              <a:ext uri="{FF2B5EF4-FFF2-40B4-BE49-F238E27FC236}">
                <a16:creationId xmlns:a16="http://schemas.microsoft.com/office/drawing/2014/main" id="{07746A8C-1B8C-440B-99A4-2D6DEB0EA072}"/>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31C2C7F-9151-4448-B76D-98AA80CC75A2}" type="slidenum">
              <a:rPr kumimoji="0" lang="nl-NL"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nl-NL"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2494560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D6A723-514B-2307-610D-F953E1CCA03D}"/>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746B8811-5C08-4D6F-2085-9E2A4BF1F0A3}"/>
              </a:ext>
            </a:extLst>
          </p:cNvPr>
          <p:cNvSpPr>
            <a:spLocks noGrp="1" noRot="1" noChangeAspect="1"/>
          </p:cNvSpPr>
          <p:nvPr>
            <p:ph type="sldImg"/>
          </p:nvPr>
        </p:nvSpPr>
        <p:spPr/>
      </p:sp>
      <p:sp>
        <p:nvSpPr>
          <p:cNvPr id="3" name="Tijdelijke aanduiding voor notities 2">
            <a:extLst>
              <a:ext uri="{FF2B5EF4-FFF2-40B4-BE49-F238E27FC236}">
                <a16:creationId xmlns:a16="http://schemas.microsoft.com/office/drawing/2014/main" id="{5D0B9C8D-7E23-1A59-E2A1-A68D6DDDCBFD}"/>
              </a:ext>
            </a:extLst>
          </p:cNvPr>
          <p:cNvSpPr>
            <a:spLocks noGrp="1"/>
          </p:cNvSpPr>
          <p:nvPr>
            <p:ph type="body" idx="1"/>
          </p:nvPr>
        </p:nvSpPr>
        <p:spPr/>
        <p:txBody>
          <a:bodyPr/>
          <a:lstStyle/>
          <a:p>
            <a:r>
              <a:rPr lang="nl-NL" sz="1200" b="0" i="0" kern="1200" dirty="0">
                <a:solidFill>
                  <a:schemeClr val="tx1"/>
                </a:solidFill>
                <a:effectLst/>
                <a:latin typeface="+mn-lt"/>
                <a:ea typeface="+mn-ea"/>
                <a:cs typeface="+mn-cs"/>
              </a:rPr>
              <a:t>"Bekend benieuwd bewaard" is een didactische werkvorm in het onderwijs die uit drie stappen bestaat: Bekend (activeren van voorkennis), Benieuwd (stimuleren van vragen en interesse) en Bewaard (reflectie en verankering van de opgedane kennis achteraf). Het doel is om nieuwe leerstof te koppelen aan wat zorgmedewerkers al weten, wat helpt bij het verwerken en onthouden van de leerstof. </a:t>
            </a:r>
            <a:endParaRPr lang="nl-NL" sz="1200" b="1" i="0" kern="1200" dirty="0">
              <a:solidFill>
                <a:schemeClr val="tx1"/>
              </a:solidFill>
              <a:effectLst/>
              <a:latin typeface="+mn-lt"/>
              <a:ea typeface="+mn-ea"/>
              <a:cs typeface="+mn-cs"/>
            </a:endParaRPr>
          </a:p>
          <a:p>
            <a:endParaRPr lang="nl-NL" sz="1200" b="1" i="0" kern="1200" dirty="0">
              <a:solidFill>
                <a:schemeClr val="tx1"/>
              </a:solidFill>
              <a:effectLst/>
              <a:latin typeface="+mn-lt"/>
              <a:ea typeface="+mn-ea"/>
              <a:cs typeface="+mn-cs"/>
            </a:endParaRPr>
          </a:p>
          <a:p>
            <a:r>
              <a:rPr lang="nl-NL" sz="1200" b="1" i="0" kern="1200" dirty="0">
                <a:solidFill>
                  <a:schemeClr val="tx1"/>
                </a:solidFill>
                <a:effectLst/>
                <a:latin typeface="+mn-lt"/>
                <a:ea typeface="+mn-ea"/>
                <a:cs typeface="+mn-cs"/>
              </a:rPr>
              <a:t>Bekend:</a:t>
            </a:r>
            <a:r>
              <a:rPr lang="nl-NL" sz="1200" b="0" i="0" kern="1200" dirty="0">
                <a:solidFill>
                  <a:schemeClr val="tx1"/>
                </a:solidFill>
                <a:effectLst/>
                <a:latin typeface="+mn-lt"/>
                <a:ea typeface="+mn-ea"/>
                <a:cs typeface="+mn-cs"/>
              </a:rPr>
              <a:t> Vraag zorgmedewerkers wat ze al weten over het onderwerp. Dit kan gebaseerd zijn op voorkennis of eerdere lessen.</a:t>
            </a:r>
          </a:p>
          <a:p>
            <a:r>
              <a:rPr lang="nl-NL" sz="1200" b="1" i="0" kern="1200" dirty="0">
                <a:solidFill>
                  <a:schemeClr val="tx1"/>
                </a:solidFill>
                <a:effectLst/>
                <a:latin typeface="+mn-lt"/>
                <a:ea typeface="+mn-ea"/>
                <a:cs typeface="+mn-cs"/>
              </a:rPr>
              <a:t>Benieuwd:</a:t>
            </a:r>
            <a:r>
              <a:rPr lang="nl-NL" sz="1200" b="0" i="0" kern="1200" dirty="0">
                <a:solidFill>
                  <a:schemeClr val="tx1"/>
                </a:solidFill>
                <a:effectLst/>
                <a:latin typeface="+mn-lt"/>
                <a:ea typeface="+mn-ea"/>
                <a:cs typeface="+mn-cs"/>
              </a:rPr>
              <a:t> Vervolgens wordt er gevraagd naar hun vragen en wat ze graag zouden willen leren over dit onderwerp. Dit geeft inzicht in hun interesse en persoonlijke leerdoelen.</a:t>
            </a:r>
          </a:p>
          <a:p>
            <a:r>
              <a:rPr lang="nl-NL" sz="1200" b="1" i="0" kern="1200" dirty="0">
                <a:solidFill>
                  <a:schemeClr val="tx1"/>
                </a:solidFill>
                <a:effectLst/>
                <a:latin typeface="+mn-lt"/>
                <a:ea typeface="+mn-ea"/>
                <a:cs typeface="+mn-cs"/>
              </a:rPr>
              <a:t>Bewaard:</a:t>
            </a:r>
            <a:r>
              <a:rPr lang="nl-NL" sz="1200" b="0" i="0" kern="1200" dirty="0">
                <a:solidFill>
                  <a:schemeClr val="tx1"/>
                </a:solidFill>
                <a:effectLst/>
                <a:latin typeface="+mn-lt"/>
                <a:ea typeface="+mn-ea"/>
                <a:cs typeface="+mn-cs"/>
              </a:rPr>
              <a:t> Aan het begin van de volgende </a:t>
            </a:r>
            <a:r>
              <a:rPr lang="nl-NL" sz="1200" i="0" dirty="0">
                <a:solidFill>
                  <a:schemeClr val="bg1"/>
                </a:solidFill>
              </a:rPr>
              <a:t>scholingsbijeenkomst</a:t>
            </a:r>
            <a:r>
              <a:rPr lang="nl-NL" sz="1200" b="0" i="0" kern="1200" dirty="0">
                <a:solidFill>
                  <a:schemeClr val="tx1"/>
                </a:solidFill>
                <a:effectLst/>
                <a:latin typeface="+mn-lt"/>
                <a:ea typeface="+mn-ea"/>
                <a:cs typeface="+mn-cs"/>
              </a:rPr>
              <a:t> wordt er teruggeblikt. Zorgmedewerkers reflecteren op wat ze hebben onthouden en wat ze hebben geleerd. Dit biedt input voor de trainer om te zien of de leerstof is verwerkt en of er nog extra aandacht nodig is. </a:t>
            </a:r>
          </a:p>
        </p:txBody>
      </p:sp>
      <p:sp>
        <p:nvSpPr>
          <p:cNvPr id="4" name="Tijdelijke aanduiding voor dianummer 3">
            <a:extLst>
              <a:ext uri="{FF2B5EF4-FFF2-40B4-BE49-F238E27FC236}">
                <a16:creationId xmlns:a16="http://schemas.microsoft.com/office/drawing/2014/main" id="{3B0EB12A-13F6-5266-5CC8-5DB84C22EF83}"/>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31C2C7F-9151-4448-B76D-98AA80CC75A2}" type="slidenum">
              <a:rPr kumimoji="0" lang="nl-NL"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nl-NL"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2545763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28956C-FFB7-75E2-38D9-6A3C5E8C1265}"/>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08E02493-58F6-9146-A55E-E7400069D17D}"/>
              </a:ext>
            </a:extLst>
          </p:cNvPr>
          <p:cNvSpPr>
            <a:spLocks noGrp="1" noRot="1" noChangeAspect="1"/>
          </p:cNvSpPr>
          <p:nvPr>
            <p:ph type="sldImg"/>
          </p:nvPr>
        </p:nvSpPr>
        <p:spPr/>
      </p:sp>
      <p:sp>
        <p:nvSpPr>
          <p:cNvPr id="3" name="Tijdelijke aanduiding voor notities 2">
            <a:extLst>
              <a:ext uri="{FF2B5EF4-FFF2-40B4-BE49-F238E27FC236}">
                <a16:creationId xmlns:a16="http://schemas.microsoft.com/office/drawing/2014/main" id="{C66E05D5-10C8-D7FA-A449-41EA40F7609E}"/>
              </a:ext>
            </a:extLst>
          </p:cNvPr>
          <p:cNvSpPr>
            <a:spLocks noGrp="1"/>
          </p:cNvSpPr>
          <p:nvPr>
            <p:ph type="body" idx="1"/>
          </p:nvPr>
        </p:nvSpPr>
        <p:spPr/>
        <p:txBody>
          <a:bodyPr/>
          <a:lstStyle/>
          <a:p>
            <a:endParaRPr lang="nl-NL" sz="1200" b="0" i="0" kern="1200" dirty="0">
              <a:solidFill>
                <a:schemeClr val="tx1"/>
              </a:solidFill>
              <a:effectLst/>
              <a:latin typeface="+mn-lt"/>
              <a:ea typeface="+mn-ea"/>
              <a:cs typeface="+mn-cs"/>
            </a:endParaRPr>
          </a:p>
        </p:txBody>
      </p:sp>
      <p:sp>
        <p:nvSpPr>
          <p:cNvPr id="4" name="Tijdelijke aanduiding voor dianummer 3">
            <a:extLst>
              <a:ext uri="{FF2B5EF4-FFF2-40B4-BE49-F238E27FC236}">
                <a16:creationId xmlns:a16="http://schemas.microsoft.com/office/drawing/2014/main" id="{98107C5D-B225-97C8-A5EC-F750FCD29E38}"/>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31C2C7F-9151-4448-B76D-98AA80CC75A2}" type="slidenum">
              <a:rPr kumimoji="0" lang="nl-NL"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nl-NL"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23832365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lstStyle/>
          <a:p>
            <a:r>
              <a:rPr lang="nl-NL" dirty="0"/>
              <a:t>In alle </a:t>
            </a:r>
            <a:r>
              <a:rPr lang="nl-NL" sz="1200" i="0" dirty="0">
                <a:solidFill>
                  <a:schemeClr val="bg1"/>
                </a:solidFill>
              </a:rPr>
              <a:t>scholingsbijeenkomsten</a:t>
            </a:r>
            <a:r>
              <a:rPr lang="nl-NL" dirty="0"/>
              <a:t> komt het Zorgpad Palliatieve Zorg terug. </a:t>
            </a:r>
            <a:r>
              <a:rPr lang="nl-NL" sz="1200" kern="1200" dirty="0">
                <a:solidFill>
                  <a:schemeClr val="tx1"/>
                </a:solidFill>
                <a:effectLst/>
                <a:latin typeface="+mn-lt"/>
                <a:ea typeface="+mn-ea"/>
                <a:cs typeface="+mn-cs"/>
              </a:rPr>
              <a:t>Het Zorgpad Palliatieve Zorg bestaat uit tien verschillende stappen met bijbehorende instrumenten die zorgmedewerkers ondersteunen in hun dagelijkse praktijk. </a:t>
            </a:r>
            <a:endParaRPr lang="nl-NL" dirty="0"/>
          </a:p>
          <a:p>
            <a:endParaRPr lang="nl-NL" sz="1200" kern="1200" dirty="0">
              <a:solidFill>
                <a:schemeClr val="tx1"/>
              </a:solidFill>
              <a:effectLst/>
              <a:latin typeface="+mn-lt"/>
              <a:ea typeface="+mn-ea"/>
              <a:cs typeface="+mn-cs"/>
            </a:endParaRPr>
          </a:p>
          <a:p>
            <a:r>
              <a:rPr lang="nl-NL" sz="1200" kern="1200" dirty="0">
                <a:solidFill>
                  <a:schemeClr val="tx1"/>
                </a:solidFill>
                <a:effectLst/>
                <a:latin typeface="+mn-lt"/>
                <a:ea typeface="+mn-ea"/>
                <a:cs typeface="+mn-cs"/>
              </a:rPr>
              <a:t>Dit Zorgpad vormt de inhoudelijke basis voor de implementatie van palliatieve zorg binnen het PACE-NL programma. Elke </a:t>
            </a:r>
            <a:r>
              <a:rPr lang="nl-NL" sz="1200" i="0" dirty="0">
                <a:solidFill>
                  <a:schemeClr val="bg1"/>
                </a:solidFill>
              </a:rPr>
              <a:t>scholingsbijeenkomst</a:t>
            </a:r>
            <a:r>
              <a:rPr lang="nl-NL" sz="1200" kern="1200" dirty="0">
                <a:solidFill>
                  <a:schemeClr val="tx1"/>
                </a:solidFill>
                <a:effectLst/>
                <a:latin typeface="+mn-lt"/>
                <a:ea typeface="+mn-ea"/>
                <a:cs typeface="+mn-cs"/>
              </a:rPr>
              <a:t> behandelt specifieke stappen van het Zorgpad, zodat kennis en vaardigheden direct kunnen worden geïntegreerd in het dagelijks werk. </a:t>
            </a:r>
            <a:endParaRPr lang="nl-NL" dirty="0"/>
          </a:p>
          <a:p>
            <a:endParaRPr lang="nl-NL" dirty="0"/>
          </a:p>
          <a:p>
            <a:r>
              <a:rPr lang="nl-NL" dirty="0"/>
              <a:t>Leg uit: in deze </a:t>
            </a:r>
            <a:r>
              <a:rPr lang="nl-NL" sz="1200" i="0" dirty="0">
                <a:solidFill>
                  <a:schemeClr val="bg1"/>
                </a:solidFill>
              </a:rPr>
              <a:t>scholingsbijeenkomst</a:t>
            </a:r>
            <a:r>
              <a:rPr lang="nl-NL" dirty="0"/>
              <a:t> richten we ons vooral op stap 6.</a:t>
            </a:r>
          </a:p>
        </p:txBody>
      </p:sp>
      <p:sp>
        <p:nvSpPr>
          <p:cNvPr id="4" name="Tijdelijke aanduiding voor dianumm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A18C6C4-5713-4E6C-8805-405D4FE3D2E2}" type="slidenum">
              <a:rPr kumimoji="0" lang="nl-NL"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nl-NL"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399231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lstStyle/>
          <a:p>
            <a:r>
              <a:rPr lang="nl-NL" b="1">
                <a:solidFill>
                  <a:srgbClr val="303030"/>
                </a:solidFill>
                <a:highlight>
                  <a:srgbClr val="FFFFFF"/>
                </a:highlight>
              </a:rPr>
              <a:t>Kernboodschap</a:t>
            </a:r>
            <a:br>
              <a:rPr lang="nl-NL" b="1" dirty="0">
                <a:solidFill>
                  <a:srgbClr val="303030"/>
                </a:solidFill>
                <a:highlight>
                  <a:srgbClr val="FFFFFF"/>
                </a:highlight>
              </a:rPr>
            </a:br>
            <a:r>
              <a:rPr lang="nl-NL" b="1">
                <a:solidFill>
                  <a:srgbClr val="303030"/>
                </a:solidFill>
                <a:highlight>
                  <a:srgbClr val="FFFFFF"/>
                </a:highlight>
              </a:rPr>
              <a:t> In de palliatieve zorg werken we methodisch aan het welbevinden van de bewoner</a:t>
            </a:r>
            <a:r>
              <a:rPr lang="nl-NL">
                <a:solidFill>
                  <a:srgbClr val="303030"/>
                </a:solidFill>
                <a:highlight>
                  <a:srgbClr val="FFFFFF"/>
                </a:highlight>
              </a:rPr>
              <a:t>. Daarbij kijken we altijd naar </a:t>
            </a:r>
            <a:r>
              <a:rPr lang="nl-NL" b="1">
                <a:solidFill>
                  <a:srgbClr val="303030"/>
                </a:solidFill>
                <a:highlight>
                  <a:srgbClr val="FFFFFF"/>
                </a:highlight>
              </a:rPr>
              <a:t>alle vier de domeinen</a:t>
            </a:r>
            <a:r>
              <a:rPr lang="nl-NL">
                <a:solidFill>
                  <a:srgbClr val="303030"/>
                </a:solidFill>
                <a:highlight>
                  <a:srgbClr val="FFFFFF"/>
                </a:highlight>
              </a:rPr>
              <a:t>: lichamelijk, psychisch, sociaal en spiritueel.</a:t>
            </a:r>
            <a:endParaRPr lang="nl-NL"/>
          </a:p>
          <a:p>
            <a:br>
              <a:rPr lang="en-US" dirty="0"/>
            </a:br>
            <a:endParaRPr lang="en-US" dirty="0"/>
          </a:p>
          <a:p>
            <a:r>
              <a:rPr lang="nl-NL"/>
              <a:t>1. Welbevinden en de 4 domeinen (1 minuut)</a:t>
            </a:r>
          </a:p>
          <a:p>
            <a:r>
              <a:rPr lang="nl-NL">
                <a:solidFill>
                  <a:srgbClr val="303030"/>
                </a:solidFill>
                <a:highlight>
                  <a:srgbClr val="FFFFFF"/>
                </a:highlight>
              </a:rPr>
              <a:t>Vertel aan de groep:</a:t>
            </a:r>
            <a:endParaRPr lang="nl-NL"/>
          </a:p>
          <a:p>
            <a:r>
              <a:rPr lang="nl-NL">
                <a:solidFill>
                  <a:srgbClr val="303030"/>
                </a:solidFill>
                <a:highlight>
                  <a:srgbClr val="FFFFFF"/>
                </a:highlight>
              </a:rPr>
              <a:t>In het midden van het model staat het </a:t>
            </a:r>
            <a:r>
              <a:rPr lang="nl-NL" b="1">
                <a:solidFill>
                  <a:srgbClr val="303030"/>
                </a:solidFill>
                <a:highlight>
                  <a:srgbClr val="FFFFFF"/>
                </a:highlight>
              </a:rPr>
              <a:t>welbevinden van de bewoner</a:t>
            </a:r>
            <a:r>
              <a:rPr lang="nl-NL">
                <a:solidFill>
                  <a:srgbClr val="303030"/>
                </a:solidFill>
                <a:highlight>
                  <a:srgbClr val="FFFFFF"/>
                </a:highlight>
              </a:rPr>
              <a:t>.</a:t>
            </a:r>
            <a:br>
              <a:rPr lang="nl-NL" dirty="0">
                <a:solidFill>
                  <a:srgbClr val="303030"/>
                </a:solidFill>
                <a:highlight>
                  <a:srgbClr val="FFFFFF"/>
                </a:highlight>
              </a:rPr>
            </a:br>
            <a:r>
              <a:rPr lang="nl-NL">
                <a:solidFill>
                  <a:srgbClr val="303030"/>
                </a:solidFill>
                <a:highlight>
                  <a:srgbClr val="FFFFFF"/>
                </a:highlight>
              </a:rPr>
              <a:t> Daaromheen zien we de </a:t>
            </a:r>
            <a:r>
              <a:rPr lang="nl-NL" b="1">
                <a:solidFill>
                  <a:srgbClr val="303030"/>
                </a:solidFill>
                <a:highlight>
                  <a:srgbClr val="FFFFFF"/>
                </a:highlight>
              </a:rPr>
              <a:t>vier domeinen</a:t>
            </a:r>
            <a:r>
              <a:rPr lang="nl-NL">
                <a:solidFill>
                  <a:srgbClr val="303030"/>
                </a:solidFill>
                <a:highlight>
                  <a:srgbClr val="FFFFFF"/>
                </a:highlight>
              </a:rPr>
              <a:t> die invloed hebben op hoe iemand zich voelt:</a:t>
            </a:r>
            <a:endParaRPr lang="nl-NL"/>
          </a:p>
          <a:p>
            <a:pPr marL="285750" indent="-285750">
              <a:buFont typeface="Arial"/>
              <a:buChar char="•"/>
            </a:pPr>
            <a:r>
              <a:rPr lang="nl-NL" b="1">
                <a:solidFill>
                  <a:srgbClr val="303030"/>
                </a:solidFill>
                <a:highlight>
                  <a:srgbClr val="FFFFFF"/>
                </a:highlight>
              </a:rPr>
              <a:t>Lichamelijk</a:t>
            </a:r>
            <a:r>
              <a:rPr lang="nl-NL">
                <a:solidFill>
                  <a:srgbClr val="303030"/>
                </a:solidFill>
                <a:highlight>
                  <a:srgbClr val="FFFFFF"/>
                </a:highlight>
              </a:rPr>
              <a:t> – bijvoorbeeld pijn, benauwdheid, misselijkheid of vermoeidheid</a:t>
            </a:r>
            <a:endParaRPr lang="nl-NL"/>
          </a:p>
          <a:p>
            <a:pPr marL="285750" indent="-285750">
              <a:buFont typeface="Arial"/>
              <a:buChar char="•"/>
            </a:pPr>
            <a:r>
              <a:rPr lang="nl-NL" b="1" dirty="0">
                <a:solidFill>
                  <a:srgbClr val="303030"/>
                </a:solidFill>
                <a:highlight>
                  <a:srgbClr val="FFFFFF"/>
                </a:highlight>
              </a:rPr>
              <a:t>Psychisch</a:t>
            </a:r>
            <a:r>
              <a:rPr lang="nl-NL" dirty="0">
                <a:solidFill>
                  <a:srgbClr val="303030"/>
                </a:solidFill>
                <a:highlight>
                  <a:srgbClr val="FFFFFF"/>
                </a:highlight>
              </a:rPr>
              <a:t> – bijvoorbeeld angst, somberheid of frustratie</a:t>
            </a:r>
            <a:endParaRPr lang="nl-NL" dirty="0"/>
          </a:p>
          <a:p>
            <a:pPr marL="285750" indent="-285750">
              <a:buFont typeface="Arial"/>
              <a:buChar char="•"/>
            </a:pPr>
            <a:r>
              <a:rPr lang="nl-NL" b="1" dirty="0">
                <a:solidFill>
                  <a:srgbClr val="303030"/>
                </a:solidFill>
                <a:highlight>
                  <a:srgbClr val="FFFFFF"/>
                </a:highlight>
              </a:rPr>
              <a:t>Sociaal</a:t>
            </a:r>
            <a:r>
              <a:rPr lang="nl-NL" dirty="0">
                <a:solidFill>
                  <a:srgbClr val="303030"/>
                </a:solidFill>
                <a:highlight>
                  <a:srgbClr val="FFFFFF"/>
                </a:highlight>
              </a:rPr>
              <a:t> – bijvoorbeeld eenzaamheid, verlies van rol of familieproblemen</a:t>
            </a:r>
            <a:endParaRPr lang="nl-NL" dirty="0"/>
          </a:p>
          <a:p>
            <a:pPr marL="285750" indent="-285750">
              <a:buFont typeface="Arial"/>
              <a:buChar char="•"/>
            </a:pPr>
            <a:r>
              <a:rPr lang="nl-NL" b="1" dirty="0">
                <a:solidFill>
                  <a:srgbClr val="303030"/>
                </a:solidFill>
                <a:highlight>
                  <a:srgbClr val="FFFFFF"/>
                </a:highlight>
              </a:rPr>
              <a:t>Spiritueel</a:t>
            </a:r>
            <a:r>
              <a:rPr lang="nl-NL" dirty="0">
                <a:solidFill>
                  <a:srgbClr val="303030"/>
                </a:solidFill>
                <a:highlight>
                  <a:srgbClr val="FFFFFF"/>
                </a:highlight>
              </a:rPr>
              <a:t> – bijvoorbeeld levensvragen, behoefte aan zingeving of angst voor het naderende einde</a:t>
            </a:r>
            <a:endParaRPr lang="nl-NL" dirty="0"/>
          </a:p>
          <a:p>
            <a:r>
              <a:rPr lang="nl-NL" dirty="0">
                <a:solidFill>
                  <a:srgbClr val="303030"/>
                </a:solidFill>
                <a:highlight>
                  <a:srgbClr val="FFFFFF"/>
                </a:highlight>
              </a:rPr>
              <a:t>Leg uit dat we in de palliatieve zorg </a:t>
            </a:r>
            <a:r>
              <a:rPr lang="nl-NL" b="1" dirty="0">
                <a:solidFill>
                  <a:srgbClr val="303030"/>
                </a:solidFill>
                <a:highlight>
                  <a:srgbClr val="FFFFFF"/>
                </a:highlight>
              </a:rPr>
              <a:t>breed kijken</a:t>
            </a:r>
            <a:r>
              <a:rPr lang="nl-NL" dirty="0">
                <a:solidFill>
                  <a:srgbClr val="303030"/>
                </a:solidFill>
                <a:highlight>
                  <a:srgbClr val="FFFFFF"/>
                </a:highlight>
              </a:rPr>
              <a:t>. Een klacht staat vaak niet op zichzelf. Benauwdheid kan bijvoorbeeld lichamelijk zijn, maar ook angst oproepen of zorgen geven in de familie.</a:t>
            </a:r>
            <a:endParaRPr lang="nl-NL" dirty="0"/>
          </a:p>
          <a:p>
            <a:r>
              <a:rPr lang="nl-NL" dirty="0">
                <a:solidFill>
                  <a:srgbClr val="303030"/>
                </a:solidFill>
                <a:highlight>
                  <a:srgbClr val="FFFFFF"/>
                </a:highlight>
              </a:rPr>
              <a:t>Benadruk ook:</a:t>
            </a:r>
            <a:br>
              <a:rPr lang="nl-NL" dirty="0">
                <a:highlight>
                  <a:srgbClr val="FFFFFF"/>
                </a:highlight>
                <a:cs typeface="+mn-lt"/>
              </a:rPr>
            </a:br>
            <a:r>
              <a:rPr lang="nl-NL" dirty="0">
                <a:solidFill>
                  <a:srgbClr val="303030"/>
                </a:solidFill>
                <a:highlight>
                  <a:srgbClr val="FFFFFF"/>
                </a:highlight>
              </a:rPr>
              <a:t> De </a:t>
            </a:r>
            <a:r>
              <a:rPr lang="nl-NL" b="1" dirty="0">
                <a:solidFill>
                  <a:srgbClr val="303030"/>
                </a:solidFill>
                <a:highlight>
                  <a:srgbClr val="FFFFFF"/>
                </a:highlight>
              </a:rPr>
              <a:t>bewoner houdt de regie</a:t>
            </a:r>
            <a:r>
              <a:rPr lang="nl-NL" dirty="0">
                <a:solidFill>
                  <a:srgbClr val="303030"/>
                </a:solidFill>
                <a:highlight>
                  <a:srgbClr val="FFFFFF"/>
                </a:highlight>
              </a:rPr>
              <a:t>. De bewoner bepaalt samen met naasten wat belangrijk is voor kwaliteit van leven.</a:t>
            </a:r>
            <a:endParaRPr lang="nl-NL" dirty="0"/>
          </a:p>
          <a:p>
            <a:br>
              <a:rPr lang="en-US" dirty="0"/>
            </a:br>
            <a:endParaRPr lang="en-US" dirty="0"/>
          </a:p>
          <a:p>
            <a:r>
              <a:rPr lang="nl-NL" dirty="0"/>
              <a:t>2. De cirkel: methodisch werken aan symptoommanagement (2 à 3 minuten)</a:t>
            </a:r>
            <a:endParaRPr lang="nl-NL" dirty="0">
              <a:ea typeface="Calibri"/>
              <a:cs typeface="Calibri"/>
            </a:endParaRPr>
          </a:p>
          <a:p>
            <a:r>
              <a:rPr lang="nl-NL" dirty="0">
                <a:solidFill>
                  <a:srgbClr val="303030"/>
                </a:solidFill>
                <a:highlight>
                  <a:srgbClr val="FFFFFF"/>
                </a:highlight>
              </a:rPr>
              <a:t>Leg uit dat de buitenste ring laat zien </a:t>
            </a:r>
            <a:r>
              <a:rPr lang="nl-NL" b="1" dirty="0">
                <a:solidFill>
                  <a:srgbClr val="303030"/>
                </a:solidFill>
                <a:highlight>
                  <a:srgbClr val="FFFFFF"/>
                </a:highlight>
              </a:rPr>
              <a:t>hoe je werkt</a:t>
            </a:r>
            <a:r>
              <a:rPr lang="nl-NL" dirty="0">
                <a:solidFill>
                  <a:srgbClr val="303030"/>
                </a:solidFill>
                <a:highlight>
                  <a:srgbClr val="FFFFFF"/>
                </a:highlight>
              </a:rPr>
              <a:t> bij klachten of signalen.</a:t>
            </a:r>
            <a:endParaRPr lang="nl-NL" dirty="0"/>
          </a:p>
          <a:p>
            <a:r>
              <a:rPr lang="nl-NL" dirty="0"/>
              <a:t>1. Signaleren en plannen</a:t>
            </a:r>
            <a:endParaRPr lang="nl-NL" dirty="0">
              <a:ea typeface="Calibri"/>
              <a:cs typeface="Calibri"/>
            </a:endParaRPr>
          </a:p>
          <a:p>
            <a:r>
              <a:rPr lang="nl-NL" dirty="0">
                <a:solidFill>
                  <a:srgbClr val="303030"/>
                </a:solidFill>
                <a:highlight>
                  <a:srgbClr val="FFFFFF"/>
                </a:highlight>
              </a:rPr>
              <a:t>Je merkt iets op, of de bewoner of naaste geeft aan dat er iets niet goed gaat.</a:t>
            </a:r>
            <a:br>
              <a:rPr lang="nl-NL" dirty="0">
                <a:highlight>
                  <a:srgbClr val="FFFFFF"/>
                </a:highlight>
                <a:cs typeface="+mn-lt"/>
              </a:rPr>
            </a:br>
            <a:r>
              <a:rPr lang="nl-NL" dirty="0">
                <a:solidFill>
                  <a:srgbClr val="303030"/>
                </a:solidFill>
                <a:highlight>
                  <a:srgbClr val="FFFFFF"/>
                </a:highlight>
              </a:rPr>
              <a:t> Je vraagt door, kijkt goed en bespreekt wat er aan de hand is.</a:t>
            </a:r>
            <a:br>
              <a:rPr lang="nl-NL" dirty="0">
                <a:highlight>
                  <a:srgbClr val="FFFFFF"/>
                </a:highlight>
                <a:cs typeface="+mn-lt"/>
              </a:rPr>
            </a:br>
            <a:r>
              <a:rPr lang="nl-NL" dirty="0">
                <a:solidFill>
                  <a:srgbClr val="303030"/>
                </a:solidFill>
                <a:highlight>
                  <a:srgbClr val="FFFFFF"/>
                </a:highlight>
              </a:rPr>
              <a:t> Daarna kies je samen wat het doel is.</a:t>
            </a:r>
            <a:endParaRPr lang="nl-NL" dirty="0"/>
          </a:p>
          <a:p>
            <a:r>
              <a:rPr lang="nl-NL" dirty="0"/>
              <a:t>2. Doen en observeren</a:t>
            </a:r>
            <a:endParaRPr lang="nl-NL" dirty="0">
              <a:ea typeface="Calibri"/>
              <a:cs typeface="Calibri"/>
            </a:endParaRPr>
          </a:p>
          <a:p>
            <a:r>
              <a:rPr lang="nl-NL" dirty="0">
                <a:solidFill>
                  <a:srgbClr val="303030"/>
                </a:solidFill>
                <a:highlight>
                  <a:srgbClr val="FFFFFF"/>
                </a:highlight>
              </a:rPr>
              <a:t>Je voert de afgesproken zorg uit, samen met de bewoner en het team.</a:t>
            </a:r>
            <a:br>
              <a:rPr lang="nl-NL" dirty="0">
                <a:highlight>
                  <a:srgbClr val="FFFFFF"/>
                </a:highlight>
                <a:cs typeface="+mn-lt"/>
              </a:rPr>
            </a:br>
            <a:r>
              <a:rPr lang="nl-NL" dirty="0">
                <a:solidFill>
                  <a:srgbClr val="303030"/>
                </a:solidFill>
                <a:highlight>
                  <a:srgbClr val="FFFFFF"/>
                </a:highlight>
              </a:rPr>
              <a:t> Ondertussen let je goed op wat er verandert.</a:t>
            </a:r>
            <a:endParaRPr lang="nl-NL" dirty="0"/>
          </a:p>
          <a:p>
            <a:r>
              <a:rPr lang="nl-NL" dirty="0"/>
              <a:t>3. Evalueren</a:t>
            </a:r>
            <a:endParaRPr lang="nl-NL" dirty="0">
              <a:ea typeface="Calibri"/>
              <a:cs typeface="Calibri"/>
            </a:endParaRPr>
          </a:p>
          <a:p>
            <a:r>
              <a:rPr lang="nl-NL" dirty="0">
                <a:solidFill>
                  <a:srgbClr val="303030"/>
                </a:solidFill>
                <a:highlight>
                  <a:srgbClr val="FFFFFF"/>
                </a:highlight>
              </a:rPr>
              <a:t>Je kijkt of de zorg helpt.</a:t>
            </a:r>
            <a:br>
              <a:rPr lang="nl-NL" dirty="0">
                <a:highlight>
                  <a:srgbClr val="FFFFFF"/>
                </a:highlight>
                <a:cs typeface="+mn-lt"/>
              </a:rPr>
            </a:br>
            <a:r>
              <a:rPr lang="nl-NL" dirty="0">
                <a:solidFill>
                  <a:srgbClr val="303030"/>
                </a:solidFill>
                <a:highlight>
                  <a:srgbClr val="FFFFFF"/>
                </a:highlight>
              </a:rPr>
              <a:t> Is de klacht minder?</a:t>
            </a:r>
            <a:br>
              <a:rPr lang="nl-NL" dirty="0">
                <a:highlight>
                  <a:srgbClr val="FFFFFF"/>
                </a:highlight>
                <a:cs typeface="+mn-lt"/>
              </a:rPr>
            </a:br>
            <a:r>
              <a:rPr lang="nl-NL" dirty="0">
                <a:solidFill>
                  <a:srgbClr val="303030"/>
                </a:solidFill>
                <a:highlight>
                  <a:srgbClr val="FFFFFF"/>
                </a:highlight>
              </a:rPr>
              <a:t> Voelt de bewoner zich prettiger?</a:t>
            </a:r>
            <a:endParaRPr lang="nl-NL" dirty="0"/>
          </a:p>
          <a:p>
            <a:r>
              <a:rPr lang="nl-NL" dirty="0"/>
              <a:t>4. Bijstellen</a:t>
            </a:r>
            <a:endParaRPr lang="nl-NL" dirty="0">
              <a:ea typeface="Calibri"/>
              <a:cs typeface="Calibri"/>
            </a:endParaRPr>
          </a:p>
          <a:p>
            <a:r>
              <a:rPr lang="nl-NL" dirty="0">
                <a:solidFill>
                  <a:srgbClr val="303030"/>
                </a:solidFill>
                <a:highlight>
                  <a:srgbClr val="FFFFFF"/>
                </a:highlight>
              </a:rPr>
              <a:t>Als het niet genoeg helpt, of als de situatie verandert, pas je het plan aan.</a:t>
            </a:r>
            <a:br>
              <a:rPr lang="nl-NL" dirty="0">
                <a:highlight>
                  <a:srgbClr val="FFFFFF"/>
                </a:highlight>
                <a:cs typeface="+mn-lt"/>
              </a:rPr>
            </a:br>
            <a:r>
              <a:rPr lang="nl-NL" dirty="0">
                <a:solidFill>
                  <a:srgbClr val="303030"/>
                </a:solidFill>
                <a:highlight>
                  <a:srgbClr val="FFFFFF"/>
                </a:highlight>
              </a:rPr>
              <a:t> Dat doe je zo nodig in overleg met behandelaars, zoals de arts, psycholoog of logopedist.</a:t>
            </a:r>
            <a:br>
              <a:rPr lang="nl-NL" dirty="0">
                <a:highlight>
                  <a:srgbClr val="FFFFFF"/>
                </a:highlight>
                <a:cs typeface="+mn-lt"/>
              </a:rPr>
            </a:br>
            <a:r>
              <a:rPr lang="nl-NL" dirty="0">
                <a:solidFill>
                  <a:srgbClr val="303030"/>
                </a:solidFill>
                <a:highlight>
                  <a:srgbClr val="FFFFFF"/>
                </a:highlight>
              </a:rPr>
              <a:t> Daarna begin je opnieuw bij stap 1.</a:t>
            </a:r>
            <a:endParaRPr lang="nl-NL" dirty="0"/>
          </a:p>
          <a:p>
            <a:r>
              <a:rPr lang="nl-NL" dirty="0">
                <a:solidFill>
                  <a:srgbClr val="303030"/>
                </a:solidFill>
                <a:highlight>
                  <a:srgbClr val="FFFFFF"/>
                </a:highlight>
              </a:rPr>
              <a:t>Benadruk hier:</a:t>
            </a:r>
            <a:br>
              <a:rPr lang="nl-NL" dirty="0">
                <a:highlight>
                  <a:srgbClr val="FFFFFF"/>
                </a:highlight>
                <a:cs typeface="+mn-lt"/>
              </a:rPr>
            </a:br>
            <a:r>
              <a:rPr lang="nl-NL" dirty="0">
                <a:solidFill>
                  <a:srgbClr val="303030"/>
                </a:solidFill>
                <a:highlight>
                  <a:srgbClr val="FFFFFF"/>
                </a:highlight>
              </a:rPr>
              <a:t> Dit is een </a:t>
            </a:r>
            <a:r>
              <a:rPr lang="nl-NL" b="1" dirty="0">
                <a:solidFill>
                  <a:srgbClr val="303030"/>
                </a:solidFill>
                <a:highlight>
                  <a:srgbClr val="FFFFFF"/>
                </a:highlight>
              </a:rPr>
              <a:t>doorlopend proces</a:t>
            </a:r>
            <a:r>
              <a:rPr lang="nl-NL" dirty="0">
                <a:solidFill>
                  <a:srgbClr val="303030"/>
                </a:solidFill>
                <a:highlight>
                  <a:srgbClr val="FFFFFF"/>
                </a:highlight>
              </a:rPr>
              <a:t>. Als een plan moet worden bijgesteld ga je weer naar stap 1</a:t>
            </a:r>
            <a:endParaRPr lang="nl-NL" dirty="0"/>
          </a:p>
          <a:p>
            <a:br>
              <a:rPr lang="en-US" dirty="0"/>
            </a:br>
            <a:endParaRPr lang="en-US" dirty="0"/>
          </a:p>
          <a:p>
            <a:r>
              <a:rPr lang="nl-NL" dirty="0"/>
              <a:t>3. Eenvoudige werkvorm: samen één voorbeeld doorlopen (1 à 2 minuten)</a:t>
            </a:r>
            <a:endParaRPr lang="nl-NL" dirty="0">
              <a:ea typeface="Calibri"/>
              <a:cs typeface="Calibri"/>
            </a:endParaRPr>
          </a:p>
          <a:p>
            <a:r>
              <a:rPr lang="nl-NL" dirty="0">
                <a:solidFill>
                  <a:srgbClr val="303030"/>
                </a:solidFill>
                <a:highlight>
                  <a:srgbClr val="FFFFFF"/>
                </a:highlight>
              </a:rPr>
              <a:t>Zeg tegen de groep:</a:t>
            </a:r>
            <a:endParaRPr lang="nl-NL" dirty="0"/>
          </a:p>
          <a:p>
            <a:r>
              <a:rPr lang="nl-NL" b="1" dirty="0">
                <a:solidFill>
                  <a:srgbClr val="303030"/>
                </a:solidFill>
                <a:highlight>
                  <a:srgbClr val="FFFFFF"/>
                </a:highlight>
              </a:rPr>
              <a:t>Voorbeeld:</a:t>
            </a:r>
            <a:br>
              <a:rPr lang="nl-NL" b="1" dirty="0">
                <a:highlight>
                  <a:srgbClr val="FFFFFF"/>
                </a:highlight>
                <a:cs typeface="+mn-lt"/>
              </a:rPr>
            </a:br>
            <a:r>
              <a:rPr lang="nl-NL" b="1" dirty="0">
                <a:solidFill>
                  <a:srgbClr val="303030"/>
                </a:solidFill>
                <a:highlight>
                  <a:srgbClr val="FFFFFF"/>
                </a:highlight>
              </a:rPr>
              <a:t> “De bewoner is erg benauwd.”</a:t>
            </a:r>
            <a:endParaRPr lang="nl-NL" dirty="0"/>
          </a:p>
          <a:p>
            <a:r>
              <a:rPr lang="nl-NL" dirty="0">
                <a:solidFill>
                  <a:srgbClr val="303030"/>
                </a:solidFill>
                <a:highlight>
                  <a:srgbClr val="FFFFFF"/>
                </a:highlight>
              </a:rPr>
              <a:t>Stel daarna 2 korte vragen:</a:t>
            </a:r>
            <a:endParaRPr lang="nl-NL" dirty="0"/>
          </a:p>
          <a:p>
            <a:r>
              <a:rPr lang="nl-NL" b="1" dirty="0">
                <a:solidFill>
                  <a:srgbClr val="303030"/>
                </a:solidFill>
                <a:highlight>
                  <a:srgbClr val="FFFFFF"/>
                </a:highlight>
              </a:rPr>
              <a:t>Vraag 1:</a:t>
            </a:r>
            <a:r>
              <a:rPr lang="nl-NL" dirty="0">
                <a:solidFill>
                  <a:srgbClr val="303030"/>
                </a:solidFill>
                <a:highlight>
                  <a:srgbClr val="FFFFFF"/>
                </a:highlight>
              </a:rPr>
              <a:t> In welk domein past dit vooral?</a:t>
            </a:r>
            <a:br>
              <a:rPr lang="nl-NL" dirty="0">
                <a:highlight>
                  <a:srgbClr val="FFFFFF"/>
                </a:highlight>
                <a:cs typeface="+mn-lt"/>
              </a:rPr>
            </a:br>
            <a:r>
              <a:rPr lang="nl-NL" dirty="0">
                <a:solidFill>
                  <a:srgbClr val="303030"/>
                </a:solidFill>
                <a:highlight>
                  <a:srgbClr val="FFFFFF"/>
                </a:highlight>
              </a:rPr>
              <a:t> </a:t>
            </a:r>
            <a:r>
              <a:rPr lang="nl-NL" b="1" dirty="0">
                <a:solidFill>
                  <a:srgbClr val="303030"/>
                </a:solidFill>
                <a:highlight>
                  <a:srgbClr val="FFFFFF"/>
                </a:highlight>
              </a:rPr>
              <a:t>Antwoord:</a:t>
            </a:r>
            <a:r>
              <a:rPr lang="nl-NL" dirty="0">
                <a:solidFill>
                  <a:srgbClr val="303030"/>
                </a:solidFill>
                <a:highlight>
                  <a:srgbClr val="FFFFFF"/>
                </a:highlight>
              </a:rPr>
              <a:t> Lichamelijk</a:t>
            </a:r>
            <a:endParaRPr lang="nl-NL" dirty="0"/>
          </a:p>
          <a:p>
            <a:r>
              <a:rPr lang="nl-NL" b="1" dirty="0">
                <a:solidFill>
                  <a:srgbClr val="303030"/>
                </a:solidFill>
                <a:highlight>
                  <a:srgbClr val="FFFFFF"/>
                </a:highlight>
              </a:rPr>
              <a:t>Vraag 2:</a:t>
            </a:r>
            <a:r>
              <a:rPr lang="nl-NL" dirty="0">
                <a:solidFill>
                  <a:srgbClr val="303030"/>
                </a:solidFill>
                <a:highlight>
                  <a:srgbClr val="FFFFFF"/>
                </a:highlight>
              </a:rPr>
              <a:t> Hoe lopen we dan door de cirkel?</a:t>
            </a:r>
            <a:endParaRPr lang="nl-NL" dirty="0"/>
          </a:p>
          <a:p>
            <a:r>
              <a:rPr lang="nl-NL" dirty="0">
                <a:solidFill>
                  <a:srgbClr val="303030"/>
                </a:solidFill>
                <a:highlight>
                  <a:srgbClr val="FFFFFF"/>
                </a:highlight>
              </a:rPr>
              <a:t>Loop het kort samen door:</a:t>
            </a:r>
            <a:endParaRPr lang="nl-NL" dirty="0"/>
          </a:p>
          <a:p>
            <a:pPr marL="285750" indent="-285750">
              <a:buFont typeface="Arial"/>
              <a:buChar char="•"/>
            </a:pPr>
            <a:r>
              <a:rPr lang="nl-NL" b="1" dirty="0">
                <a:solidFill>
                  <a:srgbClr val="303030"/>
                </a:solidFill>
                <a:highlight>
                  <a:srgbClr val="FFFFFF"/>
                </a:highlight>
              </a:rPr>
              <a:t>Signaleren en plannen:</a:t>
            </a:r>
            <a:r>
              <a:rPr lang="nl-NL" dirty="0">
                <a:solidFill>
                  <a:srgbClr val="303030"/>
                </a:solidFill>
                <a:highlight>
                  <a:srgbClr val="FFFFFF"/>
                </a:highlight>
              </a:rPr>
              <a:t> Je ziet dat de bewoner benauwd is. De naaste maakt zich zorgen. Je bespreekt wat nodig is.</a:t>
            </a:r>
            <a:endParaRPr lang="nl-NL" dirty="0"/>
          </a:p>
          <a:p>
            <a:pPr marL="285750" indent="-285750">
              <a:buFont typeface="Arial"/>
              <a:buChar char="•"/>
            </a:pPr>
            <a:r>
              <a:rPr lang="nl-NL" b="1" dirty="0">
                <a:solidFill>
                  <a:srgbClr val="303030"/>
                </a:solidFill>
                <a:highlight>
                  <a:srgbClr val="FFFFFF"/>
                </a:highlight>
              </a:rPr>
              <a:t>Doen en observeren:</a:t>
            </a:r>
            <a:r>
              <a:rPr lang="nl-NL" dirty="0">
                <a:solidFill>
                  <a:srgbClr val="303030"/>
                </a:solidFill>
                <a:highlight>
                  <a:srgbClr val="FFFFFF"/>
                </a:highlight>
              </a:rPr>
              <a:t> Je helpt de bewoner rechtop te zitten en voert de afgesproken zorg uit.</a:t>
            </a:r>
            <a:endParaRPr lang="nl-NL" dirty="0"/>
          </a:p>
          <a:p>
            <a:pPr marL="285750" indent="-285750">
              <a:buFont typeface="Arial"/>
              <a:buChar char="•"/>
            </a:pPr>
            <a:r>
              <a:rPr lang="nl-NL" b="1" dirty="0">
                <a:solidFill>
                  <a:srgbClr val="303030"/>
                </a:solidFill>
                <a:highlight>
                  <a:srgbClr val="FFFFFF"/>
                </a:highlight>
              </a:rPr>
              <a:t>Evalueren:</a:t>
            </a:r>
            <a:r>
              <a:rPr lang="nl-NL" dirty="0">
                <a:solidFill>
                  <a:srgbClr val="303030"/>
                </a:solidFill>
                <a:highlight>
                  <a:srgbClr val="FFFFFF"/>
                </a:highlight>
              </a:rPr>
              <a:t> Je kijkt na korte tijd of de ademhaling rustiger wordt en of de bewoner zich prettiger voelt.</a:t>
            </a:r>
            <a:endParaRPr lang="nl-NL" dirty="0"/>
          </a:p>
          <a:p>
            <a:pPr marL="285750" indent="-285750">
              <a:buFont typeface="Arial"/>
              <a:buChar char="•"/>
            </a:pPr>
            <a:r>
              <a:rPr lang="nl-NL" b="1" dirty="0">
                <a:solidFill>
                  <a:srgbClr val="303030"/>
                </a:solidFill>
                <a:highlight>
                  <a:srgbClr val="FFFFFF"/>
                </a:highlight>
              </a:rPr>
              <a:t>Bijstellen:</a:t>
            </a:r>
            <a:r>
              <a:rPr lang="nl-NL" dirty="0">
                <a:solidFill>
                  <a:srgbClr val="303030"/>
                </a:solidFill>
                <a:highlight>
                  <a:srgbClr val="FFFFFF"/>
                </a:highlight>
              </a:rPr>
              <a:t> Blijft de benauwdheid? Dan overleg je met de arts en pas je het plan aan.</a:t>
            </a:r>
            <a:endParaRPr lang="nl-NL" dirty="0"/>
          </a:p>
          <a:p>
            <a:br>
              <a:rPr lang="en-US" dirty="0"/>
            </a:br>
            <a:endParaRPr lang="en-US" dirty="0"/>
          </a:p>
          <a:p>
            <a:r>
              <a:rPr lang="nl-NL" dirty="0">
                <a:solidFill>
                  <a:srgbClr val="303030"/>
                </a:solidFill>
                <a:highlight>
                  <a:srgbClr val="FFFFFF"/>
                </a:highlight>
              </a:rPr>
              <a:t>zorgmedewerkers vaak de </a:t>
            </a:r>
            <a:r>
              <a:rPr lang="nl-NL" b="1" dirty="0">
                <a:solidFill>
                  <a:srgbClr val="303030"/>
                </a:solidFill>
                <a:highlight>
                  <a:srgbClr val="FFFFFF"/>
                </a:highlight>
              </a:rPr>
              <a:t>eersten zijn die veranderingen zien</a:t>
            </a:r>
            <a:r>
              <a:rPr lang="nl-NL" dirty="0">
                <a:solidFill>
                  <a:srgbClr val="303030"/>
                </a:solidFill>
                <a:highlight>
                  <a:srgbClr val="FFFFFF"/>
                </a:highlight>
              </a:rPr>
              <a:t>.</a:t>
            </a:r>
            <a:br>
              <a:rPr lang="nl-NL" dirty="0">
                <a:highlight>
                  <a:srgbClr val="FFFFFF"/>
                </a:highlight>
                <a:cs typeface="+mn-lt"/>
              </a:rPr>
            </a:br>
            <a:r>
              <a:rPr lang="nl-NL" dirty="0">
                <a:solidFill>
                  <a:srgbClr val="303030"/>
                </a:solidFill>
                <a:highlight>
                  <a:srgbClr val="FFFFFF"/>
                </a:highlight>
              </a:rPr>
              <a:t> Zij zijn de </a:t>
            </a:r>
            <a:r>
              <a:rPr lang="nl-NL" b="1" dirty="0">
                <a:solidFill>
                  <a:srgbClr val="303030"/>
                </a:solidFill>
                <a:highlight>
                  <a:srgbClr val="FFFFFF"/>
                </a:highlight>
              </a:rPr>
              <a:t>ogen en oren</a:t>
            </a:r>
            <a:r>
              <a:rPr lang="nl-NL" dirty="0">
                <a:solidFill>
                  <a:srgbClr val="303030"/>
                </a:solidFill>
                <a:highlight>
                  <a:srgbClr val="FFFFFF"/>
                </a:highlight>
              </a:rPr>
              <a:t> rondom de bewoner en daarom onmisbaar in symptoommanagement.</a:t>
            </a:r>
            <a:endParaRPr lang="nl-NL">
              <a:ea typeface="Calibri"/>
              <a:cs typeface="Calibri"/>
            </a:endParaRPr>
          </a:p>
          <a:p>
            <a:endParaRPr lang="nl-NL" dirty="0">
              <a:solidFill>
                <a:srgbClr val="303030"/>
              </a:solidFill>
              <a:highlight>
                <a:srgbClr val="FFFFFF"/>
              </a:highlight>
              <a:ea typeface="Calibri"/>
              <a:cs typeface="Calibri"/>
            </a:endParaRPr>
          </a:p>
          <a:p>
            <a:endParaRPr lang="nl-NL" sz="1200" b="0" i="0" kern="1200" dirty="0">
              <a:solidFill>
                <a:srgbClr val="303030"/>
              </a:solidFill>
              <a:effectLst/>
              <a:highlight>
                <a:srgbClr val="FFFFFF"/>
              </a:highlight>
              <a:ea typeface="Calibri"/>
              <a:cs typeface="+mn-lt"/>
            </a:endParaRPr>
          </a:p>
          <a:p>
            <a:endParaRPr lang="nl-NL" dirty="0"/>
          </a:p>
        </p:txBody>
      </p:sp>
      <p:sp>
        <p:nvSpPr>
          <p:cNvPr id="4" name="Tijdelijke aanduiding voor dianumm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A18C6C4-5713-4E6C-8805-405D4FE3D2E2}" type="slidenum">
              <a:rPr kumimoji="0" lang="nl-NL"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nl-NL"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3992315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lstStyle/>
          <a:p>
            <a:r>
              <a:rPr lang="en-US" err="1"/>
              <a:t>Deze</a:t>
            </a:r>
            <a:r>
              <a:rPr lang="en-US"/>
              <a:t> </a:t>
            </a:r>
            <a:r>
              <a:rPr lang="en-US" err="1"/>
              <a:t>dia</a:t>
            </a:r>
            <a:r>
              <a:rPr lang="en-US"/>
              <a:t> </a:t>
            </a:r>
            <a:r>
              <a:rPr lang="en-US" err="1"/>
              <a:t>laat</a:t>
            </a:r>
            <a:r>
              <a:rPr lang="en-US"/>
              <a:t> zien dat palliatieve zorg altijd een gezamenlijke opdracht is. De bewoner en naasten staan centraal: zij geven aan wat belangrijk is en wat kwaliteit van leven voor hen betekent.</a:t>
            </a:r>
            <a:endParaRPr lang="nl-NL"/>
          </a:p>
          <a:p>
            <a:r>
              <a:rPr lang="en-US" err="1"/>
              <a:t>Daaromheen</a:t>
            </a:r>
            <a:r>
              <a:rPr lang="en-US"/>
              <a:t> </a:t>
            </a:r>
            <a:r>
              <a:rPr lang="en-US" err="1"/>
              <a:t>werken</a:t>
            </a:r>
            <a:r>
              <a:rPr lang="en-US"/>
              <a:t> </a:t>
            </a:r>
            <a:r>
              <a:rPr lang="en-US" err="1"/>
              <a:t>verschillende</a:t>
            </a:r>
            <a:r>
              <a:rPr lang="en-US"/>
              <a:t> professionals samen. Helpenden, verzorgenden en verpleegkundigen hebben hierin een belangrijke rol, omdat zij dichtbij de bewoner staan en veranderingen vaak als eerste opmerken. Hun signalen zijn belangrijk voor de rest van het team.</a:t>
            </a:r>
            <a:endParaRPr lang="nl-NL"/>
          </a:p>
          <a:p>
            <a:r>
              <a:rPr lang="en-US"/>
              <a:t>Andere disciplines </a:t>
            </a:r>
            <a:r>
              <a:rPr lang="en-US" err="1"/>
              <a:t>brengen</a:t>
            </a:r>
            <a:r>
              <a:rPr lang="en-US"/>
              <a:t> aanvullende expertise in. De arts of specialist ouderengeneeskunde kijkt naar de medische behandeling. De psycholoog ondersteunt bij psychische klachten. De geestelijk verzorger helpt bij levensvragen en zingeving. Paramedici, zoals de fysiotherapeut, ergotherapeut, logopedist of diëtist, adviseren bij specifieke klachten en dagelijks functioneren. Ook maatschappelijk werk, vrijwilligers of andere betrokkenen kunnen bijdragen.</a:t>
            </a:r>
            <a:endParaRPr lang="nl-NL"/>
          </a:p>
          <a:p>
            <a:r>
              <a:rPr lang="en-US"/>
              <a:t>De kern van deze dia is dat goede palliatieve zorg alleen mogelijk is als observaties, kennis en keuzes samenkomen. Iedere discipline heeft een eigen bijdrage, maar het gezamenlijke doel is steeds hetzelfde: het welbevinden van de bewoner zo goed mogelijk ondersteunen.</a:t>
            </a:r>
            <a:endParaRPr lang="nl-NL"/>
          </a:p>
          <a:p>
            <a:endParaRPr lang="en-US" dirty="0">
              <a:ea typeface="Calibri"/>
              <a:cs typeface="Calibri"/>
            </a:endParaRPr>
          </a:p>
        </p:txBody>
      </p:sp>
      <p:sp>
        <p:nvSpPr>
          <p:cNvPr id="4" name="Tijdelijke aanduiding voor dianummer 3"/>
          <p:cNvSpPr>
            <a:spLocks noGrp="1"/>
          </p:cNvSpPr>
          <p:nvPr>
            <p:ph type="sldNum" sz="quarter" idx="5"/>
          </p:nvPr>
        </p:nvSpPr>
        <p:spPr/>
        <p:txBody>
          <a:bodyPr/>
          <a:lstStyle/>
          <a:p>
            <a:fld id="{C671DBFD-0A88-4EB2-9251-2123FFC87295}" type="slidenum">
              <a:rPr lang="nl-NL"/>
              <a:t>8</a:t>
            </a:fld>
            <a:endParaRPr lang="nl-NL"/>
          </a:p>
        </p:txBody>
      </p:sp>
    </p:spTree>
    <p:extLst>
      <p:ext uri="{BB962C8B-B14F-4D97-AF65-F5344CB8AC3E}">
        <p14:creationId xmlns:p14="http://schemas.microsoft.com/office/powerpoint/2010/main" val="216602373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9C4386-7A60-AA87-BAA6-4F14EBE0FA9A}"/>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E0B9E916-940D-B4F0-FF9A-B5EA228BFB44}"/>
              </a:ext>
            </a:extLst>
          </p:cNvPr>
          <p:cNvSpPr>
            <a:spLocks noGrp="1" noRot="1" noChangeAspect="1"/>
          </p:cNvSpPr>
          <p:nvPr>
            <p:ph type="sldImg"/>
          </p:nvPr>
        </p:nvSpPr>
        <p:spPr/>
      </p:sp>
      <p:sp>
        <p:nvSpPr>
          <p:cNvPr id="3" name="Tijdelijke aanduiding voor notities 2">
            <a:extLst>
              <a:ext uri="{FF2B5EF4-FFF2-40B4-BE49-F238E27FC236}">
                <a16:creationId xmlns:a16="http://schemas.microsoft.com/office/drawing/2014/main" id="{75EB1CB5-51C6-1265-999C-9D8F68F8FB2F}"/>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nl-NL" dirty="0"/>
              <a:t>Van dit schema is alleen de top 5 opgenomen, voor een volledig overzicht: https://palliaweb.nl/richtlijnen-palliatieve-zorg/richtlijn/algemene-principes-palliatieve-zorg/symptomen-en-syndromen</a:t>
            </a:r>
            <a:br>
              <a:rPr lang="nl-NL" dirty="0"/>
            </a:br>
            <a:endParaRPr lang="nl-NL" dirty="0"/>
          </a:p>
        </p:txBody>
      </p:sp>
      <p:sp>
        <p:nvSpPr>
          <p:cNvPr id="4" name="Tijdelijke aanduiding voor dianummer 3">
            <a:extLst>
              <a:ext uri="{FF2B5EF4-FFF2-40B4-BE49-F238E27FC236}">
                <a16:creationId xmlns:a16="http://schemas.microsoft.com/office/drawing/2014/main" id="{5BA05399-4F3B-7C81-5D57-0704A18F8FE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A18C6C4-5713-4E6C-8805-405D4FE3D2E2}" type="slidenum">
              <a:rPr kumimoji="0" lang="nl-NL"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nl-NL"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8879739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C1AE33-6A62-5C54-D778-3E8967E37B6D}"/>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4E27EDC9-FE61-E8FA-97DC-FEFCCC219F8B}"/>
              </a:ext>
            </a:extLst>
          </p:cNvPr>
          <p:cNvSpPr>
            <a:spLocks noGrp="1" noRot="1" noChangeAspect="1"/>
          </p:cNvSpPr>
          <p:nvPr>
            <p:ph type="sldImg"/>
          </p:nvPr>
        </p:nvSpPr>
        <p:spPr/>
      </p:sp>
      <p:sp>
        <p:nvSpPr>
          <p:cNvPr id="3" name="Tijdelijke aanduiding voor notities 2">
            <a:extLst>
              <a:ext uri="{FF2B5EF4-FFF2-40B4-BE49-F238E27FC236}">
                <a16:creationId xmlns:a16="http://schemas.microsoft.com/office/drawing/2014/main" id="{21668B7A-A17C-0251-F2A5-84300FE870AF}"/>
              </a:ext>
            </a:extLst>
          </p:cNvPr>
          <p:cNvSpPr>
            <a:spLocks noGrp="1"/>
          </p:cNvSpPr>
          <p:nvPr>
            <p:ph type="body" idx="1"/>
          </p:nvPr>
        </p:nvSpPr>
        <p:spPr/>
        <p:txBody>
          <a:bodyPr/>
          <a:lstStyle/>
          <a:p>
            <a:pPr>
              <a:defRPr/>
            </a:pPr>
            <a:r>
              <a:rPr lang="nl-NL" dirty="0"/>
              <a:t>Maak een inventarisatie van veel voorkomende symptomen, maar daar gelijk een indeling in fysieke, psychische sociale en zingevingsproblematiek.</a:t>
            </a:r>
            <a:br>
              <a:rPr lang="nl-NL" dirty="0">
                <a:cs typeface="+mn-lt"/>
              </a:rPr>
            </a:br>
            <a:r>
              <a:rPr lang="nl-NL" dirty="0"/>
              <a:t> Wat valt op?</a:t>
            </a:r>
          </a:p>
          <a:p>
            <a:pPr marL="0" marR="0" lvl="0" indent="0" algn="l" defTabSz="914400">
              <a:lnSpc>
                <a:spcPct val="100000"/>
              </a:lnSpc>
              <a:spcBef>
                <a:spcPts val="0"/>
              </a:spcBef>
              <a:spcAft>
                <a:spcPts val="0"/>
              </a:spcAft>
              <a:buClrTx/>
              <a:buSzTx/>
              <a:buFontTx/>
              <a:buNone/>
              <a:tabLst/>
              <a:defRPr/>
            </a:pPr>
            <a:endParaRPr lang="nl-NL" dirty="0">
              <a:ea typeface="Calibri"/>
              <a:cs typeface="Calibri"/>
            </a:endParaRPr>
          </a:p>
        </p:txBody>
      </p:sp>
      <p:sp>
        <p:nvSpPr>
          <p:cNvPr id="4" name="Tijdelijke aanduiding voor dianummer 3">
            <a:extLst>
              <a:ext uri="{FF2B5EF4-FFF2-40B4-BE49-F238E27FC236}">
                <a16:creationId xmlns:a16="http://schemas.microsoft.com/office/drawing/2014/main" id="{1444082A-589A-89E0-7BA8-14BECD25F759}"/>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A18C6C4-5713-4E6C-8805-405D4FE3D2E2}" type="slidenum">
              <a:rPr kumimoji="0" lang="nl-NL"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nl-NL"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867259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lstStyle/>
          <a:p>
            <a:r>
              <a:rPr lang="nl-NL" dirty="0">
                <a:highlight>
                  <a:srgbClr val="FFFF00"/>
                </a:highlight>
              </a:rPr>
              <a:t>Laat mensen hun hand opsteken bij feit of bij fabel of laat ze naar een kant van de ruimte lopen – waarbij de ene kant staat voor feit en de andere voor fabel.</a:t>
            </a:r>
          </a:p>
          <a:p>
            <a:endParaRPr lang="nl-NL" dirty="0">
              <a:highlight>
                <a:srgbClr val="FFFF00"/>
              </a:highlight>
            </a:endParaRPr>
          </a:p>
          <a:p>
            <a:endParaRPr lang="nl-NL" b="1" dirty="0">
              <a:highlight>
                <a:srgbClr val="FFFF00"/>
              </a:highlight>
            </a:endParaRPr>
          </a:p>
          <a:p>
            <a:r>
              <a:rPr lang="nl-NL" b="1" dirty="0">
                <a:highlight>
                  <a:srgbClr val="FFFF00"/>
                </a:highlight>
              </a:rPr>
              <a:t>FEIT</a:t>
            </a:r>
          </a:p>
          <a:p>
            <a:r>
              <a:rPr lang="nl-NL" b="1" dirty="0">
                <a:highlight>
                  <a:srgbClr val="FFFF00"/>
                </a:highlight>
              </a:rPr>
              <a:t>Bron: richtlijn pijn van Verenso uit 2016: ruim twee derde van de verpleeghuisbewoners heeft pijn (</a:t>
            </a:r>
            <a:r>
              <a:rPr lang="nl-NL" b="1" dirty="0" err="1">
                <a:highlight>
                  <a:srgbClr val="FFFF00"/>
                </a:highlight>
              </a:rPr>
              <a:t>Boerlage</a:t>
            </a:r>
            <a:r>
              <a:rPr lang="nl-NL" b="1" dirty="0">
                <a:highlight>
                  <a:srgbClr val="FFFF00"/>
                </a:highlight>
              </a:rPr>
              <a:t> 2007-2008)</a:t>
            </a:r>
          </a:p>
          <a:p>
            <a:endParaRPr lang="nl-NL" dirty="0"/>
          </a:p>
          <a:p>
            <a:r>
              <a:rPr lang="en-US" dirty="0">
                <a:cs typeface="Calibri"/>
              </a:rPr>
              <a:t>Er </a:t>
            </a:r>
            <a:r>
              <a:rPr lang="en-US" dirty="0" err="1">
                <a:cs typeface="Calibri"/>
              </a:rPr>
              <a:t>kunnen</a:t>
            </a:r>
            <a:r>
              <a:rPr lang="en-US" dirty="0">
                <a:cs typeface="Calibri"/>
              </a:rPr>
              <a:t> </a:t>
            </a:r>
            <a:r>
              <a:rPr lang="en-US" dirty="0" err="1">
                <a:cs typeface="Calibri"/>
              </a:rPr>
              <a:t>veel</a:t>
            </a:r>
            <a:r>
              <a:rPr lang="en-US" dirty="0">
                <a:cs typeface="Calibri"/>
              </a:rPr>
              <a:t> </a:t>
            </a:r>
            <a:r>
              <a:rPr lang="en-US" dirty="0" err="1">
                <a:cs typeface="Calibri"/>
              </a:rPr>
              <a:t>symptomen</a:t>
            </a:r>
            <a:r>
              <a:rPr lang="en-US" dirty="0">
                <a:cs typeface="Calibri"/>
              </a:rPr>
              <a:t> </a:t>
            </a:r>
            <a:r>
              <a:rPr lang="en-US" dirty="0" err="1">
                <a:cs typeface="Calibri"/>
              </a:rPr>
              <a:t>voorkomen</a:t>
            </a:r>
            <a:r>
              <a:rPr lang="en-US" dirty="0">
                <a:cs typeface="Calibri"/>
              </a:rPr>
              <a:t> in de </a:t>
            </a:r>
            <a:r>
              <a:rPr lang="en-US" dirty="0" err="1">
                <a:cs typeface="Calibri"/>
              </a:rPr>
              <a:t>palliatieve</a:t>
            </a:r>
            <a:r>
              <a:rPr lang="en-US" dirty="0">
                <a:cs typeface="Calibri"/>
              </a:rPr>
              <a:t> </a:t>
            </a:r>
            <a:r>
              <a:rPr lang="en-US" dirty="0" err="1">
                <a:cs typeface="Calibri"/>
              </a:rPr>
              <a:t>fase</a:t>
            </a:r>
            <a:r>
              <a:rPr lang="en-US" dirty="0">
                <a:cs typeface="Calibri"/>
              </a:rPr>
              <a:t>. </a:t>
            </a:r>
            <a:r>
              <a:rPr lang="en-US" dirty="0" err="1">
                <a:cs typeface="Calibri"/>
              </a:rPr>
              <a:t>Pijn</a:t>
            </a:r>
            <a:r>
              <a:rPr lang="en-US" dirty="0">
                <a:cs typeface="Calibri"/>
              </a:rPr>
              <a:t> is </a:t>
            </a:r>
            <a:r>
              <a:rPr lang="en-US" dirty="0" err="1">
                <a:cs typeface="Calibri"/>
              </a:rPr>
              <a:t>daar</a:t>
            </a:r>
            <a:r>
              <a:rPr lang="en-US" dirty="0">
                <a:cs typeface="Calibri"/>
              </a:rPr>
              <a:t> </a:t>
            </a:r>
            <a:r>
              <a:rPr lang="en-US" dirty="0" err="1">
                <a:cs typeface="Calibri"/>
              </a:rPr>
              <a:t>een</a:t>
            </a:r>
            <a:r>
              <a:rPr lang="en-US" dirty="0">
                <a:cs typeface="Calibri"/>
              </a:rPr>
              <a:t> </a:t>
            </a:r>
            <a:r>
              <a:rPr lang="en-US" dirty="0" err="1">
                <a:cs typeface="Calibri"/>
              </a:rPr>
              <a:t>belangrijke</a:t>
            </a:r>
            <a:r>
              <a:rPr lang="en-US" dirty="0">
                <a:cs typeface="Calibri"/>
              </a:rPr>
              <a:t> van. </a:t>
            </a:r>
          </a:p>
          <a:p>
            <a:r>
              <a:rPr lang="nl-NL" sz="1200" b="0" i="0" kern="1200" dirty="0">
                <a:solidFill>
                  <a:schemeClr val="tx1"/>
                </a:solidFill>
                <a:effectLst/>
                <a:latin typeface="+mn-lt"/>
                <a:ea typeface="+mn-ea"/>
                <a:cs typeface="+mn-cs"/>
              </a:rPr>
              <a:t>In de palliatieve fase kan pijn een veel grotere rol gaan spelen. Het kan dan om erge pijn gaan en/of pijn die maar niet weggaat (chronische pijn). Zulke pijn kan je leven veranderen. Je kunt er somber of uitgeput van raken. De pijn kan je gedachten en gevoelens helemaal in beslag nemen. Dan is het heel belangrijk om die pijn zo goed mogelijk te bestrijden en te herkennen bij bewoners die zich moeilijk kunnen uiten.</a:t>
            </a:r>
            <a:endParaRPr lang="nl-NL" dirty="0"/>
          </a:p>
        </p:txBody>
      </p:sp>
      <p:sp>
        <p:nvSpPr>
          <p:cNvPr id="4" name="Tijdelijke aanduiding voor dianumm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A18C6C4-5713-4E6C-8805-405D4FE3D2E2}" type="slidenum">
              <a:rPr kumimoji="0" lang="nl-NL"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nl-NL"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3992315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AF4BEF-2641-4CAB-3DD0-5F8AEF6D9755}"/>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EDB74C86-4149-7079-ECC9-3F92F4C155EE}"/>
              </a:ext>
            </a:extLst>
          </p:cNvPr>
          <p:cNvSpPr>
            <a:spLocks noGrp="1" noRot="1" noChangeAspect="1"/>
          </p:cNvSpPr>
          <p:nvPr>
            <p:ph type="sldImg"/>
          </p:nvPr>
        </p:nvSpPr>
        <p:spPr/>
      </p:sp>
      <p:sp>
        <p:nvSpPr>
          <p:cNvPr id="3" name="Tijdelijke aanduiding voor notities 2">
            <a:extLst>
              <a:ext uri="{FF2B5EF4-FFF2-40B4-BE49-F238E27FC236}">
                <a16:creationId xmlns:a16="http://schemas.microsoft.com/office/drawing/2014/main" id="{8D238499-FD68-1708-D30E-BCC42C1C390E}"/>
              </a:ext>
            </a:extLst>
          </p:cNvPr>
          <p:cNvSpPr>
            <a:spLocks noGrp="1"/>
          </p:cNvSpPr>
          <p:nvPr>
            <p:ph type="body" idx="1"/>
          </p:nvPr>
        </p:nvSpPr>
        <p:spPr/>
        <p:txBody>
          <a:bodyPr/>
          <a:lstStyle/>
          <a:p>
            <a:r>
              <a:rPr lang="nl-NL" dirty="0">
                <a:effectLst/>
                <a:highlight>
                  <a:srgbClr val="FFFF00"/>
                </a:highlight>
              </a:rPr>
              <a:t>Laat verschillende deelnemers </a:t>
            </a:r>
            <a:r>
              <a:rPr lang="nl-NL" dirty="0" err="1">
                <a:effectLst/>
                <a:highlight>
                  <a:srgbClr val="FFFF00"/>
                </a:highlight>
              </a:rPr>
              <a:t>aantwoord</a:t>
            </a:r>
            <a:r>
              <a:rPr lang="nl-NL" dirty="0">
                <a:effectLst/>
                <a:highlight>
                  <a:srgbClr val="FFFF00"/>
                </a:highlight>
              </a:rPr>
              <a:t> geven op deze vraag (laat hand op steken of wijs aan)</a:t>
            </a:r>
          </a:p>
          <a:p>
            <a:endParaRPr lang="nl-NL" dirty="0">
              <a:effectLst/>
              <a:highlight>
                <a:srgbClr val="FFFF00"/>
              </a:highlight>
            </a:endParaRPr>
          </a:p>
          <a:p>
            <a:r>
              <a:rPr lang="nl-NL" dirty="0">
                <a:effectLst/>
                <a:highlight>
                  <a:srgbClr val="FFFF00"/>
                </a:highlight>
              </a:rPr>
              <a:t>Ouderen hebben een hoger risico op pijn door een combinatie van factoren: </a:t>
            </a:r>
            <a:r>
              <a:rPr lang="nl-NL" sz="1200" b="1" i="0" kern="1200" dirty="0">
                <a:solidFill>
                  <a:schemeClr val="tx1"/>
                </a:solidFill>
                <a:effectLst/>
                <a:highlight>
                  <a:srgbClr val="FFFF00"/>
                </a:highlight>
                <a:latin typeface="+mn-lt"/>
                <a:ea typeface="+mn-ea"/>
                <a:cs typeface="+mn-cs"/>
              </a:rPr>
              <a:t>fysiologische veranderingen</a:t>
            </a:r>
            <a:r>
              <a:rPr lang="nl-NL" sz="1200" b="0" i="0" kern="1200" dirty="0">
                <a:solidFill>
                  <a:schemeClr val="tx1"/>
                </a:solidFill>
                <a:effectLst/>
                <a:highlight>
                  <a:srgbClr val="FFFF00"/>
                </a:highlight>
                <a:latin typeface="+mn-lt"/>
                <a:ea typeface="+mn-ea"/>
                <a:cs typeface="+mn-cs"/>
              </a:rPr>
              <a:t> (zoals veranderingen in pijnverwerking, minder tolerantie voor pijn), </a:t>
            </a:r>
            <a:r>
              <a:rPr lang="nl-NL" sz="1200" b="1" i="0" kern="1200" dirty="0">
                <a:solidFill>
                  <a:schemeClr val="tx1"/>
                </a:solidFill>
                <a:effectLst/>
                <a:highlight>
                  <a:srgbClr val="FFFF00"/>
                </a:highlight>
                <a:latin typeface="+mn-lt"/>
                <a:ea typeface="+mn-ea"/>
                <a:cs typeface="+mn-cs"/>
              </a:rPr>
              <a:t>chronische aandoeningen</a:t>
            </a:r>
            <a:r>
              <a:rPr lang="nl-NL" sz="1200" b="0" i="0" kern="1200" dirty="0">
                <a:solidFill>
                  <a:schemeClr val="tx1"/>
                </a:solidFill>
                <a:effectLst/>
                <a:highlight>
                  <a:srgbClr val="FFFF00"/>
                </a:highlight>
                <a:latin typeface="+mn-lt"/>
                <a:ea typeface="+mn-ea"/>
                <a:cs typeface="+mn-cs"/>
              </a:rPr>
              <a:t> (artritis, etc.), </a:t>
            </a:r>
            <a:r>
              <a:rPr lang="nl-NL" sz="1200" b="1" i="0" kern="1200" dirty="0">
                <a:solidFill>
                  <a:schemeClr val="tx1"/>
                </a:solidFill>
                <a:effectLst/>
                <a:highlight>
                  <a:srgbClr val="FFFF00"/>
                </a:highlight>
                <a:latin typeface="+mn-lt"/>
                <a:ea typeface="+mn-ea"/>
                <a:cs typeface="+mn-cs"/>
              </a:rPr>
              <a:t>afname van spierkracht</a:t>
            </a:r>
            <a:r>
              <a:rPr lang="nl-NL" sz="1200" b="0" i="0" kern="1200" dirty="0">
                <a:solidFill>
                  <a:schemeClr val="tx1"/>
                </a:solidFill>
                <a:effectLst/>
                <a:highlight>
                  <a:srgbClr val="FFFF00"/>
                </a:highlight>
                <a:latin typeface="+mn-lt"/>
                <a:ea typeface="+mn-ea"/>
                <a:cs typeface="+mn-cs"/>
              </a:rPr>
              <a:t> (verhoogt valrisico en bewegingsbeperking), </a:t>
            </a:r>
            <a:r>
              <a:rPr lang="nl-NL" sz="1200" b="1" i="0" kern="1200" dirty="0">
                <a:solidFill>
                  <a:schemeClr val="tx1"/>
                </a:solidFill>
                <a:effectLst/>
                <a:highlight>
                  <a:srgbClr val="FFFF00"/>
                </a:highlight>
                <a:latin typeface="+mn-lt"/>
                <a:ea typeface="+mn-ea"/>
                <a:cs typeface="+mn-cs"/>
              </a:rPr>
              <a:t>psychologische aspecten</a:t>
            </a:r>
            <a:r>
              <a:rPr lang="nl-NL" sz="1200" b="0" i="0" kern="1200" dirty="0">
                <a:solidFill>
                  <a:schemeClr val="tx1"/>
                </a:solidFill>
                <a:effectLst/>
                <a:highlight>
                  <a:srgbClr val="FFFF00"/>
                </a:highlight>
                <a:latin typeface="+mn-lt"/>
                <a:ea typeface="+mn-ea"/>
                <a:cs typeface="+mn-cs"/>
              </a:rPr>
              <a:t> (angst, depressie), </a:t>
            </a:r>
            <a:r>
              <a:rPr lang="nl-NL" sz="1200" b="1" i="0" kern="1200" dirty="0">
                <a:solidFill>
                  <a:schemeClr val="tx1"/>
                </a:solidFill>
                <a:effectLst/>
                <a:highlight>
                  <a:srgbClr val="FFFF00"/>
                </a:highlight>
                <a:latin typeface="+mn-lt"/>
                <a:ea typeface="+mn-ea"/>
                <a:cs typeface="+mn-cs"/>
              </a:rPr>
              <a:t>sociale factoren</a:t>
            </a:r>
            <a:r>
              <a:rPr lang="nl-NL" sz="1200" b="0" i="0" kern="1200" dirty="0">
                <a:solidFill>
                  <a:schemeClr val="tx1"/>
                </a:solidFill>
                <a:effectLst/>
                <a:highlight>
                  <a:srgbClr val="FFFF00"/>
                </a:highlight>
                <a:latin typeface="+mn-lt"/>
                <a:ea typeface="+mn-ea"/>
                <a:cs typeface="+mn-cs"/>
              </a:rPr>
              <a:t> (isolatie), en </a:t>
            </a:r>
            <a:r>
              <a:rPr lang="nl-NL" sz="1200" b="1" i="0" kern="1200" dirty="0">
                <a:solidFill>
                  <a:schemeClr val="tx1"/>
                </a:solidFill>
                <a:effectLst/>
                <a:highlight>
                  <a:srgbClr val="FFFF00"/>
                </a:highlight>
                <a:latin typeface="+mn-lt"/>
                <a:ea typeface="+mn-ea"/>
                <a:cs typeface="+mn-cs"/>
              </a:rPr>
              <a:t>trauma/letsel</a:t>
            </a:r>
            <a:r>
              <a:rPr lang="nl-NL" sz="1200" b="0" i="0" kern="1200" dirty="0">
                <a:solidFill>
                  <a:schemeClr val="tx1"/>
                </a:solidFill>
                <a:effectLst/>
                <a:highlight>
                  <a:srgbClr val="FFFF00"/>
                </a:highlight>
                <a:latin typeface="+mn-lt"/>
                <a:ea typeface="+mn-ea"/>
                <a:cs typeface="+mn-cs"/>
              </a:rPr>
              <a:t>, allemaal verergerd door medicatiegebruik en verminderde zintuigen, wat een complexe 'totale pijn' ervaring creëert. </a:t>
            </a:r>
            <a:endParaRPr lang="nl-NL" dirty="0"/>
          </a:p>
        </p:txBody>
      </p:sp>
      <p:sp>
        <p:nvSpPr>
          <p:cNvPr id="4" name="Tijdelijke aanduiding voor dianummer 3">
            <a:extLst>
              <a:ext uri="{FF2B5EF4-FFF2-40B4-BE49-F238E27FC236}">
                <a16:creationId xmlns:a16="http://schemas.microsoft.com/office/drawing/2014/main" id="{3F1E2A6E-9CA9-9727-91E2-7EA295F610C7}"/>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A18C6C4-5713-4E6C-8805-405D4FE3D2E2}" type="slidenum">
              <a:rPr kumimoji="0" lang="nl-NL"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nl-NL"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97422678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AE41B4-6216-CFDA-F0F9-57FFEFA6D287}"/>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284CF2CF-941C-F3D1-FB27-E5DAABDAC45D}"/>
              </a:ext>
            </a:extLst>
          </p:cNvPr>
          <p:cNvSpPr>
            <a:spLocks noGrp="1" noRot="1" noChangeAspect="1"/>
          </p:cNvSpPr>
          <p:nvPr>
            <p:ph type="sldImg"/>
          </p:nvPr>
        </p:nvSpPr>
        <p:spPr/>
      </p:sp>
      <p:sp>
        <p:nvSpPr>
          <p:cNvPr id="3" name="Tijdelijke aanduiding voor notities 2">
            <a:extLst>
              <a:ext uri="{FF2B5EF4-FFF2-40B4-BE49-F238E27FC236}">
                <a16:creationId xmlns:a16="http://schemas.microsoft.com/office/drawing/2014/main" id="{289A5F5C-7A77-CBAD-E0BC-673EED2F150C}"/>
              </a:ext>
            </a:extLst>
          </p:cNvPr>
          <p:cNvSpPr>
            <a:spLocks noGrp="1"/>
          </p:cNvSpPr>
          <p:nvPr>
            <p:ph type="body" idx="1"/>
          </p:nvPr>
        </p:nvSpPr>
        <p:spPr/>
        <p:txBody>
          <a:bodyPr/>
          <a:lstStyle/>
          <a:p>
            <a:r>
              <a:rPr lang="en-US" b="0" dirty="0" err="1">
                <a:highlight>
                  <a:srgbClr val="FFFF00"/>
                </a:highlight>
                <a:cs typeface="Calibri"/>
              </a:rPr>
              <a:t>Vertel</a:t>
            </a:r>
            <a:r>
              <a:rPr lang="en-US" b="0" dirty="0">
                <a:highlight>
                  <a:srgbClr val="FFFF00"/>
                </a:highlight>
                <a:cs typeface="Calibri"/>
              </a:rPr>
              <a:t> </a:t>
            </a:r>
            <a:r>
              <a:rPr lang="en-US" b="0" dirty="0" err="1">
                <a:highlight>
                  <a:srgbClr val="FFFF00"/>
                </a:highlight>
                <a:cs typeface="Calibri"/>
              </a:rPr>
              <a:t>dat</a:t>
            </a:r>
            <a:r>
              <a:rPr lang="en-US" b="0" dirty="0">
                <a:highlight>
                  <a:srgbClr val="FFFF00"/>
                </a:highlight>
                <a:cs typeface="Calibri"/>
              </a:rPr>
              <a:t> </a:t>
            </a:r>
            <a:r>
              <a:rPr lang="en-US" b="0" dirty="0" err="1">
                <a:highlight>
                  <a:srgbClr val="FFFF00"/>
                </a:highlight>
                <a:cs typeface="Calibri"/>
              </a:rPr>
              <a:t>dit</a:t>
            </a:r>
            <a:r>
              <a:rPr lang="en-US" b="0" dirty="0">
                <a:highlight>
                  <a:srgbClr val="FFFF00"/>
                </a:highlight>
                <a:cs typeface="Calibri"/>
              </a:rPr>
              <a:t> </a:t>
            </a:r>
            <a:r>
              <a:rPr lang="en-US" b="0" dirty="0" err="1">
                <a:highlight>
                  <a:srgbClr val="FFFF00"/>
                </a:highlight>
                <a:cs typeface="Calibri"/>
              </a:rPr>
              <a:t>filmpje</a:t>
            </a:r>
            <a:r>
              <a:rPr lang="en-US" b="0" dirty="0">
                <a:highlight>
                  <a:srgbClr val="FFFF00"/>
                </a:highlight>
                <a:cs typeface="Calibri"/>
              </a:rPr>
              <a:t> </a:t>
            </a:r>
            <a:r>
              <a:rPr lang="en-US" b="0" dirty="0" err="1">
                <a:highlight>
                  <a:srgbClr val="FFFF00"/>
                </a:highlight>
                <a:cs typeface="Calibri"/>
              </a:rPr>
              <a:t>gaat</a:t>
            </a:r>
            <a:r>
              <a:rPr lang="en-US" b="0" dirty="0">
                <a:highlight>
                  <a:srgbClr val="FFFF00"/>
                </a:highlight>
                <a:cs typeface="Calibri"/>
              </a:rPr>
              <a:t> over </a:t>
            </a:r>
            <a:r>
              <a:rPr lang="en-US" b="0" dirty="0" err="1">
                <a:highlight>
                  <a:srgbClr val="FFFF00"/>
                </a:highlight>
                <a:cs typeface="Calibri"/>
              </a:rPr>
              <a:t>een</a:t>
            </a:r>
            <a:r>
              <a:rPr lang="en-US" b="0" dirty="0">
                <a:highlight>
                  <a:srgbClr val="FFFF00"/>
                </a:highlight>
                <a:cs typeface="Calibri"/>
              </a:rPr>
              <a:t> mevrouw met </a:t>
            </a:r>
            <a:r>
              <a:rPr lang="en-US" b="0" dirty="0" err="1">
                <a:highlight>
                  <a:srgbClr val="FFFF00"/>
                </a:highlight>
                <a:cs typeface="Calibri"/>
              </a:rPr>
              <a:t>dementie</a:t>
            </a:r>
            <a:r>
              <a:rPr lang="en-US" b="0" dirty="0">
                <a:highlight>
                  <a:srgbClr val="FFFF00"/>
                </a:highlight>
                <a:cs typeface="Calibri"/>
              </a:rPr>
              <a:t> en </a:t>
            </a:r>
            <a:r>
              <a:rPr lang="en-US" b="0" dirty="0" err="1">
                <a:highlight>
                  <a:srgbClr val="FFFF00"/>
                </a:highlight>
                <a:cs typeface="Calibri"/>
              </a:rPr>
              <a:t>pijn</a:t>
            </a:r>
            <a:r>
              <a:rPr lang="en-US" b="0" dirty="0">
                <a:highlight>
                  <a:srgbClr val="FFFF00"/>
                </a:highlight>
                <a:cs typeface="Calibri"/>
              </a:rPr>
              <a:t>. Laat </a:t>
            </a:r>
            <a:r>
              <a:rPr lang="en-US" b="0" dirty="0" err="1">
                <a:highlight>
                  <a:srgbClr val="FFFF00"/>
                </a:highlight>
                <a:cs typeface="Calibri"/>
              </a:rPr>
              <a:t>deelnemers</a:t>
            </a:r>
            <a:r>
              <a:rPr lang="en-US" b="0" dirty="0">
                <a:highlight>
                  <a:srgbClr val="FFFF00"/>
                </a:highlight>
                <a:cs typeface="Calibri"/>
              </a:rPr>
              <a:t> </a:t>
            </a:r>
            <a:r>
              <a:rPr lang="en-US" b="0" dirty="0" err="1">
                <a:highlight>
                  <a:srgbClr val="FFFF00"/>
                </a:highlight>
                <a:cs typeface="Calibri"/>
              </a:rPr>
              <a:t>letten</a:t>
            </a:r>
            <a:r>
              <a:rPr lang="en-US" b="0" dirty="0">
                <a:highlight>
                  <a:srgbClr val="FFFF00"/>
                </a:highlight>
                <a:cs typeface="Calibri"/>
              </a:rPr>
              <a:t> op: Welke </a:t>
            </a:r>
            <a:r>
              <a:rPr lang="en-US" b="0" dirty="0" err="1">
                <a:highlight>
                  <a:srgbClr val="FFFF00"/>
                </a:highlight>
                <a:cs typeface="Calibri"/>
              </a:rPr>
              <a:t>signalen</a:t>
            </a:r>
            <a:r>
              <a:rPr lang="en-US" b="0" dirty="0">
                <a:highlight>
                  <a:srgbClr val="FFFF00"/>
                </a:highlight>
                <a:cs typeface="Calibri"/>
              </a:rPr>
              <a:t> van </a:t>
            </a:r>
            <a:r>
              <a:rPr lang="en-US" b="0" dirty="0" err="1">
                <a:highlight>
                  <a:srgbClr val="FFFF00"/>
                </a:highlight>
                <a:cs typeface="Calibri"/>
              </a:rPr>
              <a:t>pijn</a:t>
            </a:r>
            <a:r>
              <a:rPr lang="en-US" b="0" dirty="0">
                <a:highlight>
                  <a:srgbClr val="FFFF00"/>
                </a:highlight>
                <a:cs typeface="Calibri"/>
              </a:rPr>
              <a:t> </a:t>
            </a:r>
            <a:r>
              <a:rPr lang="en-US" b="0" dirty="0" err="1">
                <a:highlight>
                  <a:srgbClr val="FFFF00"/>
                </a:highlight>
                <a:cs typeface="Calibri"/>
              </a:rPr>
              <a:t>zie</a:t>
            </a:r>
            <a:r>
              <a:rPr lang="en-US" b="0" dirty="0">
                <a:highlight>
                  <a:srgbClr val="FFFF00"/>
                </a:highlight>
                <a:cs typeface="Calibri"/>
              </a:rPr>
              <a:t> je </a:t>
            </a:r>
            <a:r>
              <a:rPr lang="en-US" b="0" dirty="0" err="1">
                <a:highlight>
                  <a:srgbClr val="FFFF00"/>
                </a:highlight>
                <a:cs typeface="Calibri"/>
              </a:rPr>
              <a:t>bij</a:t>
            </a:r>
            <a:r>
              <a:rPr lang="en-US" b="0" dirty="0">
                <a:highlight>
                  <a:srgbClr val="FFFF00"/>
                </a:highlight>
                <a:cs typeface="Calibri"/>
              </a:rPr>
              <a:t> </a:t>
            </a:r>
            <a:r>
              <a:rPr lang="en-US" b="0" dirty="0" err="1">
                <a:highlight>
                  <a:srgbClr val="FFFF00"/>
                </a:highlight>
                <a:cs typeface="Calibri"/>
              </a:rPr>
              <a:t>deze</a:t>
            </a:r>
            <a:r>
              <a:rPr lang="en-US" b="0" dirty="0">
                <a:highlight>
                  <a:srgbClr val="FFFF00"/>
                </a:highlight>
                <a:cs typeface="Calibri"/>
              </a:rPr>
              <a:t> mevrouw? En wat </a:t>
            </a:r>
            <a:r>
              <a:rPr lang="en-US" b="0" dirty="0" err="1">
                <a:highlight>
                  <a:srgbClr val="FFFF00"/>
                </a:highlight>
                <a:cs typeface="Calibri"/>
              </a:rPr>
              <a:t>wordt</a:t>
            </a:r>
            <a:r>
              <a:rPr lang="en-US" b="0" dirty="0">
                <a:highlight>
                  <a:srgbClr val="FFFF00"/>
                </a:highlight>
                <a:cs typeface="Calibri"/>
              </a:rPr>
              <a:t> er </a:t>
            </a:r>
            <a:r>
              <a:rPr lang="en-US" b="0" dirty="0" err="1">
                <a:highlight>
                  <a:srgbClr val="FFFF00"/>
                </a:highlight>
                <a:cs typeface="Calibri"/>
              </a:rPr>
              <a:t>gedaan</a:t>
            </a:r>
            <a:r>
              <a:rPr lang="en-US" b="0" dirty="0">
                <a:highlight>
                  <a:srgbClr val="FFFF00"/>
                </a:highlight>
                <a:cs typeface="Calibri"/>
              </a:rPr>
              <a:t> om </a:t>
            </a:r>
            <a:r>
              <a:rPr lang="en-US" b="0" dirty="0" err="1">
                <a:highlight>
                  <a:srgbClr val="FFFF00"/>
                </a:highlight>
                <a:cs typeface="Calibri"/>
              </a:rPr>
              <a:t>iets</a:t>
            </a:r>
            <a:r>
              <a:rPr lang="en-US" b="0" dirty="0">
                <a:highlight>
                  <a:srgbClr val="FFFF00"/>
                </a:highlight>
                <a:cs typeface="Calibri"/>
              </a:rPr>
              <a:t> </a:t>
            </a:r>
            <a:r>
              <a:rPr lang="en-US" b="0" dirty="0" err="1">
                <a:highlight>
                  <a:srgbClr val="FFFF00"/>
                </a:highlight>
                <a:cs typeface="Calibri"/>
              </a:rPr>
              <a:t>te</a:t>
            </a:r>
            <a:r>
              <a:rPr lang="en-US" b="0" dirty="0">
                <a:highlight>
                  <a:srgbClr val="FFFF00"/>
                </a:highlight>
                <a:cs typeface="Calibri"/>
              </a:rPr>
              <a:t> </a:t>
            </a:r>
            <a:r>
              <a:rPr lang="en-US" b="0" dirty="0" err="1">
                <a:highlight>
                  <a:srgbClr val="FFFF00"/>
                </a:highlight>
                <a:cs typeface="Calibri"/>
              </a:rPr>
              <a:t>doen</a:t>
            </a:r>
            <a:r>
              <a:rPr lang="en-US" b="0" dirty="0">
                <a:highlight>
                  <a:srgbClr val="FFFF00"/>
                </a:highlight>
                <a:cs typeface="Calibri"/>
              </a:rPr>
              <a:t> </a:t>
            </a:r>
            <a:r>
              <a:rPr lang="en-US" b="0" dirty="0" err="1">
                <a:highlight>
                  <a:srgbClr val="FFFF00"/>
                </a:highlight>
                <a:cs typeface="Calibri"/>
              </a:rPr>
              <a:t>aan</a:t>
            </a:r>
            <a:r>
              <a:rPr lang="en-US" b="0" dirty="0">
                <a:highlight>
                  <a:srgbClr val="FFFF00"/>
                </a:highlight>
                <a:cs typeface="Calibri"/>
              </a:rPr>
              <a:t> </a:t>
            </a:r>
            <a:r>
              <a:rPr lang="en-US" b="0" dirty="0" err="1">
                <a:highlight>
                  <a:srgbClr val="FFFF00"/>
                </a:highlight>
                <a:cs typeface="Calibri"/>
              </a:rPr>
              <a:t>haar</a:t>
            </a:r>
            <a:r>
              <a:rPr lang="en-US" b="0" dirty="0">
                <a:highlight>
                  <a:srgbClr val="FFFF00"/>
                </a:highlight>
                <a:cs typeface="Calibri"/>
              </a:rPr>
              <a:t> </a:t>
            </a:r>
            <a:r>
              <a:rPr lang="en-US" b="0" dirty="0" err="1">
                <a:highlight>
                  <a:srgbClr val="FFFF00"/>
                </a:highlight>
                <a:cs typeface="Calibri"/>
              </a:rPr>
              <a:t>pijn</a:t>
            </a:r>
            <a:r>
              <a:rPr lang="en-US" b="0" dirty="0">
                <a:highlight>
                  <a:srgbClr val="FFFF00"/>
                </a:highlight>
                <a:cs typeface="Calibri"/>
              </a:rPr>
              <a:t>? (</a:t>
            </a:r>
            <a:r>
              <a:rPr lang="en-US" b="0" dirty="0" err="1">
                <a:highlight>
                  <a:srgbClr val="FFFF00"/>
                </a:highlight>
                <a:cs typeface="Calibri"/>
              </a:rPr>
              <a:t>bewegen</a:t>
            </a:r>
            <a:r>
              <a:rPr lang="en-US" b="0" dirty="0">
                <a:highlight>
                  <a:srgbClr val="FFFF00"/>
                </a:highlight>
                <a:cs typeface="Calibri"/>
              </a:rPr>
              <a:t>, warm water, </a:t>
            </a:r>
            <a:r>
              <a:rPr lang="en-US" b="0" dirty="0" err="1">
                <a:highlight>
                  <a:srgbClr val="FFFF00"/>
                </a:highlight>
                <a:cs typeface="Calibri"/>
              </a:rPr>
              <a:t>aandacht</a:t>
            </a:r>
            <a:r>
              <a:rPr lang="en-US" b="0" dirty="0">
                <a:highlight>
                  <a:srgbClr val="FFFF00"/>
                </a:highlight>
                <a:cs typeface="Calibri"/>
              </a:rPr>
              <a:t> </a:t>
            </a:r>
            <a:r>
              <a:rPr lang="en-US" b="0" dirty="0" err="1">
                <a:highlight>
                  <a:srgbClr val="FFFF00"/>
                </a:highlight>
                <a:cs typeface="Calibri"/>
              </a:rPr>
              <a:t>voor</a:t>
            </a:r>
            <a:r>
              <a:rPr lang="en-US" b="0" dirty="0">
                <a:highlight>
                  <a:srgbClr val="FFFF00"/>
                </a:highlight>
                <a:cs typeface="Calibri"/>
              </a:rPr>
              <a:t> </a:t>
            </a:r>
            <a:r>
              <a:rPr lang="en-US" b="0" dirty="0" err="1">
                <a:highlight>
                  <a:srgbClr val="FFFF00"/>
                </a:highlight>
                <a:cs typeface="Calibri"/>
              </a:rPr>
              <a:t>pijn</a:t>
            </a:r>
            <a:r>
              <a:rPr lang="en-US" b="0" dirty="0">
                <a:highlight>
                  <a:srgbClr val="FFFF00"/>
                </a:highlight>
                <a:cs typeface="Calibri"/>
              </a:rPr>
              <a:t>, </a:t>
            </a:r>
            <a:r>
              <a:rPr lang="en-US" b="0" dirty="0" err="1">
                <a:highlight>
                  <a:srgbClr val="FFFF00"/>
                </a:highlight>
                <a:cs typeface="Calibri"/>
              </a:rPr>
              <a:t>muziek</a:t>
            </a:r>
            <a:r>
              <a:rPr lang="en-US" b="0" dirty="0">
                <a:highlight>
                  <a:srgbClr val="FFFF00"/>
                </a:highlight>
                <a:cs typeface="Calibri"/>
              </a:rPr>
              <a:t>). </a:t>
            </a:r>
          </a:p>
          <a:p>
            <a:r>
              <a:rPr lang="en-US" b="0" dirty="0" err="1">
                <a:highlight>
                  <a:srgbClr val="FFFF00"/>
                </a:highlight>
                <a:cs typeface="Calibri"/>
              </a:rPr>
              <a:t>Bespreek</a:t>
            </a:r>
            <a:r>
              <a:rPr lang="en-US" b="0" dirty="0">
                <a:highlight>
                  <a:srgbClr val="FFFF00"/>
                </a:highlight>
                <a:cs typeface="Calibri"/>
              </a:rPr>
              <a:t> het </a:t>
            </a:r>
            <a:r>
              <a:rPr lang="en-US" b="0" dirty="0" err="1">
                <a:highlight>
                  <a:srgbClr val="FFFF00"/>
                </a:highlight>
                <a:cs typeface="Calibri"/>
              </a:rPr>
              <a:t>filmpje</a:t>
            </a:r>
            <a:r>
              <a:rPr lang="en-US" b="0" dirty="0">
                <a:highlight>
                  <a:srgbClr val="FFFF00"/>
                </a:highlight>
                <a:cs typeface="Calibri"/>
              </a:rPr>
              <a:t> </a:t>
            </a:r>
            <a:r>
              <a:rPr lang="en-US" b="0" dirty="0" err="1">
                <a:highlight>
                  <a:srgbClr val="FFFF00"/>
                </a:highlight>
                <a:cs typeface="Calibri"/>
              </a:rPr>
              <a:t>kort</a:t>
            </a:r>
            <a:r>
              <a:rPr lang="en-US" b="0" dirty="0">
                <a:highlight>
                  <a:srgbClr val="FFFF00"/>
                </a:highlight>
                <a:cs typeface="Calibri"/>
              </a:rPr>
              <a:t> </a:t>
            </a:r>
            <a:r>
              <a:rPr lang="en-US" b="0" dirty="0" err="1">
                <a:highlight>
                  <a:srgbClr val="FFFF00"/>
                </a:highlight>
                <a:cs typeface="Calibri"/>
              </a:rPr>
              <a:t>na.</a:t>
            </a:r>
            <a:r>
              <a:rPr lang="en-US" b="0" dirty="0">
                <a:highlight>
                  <a:srgbClr val="FFFF00"/>
                </a:highlight>
                <a:cs typeface="Calibri"/>
              </a:rPr>
              <a:t> Wat </a:t>
            </a:r>
            <a:r>
              <a:rPr lang="en-US" b="0" dirty="0" err="1">
                <a:highlight>
                  <a:srgbClr val="FFFF00"/>
                </a:highlight>
                <a:cs typeface="Calibri"/>
              </a:rPr>
              <a:t>vind</a:t>
            </a:r>
            <a:r>
              <a:rPr lang="en-US" b="0" dirty="0">
                <a:highlight>
                  <a:srgbClr val="FFFF00"/>
                </a:highlight>
                <a:cs typeface="Calibri"/>
              </a:rPr>
              <a:t> je van </a:t>
            </a:r>
            <a:r>
              <a:rPr lang="en-US" b="0" dirty="0" err="1">
                <a:highlight>
                  <a:srgbClr val="FFFF00"/>
                </a:highlight>
                <a:cs typeface="Calibri"/>
              </a:rPr>
              <a:t>deze</a:t>
            </a:r>
            <a:r>
              <a:rPr lang="en-US" b="0" dirty="0">
                <a:highlight>
                  <a:srgbClr val="FFFF00"/>
                </a:highlight>
                <a:cs typeface="Calibri"/>
              </a:rPr>
              <a:t> </a:t>
            </a:r>
            <a:r>
              <a:rPr lang="en-US" b="0" dirty="0" err="1">
                <a:highlight>
                  <a:srgbClr val="FFFF00"/>
                </a:highlight>
                <a:cs typeface="Calibri"/>
              </a:rPr>
              <a:t>interventies</a:t>
            </a:r>
            <a:r>
              <a:rPr lang="en-US" b="0" dirty="0">
                <a:highlight>
                  <a:srgbClr val="FFFF00"/>
                </a:highlight>
                <a:cs typeface="Calibri"/>
              </a:rPr>
              <a:t>? </a:t>
            </a:r>
          </a:p>
          <a:p>
            <a:endParaRPr lang="nl-NL" dirty="0"/>
          </a:p>
        </p:txBody>
      </p:sp>
      <p:sp>
        <p:nvSpPr>
          <p:cNvPr id="4" name="Tijdelijke aanduiding voor dianummer 3">
            <a:extLst>
              <a:ext uri="{FF2B5EF4-FFF2-40B4-BE49-F238E27FC236}">
                <a16:creationId xmlns:a16="http://schemas.microsoft.com/office/drawing/2014/main" id="{57794B7F-7E65-23FA-C497-8C2C6590E490}"/>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A18C6C4-5713-4E6C-8805-405D4FE3D2E2}" type="slidenum">
              <a:rPr kumimoji="0" lang="nl-NL"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nl-NL"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17265408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754220-9EFC-3207-AB88-BC1DC97A3823}"/>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4D2C301E-7DBB-85DB-A79F-C38AF0B70394}"/>
              </a:ext>
            </a:extLst>
          </p:cNvPr>
          <p:cNvSpPr>
            <a:spLocks noGrp="1" noRot="1" noChangeAspect="1"/>
          </p:cNvSpPr>
          <p:nvPr>
            <p:ph type="sldImg"/>
          </p:nvPr>
        </p:nvSpPr>
        <p:spPr/>
      </p:sp>
      <p:sp>
        <p:nvSpPr>
          <p:cNvPr id="3" name="Tijdelijke aanduiding voor notities 2">
            <a:extLst>
              <a:ext uri="{FF2B5EF4-FFF2-40B4-BE49-F238E27FC236}">
                <a16:creationId xmlns:a16="http://schemas.microsoft.com/office/drawing/2014/main" id="{47D2EC99-2613-40AD-8563-8E2800DA59C8}"/>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000" dirty="0">
                <a:cs typeface="Calibri"/>
              </a:rPr>
              <a:t>We </a:t>
            </a:r>
            <a:r>
              <a:rPr lang="en-US" sz="1000" dirty="0" err="1">
                <a:cs typeface="Calibri"/>
              </a:rPr>
              <a:t>kunnen</a:t>
            </a:r>
            <a:r>
              <a:rPr lang="en-US" sz="1000" dirty="0">
                <a:cs typeface="Calibri"/>
              </a:rPr>
              <a:t> </a:t>
            </a:r>
            <a:r>
              <a:rPr lang="en-US" sz="1000" dirty="0" err="1">
                <a:cs typeface="Calibri"/>
              </a:rPr>
              <a:t>niet</a:t>
            </a:r>
            <a:r>
              <a:rPr lang="en-US" sz="1000" dirty="0">
                <a:cs typeface="Calibri"/>
              </a:rPr>
              <a:t> </a:t>
            </a:r>
            <a:r>
              <a:rPr lang="en-US" sz="1000" dirty="0" err="1">
                <a:cs typeface="Calibri"/>
              </a:rPr>
              <a:t>objectief</a:t>
            </a:r>
            <a:r>
              <a:rPr lang="en-US" sz="1000" dirty="0">
                <a:cs typeface="Calibri"/>
              </a:rPr>
              <a:t> </a:t>
            </a:r>
            <a:r>
              <a:rPr lang="en-US" sz="1000" dirty="0" err="1">
                <a:cs typeface="Calibri"/>
              </a:rPr>
              <a:t>vaststellen</a:t>
            </a:r>
            <a:r>
              <a:rPr lang="en-US" sz="1000" dirty="0">
                <a:cs typeface="Calibri"/>
              </a:rPr>
              <a:t> </a:t>
            </a:r>
            <a:r>
              <a:rPr lang="en-US" sz="1000" dirty="0" err="1">
                <a:cs typeface="Calibri"/>
              </a:rPr>
              <a:t>hoeveel</a:t>
            </a:r>
            <a:r>
              <a:rPr lang="en-US" sz="1000" dirty="0">
                <a:cs typeface="Calibri"/>
              </a:rPr>
              <a:t> </a:t>
            </a:r>
            <a:r>
              <a:rPr lang="en-US" sz="1000" dirty="0" err="1">
                <a:cs typeface="Calibri"/>
              </a:rPr>
              <a:t>pijn</a:t>
            </a:r>
            <a:r>
              <a:rPr lang="en-US" sz="1000" dirty="0">
                <a:cs typeface="Calibri"/>
              </a:rPr>
              <a:t> </a:t>
            </a:r>
            <a:r>
              <a:rPr lang="en-US" sz="1000" dirty="0" err="1">
                <a:cs typeface="Calibri"/>
              </a:rPr>
              <a:t>iemand</a:t>
            </a:r>
            <a:r>
              <a:rPr lang="en-US" sz="1000" dirty="0">
                <a:cs typeface="Calibri"/>
              </a:rPr>
              <a:t> </a:t>
            </a:r>
            <a:r>
              <a:rPr lang="en-US" sz="1000" dirty="0" err="1">
                <a:cs typeface="Calibri"/>
              </a:rPr>
              <a:t>echt</a:t>
            </a:r>
            <a:r>
              <a:rPr lang="en-US" sz="1000" dirty="0">
                <a:cs typeface="Calibri"/>
              </a:rPr>
              <a:t> </a:t>
            </a:r>
            <a:r>
              <a:rPr lang="en-US" sz="1000" dirty="0" err="1">
                <a:cs typeface="Calibri"/>
              </a:rPr>
              <a:t>heeft</a:t>
            </a:r>
            <a:r>
              <a:rPr lang="en-US" sz="1000" dirty="0">
                <a:cs typeface="Calibri"/>
              </a:rPr>
              <a:t>, </a:t>
            </a:r>
            <a:r>
              <a:rPr lang="en-US" sz="1000" dirty="0" err="1">
                <a:cs typeface="Calibri"/>
              </a:rPr>
              <a:t>wel</a:t>
            </a:r>
            <a:r>
              <a:rPr lang="en-US" sz="1000" dirty="0">
                <a:cs typeface="Calibri"/>
              </a:rPr>
              <a:t> </a:t>
            </a:r>
            <a:r>
              <a:rPr lang="en-US" sz="1000" dirty="0" err="1">
                <a:cs typeface="Calibri"/>
              </a:rPr>
              <a:t>vragen</a:t>
            </a:r>
            <a:r>
              <a:rPr lang="en-US" sz="1000" dirty="0">
                <a:cs typeface="Calibri"/>
              </a:rPr>
              <a:t> </a:t>
            </a:r>
            <a:r>
              <a:rPr lang="en-US" sz="1000" dirty="0" err="1">
                <a:cs typeface="Calibri"/>
              </a:rPr>
              <a:t>naar</a:t>
            </a:r>
            <a:r>
              <a:rPr lang="en-US" sz="1000" dirty="0">
                <a:cs typeface="Calibri"/>
              </a:rPr>
              <a:t> de </a:t>
            </a:r>
            <a:r>
              <a:rPr lang="en-US" sz="1000" dirty="0" err="1">
                <a:cs typeface="Calibri"/>
              </a:rPr>
              <a:t>pijnbeleving</a:t>
            </a:r>
            <a:r>
              <a:rPr lang="en-US" sz="1000" dirty="0">
                <a:cs typeface="Calibri"/>
              </a:rPr>
              <a:t> (</a:t>
            </a:r>
            <a:r>
              <a:rPr lang="en-US" sz="1000" dirty="0" err="1">
                <a:cs typeface="Calibri"/>
              </a:rPr>
              <a:t>m.b.v</a:t>
            </a:r>
            <a:r>
              <a:rPr lang="en-US" sz="1000" dirty="0">
                <a:cs typeface="Calibri"/>
              </a:rPr>
              <a:t>. de PACSLAC, VAS/NRS, RESPOS – </a:t>
            </a:r>
            <a:r>
              <a:rPr lang="en-US" sz="1000" dirty="0" err="1">
                <a:cs typeface="Calibri"/>
              </a:rPr>
              <a:t>deze</a:t>
            </a:r>
            <a:r>
              <a:rPr lang="en-US" sz="1000" dirty="0">
                <a:cs typeface="Calibri"/>
              </a:rPr>
              <a:t> </a:t>
            </a:r>
            <a:r>
              <a:rPr lang="en-US" sz="1000" dirty="0" err="1">
                <a:cs typeface="Calibri"/>
              </a:rPr>
              <a:t>instrumenten</a:t>
            </a:r>
            <a:r>
              <a:rPr lang="en-US" sz="1000" dirty="0">
                <a:cs typeface="Calibri"/>
              </a:rPr>
              <a:t> </a:t>
            </a:r>
            <a:r>
              <a:rPr lang="en-US" sz="1000" dirty="0" err="1">
                <a:cs typeface="Calibri"/>
              </a:rPr>
              <a:t>worden</a:t>
            </a:r>
            <a:r>
              <a:rPr lang="en-US" sz="1000" dirty="0">
                <a:cs typeface="Calibri"/>
              </a:rPr>
              <a:t> later </a:t>
            </a:r>
            <a:r>
              <a:rPr lang="en-US" sz="1000" dirty="0" err="1">
                <a:cs typeface="Calibri"/>
              </a:rPr>
              <a:t>toegelicht</a:t>
            </a:r>
            <a:r>
              <a:rPr lang="en-US" sz="1000" dirty="0">
                <a:cs typeface="Calibri"/>
              </a:rPr>
              <a:t>). </a:t>
            </a:r>
            <a:r>
              <a:rPr lang="en-US" sz="1000" dirty="0" err="1">
                <a:cs typeface="Calibri"/>
              </a:rPr>
              <a:t>Observatie</a:t>
            </a:r>
            <a:r>
              <a:rPr lang="en-US" sz="1000" dirty="0">
                <a:cs typeface="Calibri"/>
              </a:rPr>
              <a:t> is </a:t>
            </a:r>
            <a:r>
              <a:rPr lang="en-US" sz="1000" dirty="0" err="1">
                <a:cs typeface="Calibri"/>
              </a:rPr>
              <a:t>daarbij</a:t>
            </a:r>
            <a:r>
              <a:rPr lang="en-US" sz="1000" dirty="0">
                <a:cs typeface="Calibri"/>
              </a:rPr>
              <a:t> </a:t>
            </a:r>
            <a:r>
              <a:rPr lang="en-US" sz="1000" dirty="0" err="1">
                <a:cs typeface="Calibri"/>
              </a:rPr>
              <a:t>belangrijk</a:t>
            </a:r>
            <a:r>
              <a:rPr lang="en-US" sz="1000" dirty="0">
                <a:cs typeface="Calibri"/>
              </a:rPr>
              <a:t>, </a:t>
            </a:r>
            <a:r>
              <a:rPr lang="en-US" sz="1000" dirty="0" err="1">
                <a:cs typeface="Calibri"/>
              </a:rPr>
              <a:t>vooral</a:t>
            </a:r>
            <a:r>
              <a:rPr lang="en-US" sz="1000" dirty="0">
                <a:cs typeface="Calibri"/>
              </a:rPr>
              <a:t> </a:t>
            </a:r>
            <a:r>
              <a:rPr lang="en-US" sz="1000" dirty="0" err="1">
                <a:cs typeface="Calibri"/>
              </a:rPr>
              <a:t>bij</a:t>
            </a:r>
            <a:r>
              <a:rPr lang="en-US" sz="1000" dirty="0">
                <a:cs typeface="Calibri"/>
              </a:rPr>
              <a:t> </a:t>
            </a:r>
            <a:r>
              <a:rPr lang="en-US" sz="1000" dirty="0" err="1">
                <a:cs typeface="Calibri"/>
              </a:rPr>
              <a:t>mensen</a:t>
            </a:r>
            <a:r>
              <a:rPr lang="en-US" sz="1000" dirty="0">
                <a:cs typeface="Calibri"/>
              </a:rPr>
              <a:t> die </a:t>
            </a:r>
            <a:r>
              <a:rPr lang="en-US" sz="1000" dirty="0" err="1">
                <a:cs typeface="Calibri"/>
              </a:rPr>
              <a:t>zelf</a:t>
            </a:r>
            <a:r>
              <a:rPr lang="en-US" sz="1000" dirty="0">
                <a:cs typeface="Calibri"/>
              </a:rPr>
              <a:t> </a:t>
            </a:r>
            <a:r>
              <a:rPr lang="en-US" sz="1000" dirty="0" err="1">
                <a:cs typeface="Calibri"/>
              </a:rPr>
              <a:t>niet</a:t>
            </a:r>
            <a:r>
              <a:rPr lang="en-US" sz="1000" dirty="0">
                <a:cs typeface="Calibri"/>
              </a:rPr>
              <a:t> </a:t>
            </a:r>
            <a:r>
              <a:rPr lang="en-US" sz="1000" dirty="0" err="1">
                <a:cs typeface="Calibri"/>
              </a:rPr>
              <a:t>kunnen</a:t>
            </a:r>
            <a:r>
              <a:rPr lang="en-US" sz="1000" dirty="0">
                <a:cs typeface="Calibri"/>
              </a:rPr>
              <a:t> </a:t>
            </a:r>
            <a:r>
              <a:rPr lang="en-US" sz="1000" dirty="0" err="1">
                <a:cs typeface="Calibri"/>
              </a:rPr>
              <a:t>aangeven</a:t>
            </a:r>
            <a:r>
              <a:rPr lang="en-US" sz="1000" dirty="0">
                <a:cs typeface="Calibri"/>
              </a:rPr>
              <a:t> </a:t>
            </a:r>
            <a:r>
              <a:rPr lang="en-US" sz="1000" dirty="0" err="1">
                <a:cs typeface="Calibri"/>
              </a:rPr>
              <a:t>dat</a:t>
            </a:r>
            <a:r>
              <a:rPr lang="en-US" sz="1000" dirty="0">
                <a:cs typeface="Calibri"/>
              </a:rPr>
              <a:t> </a:t>
            </a:r>
            <a:r>
              <a:rPr lang="en-US" sz="1000" dirty="0" err="1">
                <a:cs typeface="Calibri"/>
              </a:rPr>
              <a:t>zij</a:t>
            </a:r>
            <a:r>
              <a:rPr lang="en-US" sz="1000" dirty="0">
                <a:cs typeface="Calibri"/>
              </a:rPr>
              <a:t> </a:t>
            </a:r>
            <a:r>
              <a:rPr lang="en-US" sz="1000" dirty="0" err="1">
                <a:cs typeface="Calibri"/>
              </a:rPr>
              <a:t>pijn</a:t>
            </a:r>
            <a:r>
              <a:rPr lang="en-US" sz="1000" dirty="0">
                <a:cs typeface="Calibri"/>
              </a:rPr>
              <a:t> </a:t>
            </a:r>
            <a:r>
              <a:rPr lang="en-US" sz="1000" dirty="0" err="1">
                <a:cs typeface="Calibri"/>
              </a:rPr>
              <a:t>hebben</a:t>
            </a:r>
            <a:r>
              <a:rPr lang="en-US" sz="1000" dirty="0">
                <a:cs typeface="Calibri"/>
              </a:rPr>
              <a:t>.</a:t>
            </a:r>
            <a:endParaRPr lang="nl-NL" sz="1000" i="0" dirty="0"/>
          </a:p>
        </p:txBody>
      </p:sp>
      <p:sp>
        <p:nvSpPr>
          <p:cNvPr id="4" name="Tijdelijke aanduiding voor dianummer 3">
            <a:extLst>
              <a:ext uri="{FF2B5EF4-FFF2-40B4-BE49-F238E27FC236}">
                <a16:creationId xmlns:a16="http://schemas.microsoft.com/office/drawing/2014/main" id="{EA0A00B6-FAE8-87EB-54C7-404E566E4CB9}"/>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A18C6C4-5713-4E6C-8805-405D4FE3D2E2}" type="slidenum">
              <a:rPr kumimoji="0" lang="nl-NL"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nl-NL"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66796701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64F725-4700-11B7-C23E-CA34CB4C6A5B}"/>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1A329C0B-B752-CCD2-5ACD-CCC7526B5635}"/>
              </a:ext>
            </a:extLst>
          </p:cNvPr>
          <p:cNvSpPr>
            <a:spLocks noGrp="1" noRot="1" noChangeAspect="1"/>
          </p:cNvSpPr>
          <p:nvPr>
            <p:ph type="sldImg"/>
          </p:nvPr>
        </p:nvSpPr>
        <p:spPr/>
      </p:sp>
      <p:sp>
        <p:nvSpPr>
          <p:cNvPr id="3" name="Tijdelijke aanduiding voor notities 2">
            <a:extLst>
              <a:ext uri="{FF2B5EF4-FFF2-40B4-BE49-F238E27FC236}">
                <a16:creationId xmlns:a16="http://schemas.microsoft.com/office/drawing/2014/main" id="{9210244E-B7C7-7DD1-466B-85DD66AE7B84}"/>
              </a:ext>
            </a:extLst>
          </p:cNvPr>
          <p:cNvSpPr>
            <a:spLocks noGrp="1"/>
          </p:cNvSpPr>
          <p:nvPr>
            <p:ph type="body" idx="1"/>
          </p:nvPr>
        </p:nvSpPr>
        <p:spPr/>
        <p:txBody>
          <a:bodyPr/>
          <a:lstStyle/>
          <a:p>
            <a:r>
              <a:rPr lang="nl-NL" sz="1200">
                <a:highlight>
                  <a:srgbClr val="FFFF00"/>
                </a:highlight>
              </a:rPr>
              <a:t>Het concept ‘totale pijn’ houdt in dat pijn niet alleen maar wordt ervaren door lichamelijk lijden. Andere elementen veroorzaken, verergeren of verminderen de pijn. Zo kan aandacht voor pijn en zich serieus genomen voelen de pijn doen afnemen. Spiritueel lijden, </a:t>
            </a:r>
            <a:r>
              <a:rPr lang="nl-NL">
                <a:highlight>
                  <a:srgbClr val="FFFF00"/>
                </a:highlight>
              </a:rPr>
              <a:t>rouw, angst</a:t>
            </a:r>
            <a:r>
              <a:rPr lang="nl-NL" sz="1200">
                <a:highlight>
                  <a:srgbClr val="FFFF00"/>
                </a:highlight>
              </a:rPr>
              <a:t>, eenzaamheid, depressie kunnen pijn veroorzaken of het gevoel van pijn doen toenemen.</a:t>
            </a:r>
            <a:r>
              <a:rPr lang="nl-NL">
                <a:highlight>
                  <a:srgbClr val="FFFF00"/>
                </a:highlight>
              </a:rPr>
              <a:t> Zie ook nog eens het plaatje </a:t>
            </a:r>
            <a:r>
              <a:rPr lang="nl-NL" dirty="0" err="1">
                <a:highlight>
                  <a:srgbClr val="FFFF00"/>
                </a:highlight>
              </a:rPr>
              <a:t>methodich</a:t>
            </a:r>
            <a:r>
              <a:rPr lang="nl-NL" dirty="0">
                <a:highlight>
                  <a:srgbClr val="FFFF00"/>
                </a:highlight>
              </a:rPr>
              <a:t> werken aan symptoommanagement.</a:t>
            </a:r>
            <a:endParaRPr lang="nl-NL" sz="1200" dirty="0">
              <a:highlight>
                <a:srgbClr val="FFFF00"/>
              </a:highlight>
            </a:endParaRPr>
          </a:p>
          <a:p>
            <a:endParaRPr lang="nl-NL" sz="1200" dirty="0">
              <a:highlight>
                <a:srgbClr val="FFFF00"/>
              </a:highlight>
            </a:endParaRPr>
          </a:p>
          <a:p>
            <a:r>
              <a:rPr lang="nl-NL" sz="1200" b="0" i="0" kern="1200" dirty="0">
                <a:solidFill>
                  <a:schemeClr val="tx1"/>
                </a:solidFill>
                <a:effectLst/>
                <a:latin typeface="+mn-lt"/>
                <a:ea typeface="+mn-ea"/>
                <a:cs typeface="+mn-cs"/>
              </a:rPr>
              <a:t>Naast artsen en verpleegkundigen kunnen bijvoorbeeld een psycholoog, maatschappelijk werker, geestelijk verzorger, fysiotherapeut en/of ergotherapeut bij de diagnostiek en behandeling van de pijn betrokken worden. (H)erkenning en behandeling van niet-somatische dimensies van pijn zijn essentieel voor adequate pijnbestrijding. De patiënt voelt en beleeft de pijn als fysieke pijn en is zich vaak niet bewust van andere dan fysieke aspecten van de pijn. Het betrekken van hulpverleners die zich bedienen van uiteenlopende referentiekaders bevordert een brede, </a:t>
            </a:r>
            <a:r>
              <a:rPr lang="nl-NL" sz="1200" b="0" i="0" kern="1200" dirty="0" err="1">
                <a:solidFill>
                  <a:schemeClr val="tx1"/>
                </a:solidFill>
                <a:effectLst/>
                <a:latin typeface="+mn-lt"/>
                <a:ea typeface="+mn-ea"/>
                <a:cs typeface="+mn-cs"/>
              </a:rPr>
              <a:t>multidimensionele</a:t>
            </a:r>
            <a:r>
              <a:rPr lang="nl-NL" sz="1200" b="0" i="0" kern="1200" dirty="0">
                <a:solidFill>
                  <a:schemeClr val="tx1"/>
                </a:solidFill>
                <a:effectLst/>
                <a:latin typeface="+mn-lt"/>
                <a:ea typeface="+mn-ea"/>
                <a:cs typeface="+mn-cs"/>
              </a:rPr>
              <a:t> kijk op de (pijn van) de patiënt. Goede communicatie met de patiënt, maar vooral ook tussen de verschillende hulpverleners, is belangrijk voor het welslagen van een multidisciplinaire aanpak.</a:t>
            </a:r>
          </a:p>
        </p:txBody>
      </p:sp>
      <p:sp>
        <p:nvSpPr>
          <p:cNvPr id="4" name="Tijdelijke aanduiding voor dianummer 3">
            <a:extLst>
              <a:ext uri="{FF2B5EF4-FFF2-40B4-BE49-F238E27FC236}">
                <a16:creationId xmlns:a16="http://schemas.microsoft.com/office/drawing/2014/main" id="{B4225959-B29A-25F4-A53C-8926EC39E024}"/>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A18C6C4-5713-4E6C-8805-405D4FE3D2E2}" type="slidenum">
              <a:rPr kumimoji="0" lang="nl-NL"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nl-NL"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16329385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2D4945-F837-9639-5262-5B7AC238A141}"/>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6C6A8F99-8C61-52FF-B9D6-8A8AA5506814}"/>
              </a:ext>
            </a:extLst>
          </p:cNvPr>
          <p:cNvSpPr>
            <a:spLocks noGrp="1" noRot="1" noChangeAspect="1"/>
          </p:cNvSpPr>
          <p:nvPr>
            <p:ph type="sldImg"/>
          </p:nvPr>
        </p:nvSpPr>
        <p:spPr/>
      </p:sp>
      <p:sp>
        <p:nvSpPr>
          <p:cNvPr id="3" name="Tijdelijke aanduiding voor notities 2">
            <a:extLst>
              <a:ext uri="{FF2B5EF4-FFF2-40B4-BE49-F238E27FC236}">
                <a16:creationId xmlns:a16="http://schemas.microsoft.com/office/drawing/2014/main" id="{A8D13A6C-2392-57B9-0244-D2C7AE65ECB8}"/>
              </a:ext>
            </a:extLst>
          </p:cNvPr>
          <p:cNvSpPr>
            <a:spLocks noGrp="1"/>
          </p:cNvSpPr>
          <p:nvPr>
            <p:ph type="body" idx="1"/>
          </p:nvPr>
        </p:nvSpPr>
        <p:spPr/>
        <p:txBody>
          <a:bodyPr/>
          <a:lstStyle/>
          <a:p>
            <a:r>
              <a:rPr lang="nl-NL" dirty="0"/>
              <a:t>Bovenstaande betekent dat pijn vooral zinvol is bij acute situaties. </a:t>
            </a:r>
            <a:br>
              <a:rPr lang="nl-NL" dirty="0"/>
            </a:br>
            <a:r>
              <a:rPr lang="nl-NL" dirty="0"/>
              <a:t>Soms is zo’n acute situatie niet (meer) aan de orde, maar is er toch nog sprake van pijn. Er is dan sprake van chronische pijn.</a:t>
            </a:r>
          </a:p>
        </p:txBody>
      </p:sp>
      <p:sp>
        <p:nvSpPr>
          <p:cNvPr id="4" name="Tijdelijke aanduiding voor dianummer 3">
            <a:extLst>
              <a:ext uri="{FF2B5EF4-FFF2-40B4-BE49-F238E27FC236}">
                <a16:creationId xmlns:a16="http://schemas.microsoft.com/office/drawing/2014/main" id="{133B1A33-0119-B3C4-212D-69E0575ACEA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31C2C7F-9151-4448-B76D-98AA80CC75A2}" type="slidenum">
              <a:rPr kumimoji="0" lang="nl-NL"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nl-NL"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7082262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7C6E5C-624D-35B6-8731-3D3CC08C6FF6}"/>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48A06B19-1C74-FA5B-268B-6593F33938AC}"/>
              </a:ext>
            </a:extLst>
          </p:cNvPr>
          <p:cNvSpPr>
            <a:spLocks noGrp="1" noRot="1" noChangeAspect="1"/>
          </p:cNvSpPr>
          <p:nvPr>
            <p:ph type="sldImg"/>
          </p:nvPr>
        </p:nvSpPr>
        <p:spPr/>
      </p:sp>
      <p:sp>
        <p:nvSpPr>
          <p:cNvPr id="3" name="Tijdelijke aanduiding voor notities 2">
            <a:extLst>
              <a:ext uri="{FF2B5EF4-FFF2-40B4-BE49-F238E27FC236}">
                <a16:creationId xmlns:a16="http://schemas.microsoft.com/office/drawing/2014/main" id="{F3649625-2E78-47E2-CF6B-8AB4A72540AD}"/>
              </a:ext>
            </a:extLst>
          </p:cNvPr>
          <p:cNvSpPr>
            <a:spLocks noGrp="1"/>
          </p:cNvSpPr>
          <p:nvPr>
            <p:ph type="body" idx="1"/>
          </p:nvPr>
        </p:nvSpPr>
        <p:spPr/>
        <p:txBody>
          <a:bodyPr/>
          <a:lstStyle/>
          <a:p>
            <a:r>
              <a:rPr lang="nl-NL" dirty="0"/>
              <a:t>Cirkel van </a:t>
            </a:r>
            <a:r>
              <a:rPr lang="nl-NL" dirty="0" err="1"/>
              <a:t>Loeser</a:t>
            </a:r>
            <a:r>
              <a:rPr lang="nl-NL" dirty="0"/>
              <a:t>, de pijn start in het midden van de cirkel door een beschadiging ergens in het lichaam. De prikkel wordt doorgezet naar de hersenen waar de pijn wordt waargenomen. Hoe een persoon omgaat met de pijn hangt af van de beleving. Wat is bijvoorbeeld een eerdere ervaring met pijn (bij zichzelf of bij anderen)? In welke mate is er stress? Hoe lang duurt de pijn al? Dit zijn voorbeelden van factoren die van invloed zijn op het pijn gedrag.</a:t>
            </a:r>
            <a:br>
              <a:rPr lang="nl-NL" dirty="0"/>
            </a:br>
            <a:endParaRPr lang="nl-NL" dirty="0"/>
          </a:p>
          <a:p>
            <a:r>
              <a:rPr lang="nl-NL" dirty="0"/>
              <a:t>Denk aan een klein kind dat hard valt en doorspeelt, totdat het bloed ziet daarvan schrikt en begint te huilen.</a:t>
            </a:r>
            <a:br>
              <a:rPr lang="nl-NL" dirty="0"/>
            </a:br>
            <a:r>
              <a:rPr lang="nl-NL" dirty="0"/>
              <a:t>Of een persoon met milde pijn, kortstondig kan degene er goed mee omgaan, als het langer duurt wordt de pijn bij dezelfde intensiteit toch wel heel vervelend.</a:t>
            </a:r>
          </a:p>
          <a:p>
            <a:endParaRPr lang="nl-NL" dirty="0"/>
          </a:p>
          <a:p>
            <a:r>
              <a:rPr lang="en-US" dirty="0" err="1">
                <a:cs typeface="Calibri"/>
              </a:rPr>
              <a:t>Goed</a:t>
            </a:r>
            <a:r>
              <a:rPr lang="en-US" dirty="0">
                <a:cs typeface="Calibri"/>
              </a:rPr>
              <a:t> om </a:t>
            </a:r>
            <a:r>
              <a:rPr lang="en-US" dirty="0" err="1">
                <a:cs typeface="Calibri"/>
              </a:rPr>
              <a:t>te</a:t>
            </a:r>
            <a:r>
              <a:rPr lang="en-US" dirty="0">
                <a:cs typeface="Calibri"/>
              </a:rPr>
              <a:t> </a:t>
            </a:r>
            <a:r>
              <a:rPr lang="en-US" dirty="0" err="1">
                <a:cs typeface="Calibri"/>
              </a:rPr>
              <a:t>beseffen</a:t>
            </a:r>
            <a:r>
              <a:rPr lang="en-US" dirty="0">
                <a:cs typeface="Calibri"/>
              </a:rPr>
              <a:t>: De </a:t>
            </a:r>
            <a:r>
              <a:rPr lang="en-US" dirty="0" err="1">
                <a:cs typeface="Calibri"/>
              </a:rPr>
              <a:t>cliënt</a:t>
            </a:r>
            <a:r>
              <a:rPr lang="en-US" dirty="0">
                <a:cs typeface="Calibri"/>
              </a:rPr>
              <a:t> </a:t>
            </a:r>
            <a:r>
              <a:rPr lang="en-US" dirty="0" err="1">
                <a:cs typeface="Calibri"/>
              </a:rPr>
              <a:t>beleeft</a:t>
            </a:r>
            <a:r>
              <a:rPr lang="en-US" dirty="0">
                <a:cs typeface="Calibri"/>
              </a:rPr>
              <a:t> </a:t>
            </a:r>
            <a:r>
              <a:rPr lang="en-US" dirty="0" err="1">
                <a:cs typeface="Calibri"/>
              </a:rPr>
              <a:t>dit</a:t>
            </a:r>
            <a:r>
              <a:rPr lang="en-US" dirty="0">
                <a:cs typeface="Calibri"/>
              </a:rPr>
              <a:t> model van </a:t>
            </a:r>
            <a:r>
              <a:rPr lang="en-US" dirty="0" err="1">
                <a:cs typeface="Calibri"/>
              </a:rPr>
              <a:t>binnen</a:t>
            </a:r>
            <a:r>
              <a:rPr lang="en-US" dirty="0">
                <a:cs typeface="Calibri"/>
              </a:rPr>
              <a:t> </a:t>
            </a:r>
            <a:r>
              <a:rPr lang="en-US" dirty="0" err="1">
                <a:cs typeface="Calibri"/>
              </a:rPr>
              <a:t>naar</a:t>
            </a:r>
            <a:r>
              <a:rPr lang="en-US" dirty="0">
                <a:cs typeface="Calibri"/>
              </a:rPr>
              <a:t> </a:t>
            </a:r>
            <a:r>
              <a:rPr lang="en-US" dirty="0" err="1">
                <a:cs typeface="Calibri"/>
              </a:rPr>
              <a:t>buiten</a:t>
            </a:r>
            <a:r>
              <a:rPr lang="en-US" dirty="0">
                <a:cs typeface="Calibri"/>
              </a:rPr>
              <a:t>, de zorg van </a:t>
            </a:r>
            <a:r>
              <a:rPr lang="en-US" dirty="0" err="1">
                <a:cs typeface="Calibri"/>
              </a:rPr>
              <a:t>buiten</a:t>
            </a:r>
            <a:r>
              <a:rPr lang="en-US" dirty="0">
                <a:cs typeface="Calibri"/>
              </a:rPr>
              <a:t> </a:t>
            </a:r>
            <a:r>
              <a:rPr lang="en-US" dirty="0" err="1">
                <a:cs typeface="Calibri"/>
              </a:rPr>
              <a:t>naar</a:t>
            </a:r>
            <a:r>
              <a:rPr lang="en-US" dirty="0">
                <a:cs typeface="Calibri"/>
              </a:rPr>
              <a:t> </a:t>
            </a:r>
            <a:r>
              <a:rPr lang="en-US" dirty="0" err="1">
                <a:cs typeface="Calibri"/>
              </a:rPr>
              <a:t>binnen</a:t>
            </a:r>
            <a:r>
              <a:rPr lang="en-US" dirty="0">
                <a:cs typeface="Calibri"/>
              </a:rPr>
              <a:t>.</a:t>
            </a:r>
          </a:p>
          <a:p>
            <a:r>
              <a:rPr lang="en-US" dirty="0" err="1">
                <a:cs typeface="Calibri"/>
              </a:rPr>
              <a:t>Dit</a:t>
            </a:r>
            <a:r>
              <a:rPr lang="en-US" dirty="0">
                <a:cs typeface="Calibri"/>
              </a:rPr>
              <a:t> </a:t>
            </a:r>
            <a:r>
              <a:rPr lang="en-US" dirty="0" err="1">
                <a:cs typeface="Calibri"/>
              </a:rPr>
              <a:t>heeft</a:t>
            </a:r>
            <a:r>
              <a:rPr lang="en-US" dirty="0">
                <a:cs typeface="Calibri"/>
              </a:rPr>
              <a:t> </a:t>
            </a:r>
            <a:r>
              <a:rPr lang="en-US" dirty="0" err="1">
                <a:cs typeface="Calibri"/>
              </a:rPr>
              <a:t>als</a:t>
            </a:r>
            <a:r>
              <a:rPr lang="en-US" dirty="0">
                <a:cs typeface="Calibri"/>
              </a:rPr>
              <a:t> </a:t>
            </a:r>
            <a:r>
              <a:rPr lang="en-US" dirty="0" err="1">
                <a:cs typeface="Calibri"/>
              </a:rPr>
              <a:t>gevolg</a:t>
            </a:r>
            <a:r>
              <a:rPr lang="en-US" dirty="0">
                <a:cs typeface="Calibri"/>
              </a:rPr>
              <a:t> </a:t>
            </a:r>
            <a:r>
              <a:rPr lang="en-US" dirty="0" err="1">
                <a:cs typeface="Calibri"/>
              </a:rPr>
              <a:t>dat</a:t>
            </a:r>
            <a:r>
              <a:rPr lang="en-US" dirty="0">
                <a:cs typeface="Calibri"/>
              </a:rPr>
              <a:t> het </a:t>
            </a:r>
            <a:r>
              <a:rPr lang="en-US" dirty="0" err="1">
                <a:cs typeface="Calibri"/>
              </a:rPr>
              <a:t>soms</a:t>
            </a:r>
            <a:r>
              <a:rPr lang="en-US" dirty="0">
                <a:cs typeface="Calibri"/>
              </a:rPr>
              <a:t> </a:t>
            </a:r>
            <a:r>
              <a:rPr lang="en-US" dirty="0" err="1">
                <a:cs typeface="Calibri"/>
              </a:rPr>
              <a:t>zoeken</a:t>
            </a:r>
            <a:r>
              <a:rPr lang="en-US" dirty="0">
                <a:cs typeface="Calibri"/>
              </a:rPr>
              <a:t> is om de </a:t>
            </a:r>
            <a:r>
              <a:rPr lang="en-US" dirty="0" err="1">
                <a:cs typeface="Calibri"/>
              </a:rPr>
              <a:t>pijn</a:t>
            </a:r>
            <a:r>
              <a:rPr lang="en-US" dirty="0">
                <a:cs typeface="Calibri"/>
              </a:rPr>
              <a:t> </a:t>
            </a:r>
            <a:r>
              <a:rPr lang="en-US" dirty="0" err="1">
                <a:cs typeface="Calibri"/>
              </a:rPr>
              <a:t>goed</a:t>
            </a:r>
            <a:r>
              <a:rPr lang="en-US" dirty="0">
                <a:cs typeface="Calibri"/>
              </a:rPr>
              <a:t> </a:t>
            </a:r>
            <a:r>
              <a:rPr lang="en-US" dirty="0" err="1">
                <a:cs typeface="Calibri"/>
              </a:rPr>
              <a:t>te</a:t>
            </a:r>
            <a:r>
              <a:rPr lang="en-US" dirty="0">
                <a:cs typeface="Calibri"/>
              </a:rPr>
              <a:t> </a:t>
            </a:r>
            <a:r>
              <a:rPr lang="en-US" dirty="0" err="1">
                <a:cs typeface="Calibri"/>
              </a:rPr>
              <a:t>kunnen</a:t>
            </a:r>
            <a:r>
              <a:rPr lang="en-US" dirty="0">
                <a:cs typeface="Calibri"/>
              </a:rPr>
              <a:t> </a:t>
            </a:r>
            <a:r>
              <a:rPr lang="en-US" dirty="0" err="1">
                <a:cs typeface="Calibri"/>
              </a:rPr>
              <a:t>behandelen</a:t>
            </a:r>
            <a:r>
              <a:rPr lang="en-US" dirty="0">
                <a:cs typeface="Calibri"/>
              </a:rPr>
              <a:t>.</a:t>
            </a:r>
            <a:endParaRPr lang="nl-NL" dirty="0"/>
          </a:p>
          <a:p>
            <a:endParaRPr lang="nl-NL" dirty="0"/>
          </a:p>
        </p:txBody>
      </p:sp>
      <p:sp>
        <p:nvSpPr>
          <p:cNvPr id="4" name="Tijdelijke aanduiding voor dianummer 3">
            <a:extLst>
              <a:ext uri="{FF2B5EF4-FFF2-40B4-BE49-F238E27FC236}">
                <a16:creationId xmlns:a16="http://schemas.microsoft.com/office/drawing/2014/main" id="{6BCEC662-6275-1740-050E-9C58957E3626}"/>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31C2C7F-9151-4448-B76D-98AA80CC75A2}" type="slidenum">
              <a:rPr kumimoji="0" lang="nl-NL"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nl-NL"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30124481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1BDA06-ECC0-10C2-871B-A9F5D5A38FA5}"/>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81AC2031-D8B3-D94E-C6D4-BFC7DBF9802E}"/>
              </a:ext>
            </a:extLst>
          </p:cNvPr>
          <p:cNvSpPr>
            <a:spLocks noGrp="1" noRot="1" noChangeAspect="1"/>
          </p:cNvSpPr>
          <p:nvPr>
            <p:ph type="sldImg"/>
          </p:nvPr>
        </p:nvSpPr>
        <p:spPr/>
      </p:sp>
      <p:sp>
        <p:nvSpPr>
          <p:cNvPr id="3" name="Tijdelijke aanduiding voor notities 2">
            <a:extLst>
              <a:ext uri="{FF2B5EF4-FFF2-40B4-BE49-F238E27FC236}">
                <a16:creationId xmlns:a16="http://schemas.microsoft.com/office/drawing/2014/main" id="{B285F443-0A45-1821-1C85-1B69996E1283}"/>
              </a:ext>
            </a:extLst>
          </p:cNvPr>
          <p:cNvSpPr>
            <a:spLocks noGrp="1"/>
          </p:cNvSpPr>
          <p:nvPr>
            <p:ph type="body" idx="1"/>
          </p:nvPr>
        </p:nvSpPr>
        <p:spPr/>
        <p:txBody>
          <a:bodyPr/>
          <a:lstStyle/>
          <a:p>
            <a:r>
              <a:rPr lang="en-US" dirty="0" err="1">
                <a:cs typeface="Calibri"/>
              </a:rPr>
              <a:t>Gevolgen</a:t>
            </a:r>
            <a:r>
              <a:rPr lang="en-US" dirty="0">
                <a:cs typeface="Calibri"/>
              </a:rPr>
              <a:t> van </a:t>
            </a:r>
            <a:r>
              <a:rPr lang="en-US" b="1" dirty="0" err="1">
                <a:cs typeface="Calibri"/>
              </a:rPr>
              <a:t>chronische</a:t>
            </a:r>
            <a:r>
              <a:rPr lang="en-US" b="1" dirty="0">
                <a:cs typeface="Calibri"/>
              </a:rPr>
              <a:t> </a:t>
            </a:r>
            <a:r>
              <a:rPr lang="en-US" b="1" dirty="0" err="1">
                <a:cs typeface="Calibri"/>
              </a:rPr>
              <a:t>pijn</a:t>
            </a:r>
            <a:r>
              <a:rPr lang="en-US" dirty="0">
                <a:cs typeface="Calibri"/>
              </a:rPr>
              <a:t>: </a:t>
            </a:r>
            <a:r>
              <a:rPr lang="en-US" dirty="0" err="1">
                <a:cs typeface="Calibri"/>
              </a:rPr>
              <a:t>pijngevoeligheid</a:t>
            </a:r>
            <a:r>
              <a:rPr lang="en-US" dirty="0">
                <a:cs typeface="Calibri"/>
              </a:rPr>
              <a:t> </a:t>
            </a:r>
            <a:r>
              <a:rPr lang="en-US" dirty="0" err="1">
                <a:cs typeface="Calibri"/>
              </a:rPr>
              <a:t>neemt</a:t>
            </a:r>
            <a:r>
              <a:rPr lang="en-US" dirty="0">
                <a:cs typeface="Calibri"/>
              </a:rPr>
              <a:t> toe, </a:t>
            </a:r>
            <a:r>
              <a:rPr lang="en-US" dirty="0" err="1">
                <a:cs typeface="Calibri"/>
              </a:rPr>
              <a:t>stressgevoeligheid</a:t>
            </a:r>
            <a:r>
              <a:rPr lang="en-US" dirty="0">
                <a:cs typeface="Calibri"/>
              </a:rPr>
              <a:t> </a:t>
            </a:r>
            <a:r>
              <a:rPr lang="en-US" dirty="0" err="1">
                <a:cs typeface="Calibri"/>
              </a:rPr>
              <a:t>neemt</a:t>
            </a:r>
            <a:r>
              <a:rPr lang="en-US" dirty="0">
                <a:cs typeface="Calibri"/>
              </a:rPr>
              <a:t> toe, </a:t>
            </a:r>
            <a:r>
              <a:rPr lang="en-US" dirty="0" err="1">
                <a:cs typeface="Calibri"/>
              </a:rPr>
              <a:t>immuun-gevoeliger</a:t>
            </a:r>
            <a:r>
              <a:rPr lang="en-US" dirty="0">
                <a:cs typeface="Calibri"/>
              </a:rPr>
              <a:t> (</a:t>
            </a:r>
            <a:r>
              <a:rPr lang="en-US" dirty="0" err="1">
                <a:cs typeface="Calibri"/>
              </a:rPr>
              <a:t>sneller</a:t>
            </a:r>
            <a:r>
              <a:rPr lang="en-US" dirty="0">
                <a:cs typeface="Calibri"/>
              </a:rPr>
              <a:t> </a:t>
            </a:r>
            <a:r>
              <a:rPr lang="en-US" dirty="0" err="1">
                <a:cs typeface="Calibri"/>
              </a:rPr>
              <a:t>ziek</a:t>
            </a:r>
            <a:r>
              <a:rPr lang="en-US" dirty="0">
                <a:cs typeface="Calibri"/>
              </a:rPr>
              <a:t>, </a:t>
            </a:r>
            <a:r>
              <a:rPr lang="en-US" dirty="0" err="1">
                <a:cs typeface="Calibri"/>
              </a:rPr>
              <a:t>eerder</a:t>
            </a:r>
            <a:r>
              <a:rPr lang="en-US" dirty="0">
                <a:cs typeface="Calibri"/>
              </a:rPr>
              <a:t> </a:t>
            </a:r>
            <a:r>
              <a:rPr lang="en-US" dirty="0" err="1">
                <a:cs typeface="Calibri"/>
              </a:rPr>
              <a:t>heftige</a:t>
            </a:r>
            <a:r>
              <a:rPr lang="en-US" dirty="0">
                <a:cs typeface="Calibri"/>
              </a:rPr>
              <a:t> </a:t>
            </a:r>
            <a:r>
              <a:rPr lang="en-US" dirty="0" err="1">
                <a:cs typeface="Calibri"/>
              </a:rPr>
              <a:t>infecties</a:t>
            </a:r>
            <a:r>
              <a:rPr lang="en-US" dirty="0">
                <a:cs typeface="Calibri"/>
              </a:rPr>
              <a:t>, </a:t>
            </a:r>
            <a:r>
              <a:rPr lang="en-US" dirty="0" err="1">
                <a:cs typeface="Calibri"/>
              </a:rPr>
              <a:t>concentratie</a:t>
            </a:r>
            <a:r>
              <a:rPr lang="en-US" dirty="0">
                <a:cs typeface="Calibri"/>
              </a:rPr>
              <a:t> en </a:t>
            </a:r>
            <a:r>
              <a:rPr lang="en-US" dirty="0" err="1">
                <a:cs typeface="Calibri"/>
              </a:rPr>
              <a:t>slaapproblemen</a:t>
            </a:r>
            <a:r>
              <a:rPr lang="en-US" dirty="0">
                <a:cs typeface="Calibri"/>
              </a:rPr>
              <a:t>.</a:t>
            </a:r>
          </a:p>
          <a:p>
            <a:endParaRPr lang="en-US" dirty="0">
              <a:cs typeface="Calibri"/>
            </a:endParaRPr>
          </a:p>
          <a:p>
            <a:r>
              <a:rPr lang="en-US" dirty="0">
                <a:cs typeface="Calibri"/>
              </a:rPr>
              <a:t>Let op of je </a:t>
            </a:r>
            <a:r>
              <a:rPr lang="en-US" dirty="0" err="1">
                <a:cs typeface="Calibri"/>
              </a:rPr>
              <a:t>kunt</a:t>
            </a:r>
            <a:r>
              <a:rPr lang="en-US" dirty="0">
                <a:cs typeface="Calibri"/>
              </a:rPr>
              <a:t> </a:t>
            </a:r>
            <a:r>
              <a:rPr lang="en-US" b="1" dirty="0" err="1">
                <a:cs typeface="Calibri"/>
              </a:rPr>
              <a:t>anticiperen</a:t>
            </a:r>
            <a:r>
              <a:rPr lang="en-US" b="1" dirty="0">
                <a:cs typeface="Calibri"/>
              </a:rPr>
              <a:t> op </a:t>
            </a:r>
            <a:r>
              <a:rPr lang="en-US" b="1" dirty="0" err="1">
                <a:cs typeface="Calibri"/>
              </a:rPr>
              <a:t>doorbraakpijn</a:t>
            </a:r>
            <a:r>
              <a:rPr lang="en-US" dirty="0">
                <a:cs typeface="Calibri"/>
              </a:rPr>
              <a:t>, </a:t>
            </a:r>
            <a:r>
              <a:rPr lang="en-US" dirty="0" err="1">
                <a:cs typeface="Calibri"/>
              </a:rPr>
              <a:t>bv</a:t>
            </a:r>
            <a:r>
              <a:rPr lang="en-US" dirty="0">
                <a:cs typeface="Calibri"/>
              </a:rPr>
              <a:t>. </a:t>
            </a:r>
            <a:r>
              <a:rPr lang="en-US" dirty="0" err="1">
                <a:cs typeface="Calibri"/>
              </a:rPr>
              <a:t>als</a:t>
            </a:r>
            <a:r>
              <a:rPr lang="en-US" dirty="0">
                <a:cs typeface="Calibri"/>
              </a:rPr>
              <a:t> je </a:t>
            </a:r>
            <a:r>
              <a:rPr lang="en-US" dirty="0" err="1">
                <a:cs typeface="Calibri"/>
              </a:rPr>
              <a:t>weet</a:t>
            </a:r>
            <a:r>
              <a:rPr lang="en-US" dirty="0">
                <a:cs typeface="Calibri"/>
              </a:rPr>
              <a:t> </a:t>
            </a:r>
            <a:r>
              <a:rPr lang="en-US" dirty="0" err="1">
                <a:cs typeface="Calibri"/>
              </a:rPr>
              <a:t>dat</a:t>
            </a:r>
            <a:r>
              <a:rPr lang="en-US" dirty="0">
                <a:cs typeface="Calibri"/>
              </a:rPr>
              <a:t> er </a:t>
            </a:r>
            <a:r>
              <a:rPr lang="en-US" dirty="0" err="1">
                <a:cs typeface="Calibri"/>
              </a:rPr>
              <a:t>iets</a:t>
            </a:r>
            <a:r>
              <a:rPr lang="en-US" dirty="0">
                <a:cs typeface="Calibri"/>
              </a:rPr>
              <a:t> </a:t>
            </a:r>
            <a:r>
              <a:rPr lang="en-US" dirty="0" err="1">
                <a:cs typeface="Calibri"/>
              </a:rPr>
              <a:t>gedaan</a:t>
            </a:r>
            <a:r>
              <a:rPr lang="en-US" dirty="0">
                <a:cs typeface="Calibri"/>
              </a:rPr>
              <a:t> </a:t>
            </a:r>
            <a:r>
              <a:rPr lang="en-US" dirty="0" err="1">
                <a:cs typeface="Calibri"/>
              </a:rPr>
              <a:t>moet</a:t>
            </a:r>
            <a:r>
              <a:rPr lang="en-US" dirty="0">
                <a:cs typeface="Calibri"/>
              </a:rPr>
              <a:t> </a:t>
            </a:r>
            <a:r>
              <a:rPr lang="en-US" dirty="0" err="1">
                <a:cs typeface="Calibri"/>
              </a:rPr>
              <a:t>worden</a:t>
            </a:r>
            <a:r>
              <a:rPr lang="en-US" dirty="0">
                <a:cs typeface="Calibri"/>
              </a:rPr>
              <a:t> </a:t>
            </a:r>
            <a:r>
              <a:rPr lang="en-US" dirty="0" err="1">
                <a:cs typeface="Calibri"/>
              </a:rPr>
              <a:t>dat</a:t>
            </a:r>
            <a:r>
              <a:rPr lang="en-US" dirty="0">
                <a:cs typeface="Calibri"/>
              </a:rPr>
              <a:t> </a:t>
            </a:r>
            <a:r>
              <a:rPr lang="en-US" dirty="0" err="1">
                <a:cs typeface="Calibri"/>
              </a:rPr>
              <a:t>meer</a:t>
            </a:r>
            <a:r>
              <a:rPr lang="en-US" dirty="0">
                <a:cs typeface="Calibri"/>
              </a:rPr>
              <a:t> </a:t>
            </a:r>
            <a:r>
              <a:rPr lang="en-US" dirty="0" err="1">
                <a:cs typeface="Calibri"/>
              </a:rPr>
              <a:t>pijn</a:t>
            </a:r>
            <a:r>
              <a:rPr lang="en-US" dirty="0">
                <a:cs typeface="Calibri"/>
              </a:rPr>
              <a:t> </a:t>
            </a:r>
            <a:r>
              <a:rPr lang="en-US" dirty="0" err="1">
                <a:cs typeface="Calibri"/>
              </a:rPr>
              <a:t>veroorzaakt</a:t>
            </a:r>
            <a:r>
              <a:rPr lang="en-US" dirty="0">
                <a:cs typeface="Calibri"/>
              </a:rPr>
              <a:t> (</a:t>
            </a:r>
            <a:r>
              <a:rPr lang="en-US" dirty="0" err="1">
                <a:cs typeface="Calibri"/>
              </a:rPr>
              <a:t>bv</a:t>
            </a:r>
            <a:r>
              <a:rPr lang="en-US" dirty="0">
                <a:cs typeface="Calibri"/>
              </a:rPr>
              <a:t>. </a:t>
            </a:r>
            <a:r>
              <a:rPr lang="en-US" dirty="0" err="1">
                <a:cs typeface="Calibri"/>
              </a:rPr>
              <a:t>wondbehandeling</a:t>
            </a:r>
            <a:r>
              <a:rPr lang="en-US" dirty="0">
                <a:cs typeface="Calibri"/>
              </a:rPr>
              <a:t>, </a:t>
            </a:r>
            <a:r>
              <a:rPr lang="en-US" dirty="0" err="1">
                <a:cs typeface="Calibri"/>
              </a:rPr>
              <a:t>draaien</a:t>
            </a:r>
            <a:r>
              <a:rPr lang="en-US" dirty="0">
                <a:cs typeface="Calibri"/>
              </a:rPr>
              <a:t> in bed, </a:t>
            </a:r>
            <a:r>
              <a:rPr lang="en-US" dirty="0" err="1">
                <a:cs typeface="Calibri"/>
              </a:rPr>
              <a:t>wassen</a:t>
            </a:r>
            <a:r>
              <a:rPr lang="en-US" dirty="0">
                <a:cs typeface="Calibri"/>
              </a:rPr>
              <a:t>, </a:t>
            </a:r>
            <a:r>
              <a:rPr lang="en-US" dirty="0" err="1">
                <a:cs typeface="Calibri"/>
              </a:rPr>
              <a:t>andere</a:t>
            </a:r>
            <a:r>
              <a:rPr lang="en-US" dirty="0">
                <a:cs typeface="Calibri"/>
              </a:rPr>
              <a:t> </a:t>
            </a:r>
            <a:r>
              <a:rPr lang="en-US" dirty="0" err="1">
                <a:cs typeface="Calibri"/>
              </a:rPr>
              <a:t>vormen</a:t>
            </a:r>
            <a:r>
              <a:rPr lang="en-US" dirty="0">
                <a:cs typeface="Calibri"/>
              </a:rPr>
              <a:t> van </a:t>
            </a:r>
            <a:r>
              <a:rPr lang="en-US" dirty="0" err="1">
                <a:cs typeface="Calibri"/>
              </a:rPr>
              <a:t>mobilisatie</a:t>
            </a:r>
            <a:r>
              <a:rPr lang="en-US" dirty="0">
                <a:cs typeface="Calibri"/>
              </a:rPr>
              <a:t>). In </a:t>
            </a:r>
            <a:r>
              <a:rPr lang="en-US" dirty="0" err="1">
                <a:cs typeface="Calibri"/>
              </a:rPr>
              <a:t>zulke</a:t>
            </a:r>
            <a:r>
              <a:rPr lang="en-US" dirty="0">
                <a:cs typeface="Calibri"/>
              </a:rPr>
              <a:t> </a:t>
            </a:r>
            <a:r>
              <a:rPr lang="en-US" dirty="0" err="1">
                <a:cs typeface="Calibri"/>
              </a:rPr>
              <a:t>situaties</a:t>
            </a:r>
            <a:r>
              <a:rPr lang="en-US" dirty="0">
                <a:cs typeface="Calibri"/>
              </a:rPr>
              <a:t> is de </a:t>
            </a:r>
            <a:r>
              <a:rPr lang="en-US" dirty="0" err="1">
                <a:cs typeface="Calibri"/>
              </a:rPr>
              <a:t>basisdosering</a:t>
            </a:r>
            <a:r>
              <a:rPr lang="en-US" dirty="0">
                <a:cs typeface="Calibri"/>
              </a:rPr>
              <a:t> </a:t>
            </a:r>
            <a:r>
              <a:rPr lang="en-US" dirty="0" err="1">
                <a:cs typeface="Calibri"/>
              </a:rPr>
              <a:t>pijnbestrijding</a:t>
            </a:r>
            <a:r>
              <a:rPr lang="en-US" dirty="0">
                <a:cs typeface="Calibri"/>
              </a:rPr>
              <a:t> </a:t>
            </a:r>
            <a:r>
              <a:rPr lang="en-US" dirty="0" err="1">
                <a:cs typeface="Calibri"/>
              </a:rPr>
              <a:t>vaak</a:t>
            </a:r>
            <a:r>
              <a:rPr lang="en-US" dirty="0">
                <a:cs typeface="Calibri"/>
              </a:rPr>
              <a:t> </a:t>
            </a:r>
            <a:r>
              <a:rPr lang="en-US" dirty="0" err="1">
                <a:cs typeface="Calibri"/>
              </a:rPr>
              <a:t>niet</a:t>
            </a:r>
            <a:r>
              <a:rPr lang="en-US" dirty="0">
                <a:cs typeface="Calibri"/>
              </a:rPr>
              <a:t> </a:t>
            </a:r>
            <a:r>
              <a:rPr lang="en-US" dirty="0" err="1">
                <a:cs typeface="Calibri"/>
              </a:rPr>
              <a:t>voldoende</a:t>
            </a:r>
            <a:r>
              <a:rPr lang="en-US" dirty="0">
                <a:cs typeface="Calibri"/>
              </a:rPr>
              <a:t>. Je </a:t>
            </a:r>
            <a:r>
              <a:rPr lang="en-US" dirty="0" err="1">
                <a:cs typeface="Calibri"/>
              </a:rPr>
              <a:t>kunt</a:t>
            </a:r>
            <a:r>
              <a:rPr lang="en-US" dirty="0">
                <a:cs typeface="Calibri"/>
              </a:rPr>
              <a:t> dan </a:t>
            </a:r>
            <a:r>
              <a:rPr lang="en-US" dirty="0" err="1">
                <a:cs typeface="Calibri"/>
              </a:rPr>
              <a:t>snelwerkende</a:t>
            </a:r>
            <a:r>
              <a:rPr lang="en-US" dirty="0">
                <a:cs typeface="Calibri"/>
              </a:rPr>
              <a:t> </a:t>
            </a:r>
            <a:r>
              <a:rPr lang="en-US" dirty="0" err="1">
                <a:cs typeface="Calibri"/>
              </a:rPr>
              <a:t>medicatie</a:t>
            </a:r>
            <a:r>
              <a:rPr lang="en-US" dirty="0">
                <a:cs typeface="Calibri"/>
              </a:rPr>
              <a:t> </a:t>
            </a:r>
            <a:r>
              <a:rPr lang="en-US" dirty="0" err="1">
                <a:cs typeface="Calibri"/>
              </a:rPr>
              <a:t>geven</a:t>
            </a:r>
            <a:r>
              <a:rPr lang="en-US" dirty="0">
                <a:cs typeface="Calibri"/>
              </a:rPr>
              <a:t>, </a:t>
            </a:r>
            <a:r>
              <a:rPr lang="en-US" dirty="0" err="1">
                <a:cs typeface="Calibri"/>
              </a:rPr>
              <a:t>zoals</a:t>
            </a:r>
            <a:r>
              <a:rPr lang="en-US" dirty="0">
                <a:cs typeface="Calibri"/>
              </a:rPr>
              <a:t> </a:t>
            </a:r>
            <a:r>
              <a:rPr lang="en-US" dirty="0" err="1">
                <a:cs typeface="Calibri"/>
              </a:rPr>
              <a:t>oxycodon</a:t>
            </a:r>
            <a:r>
              <a:rPr lang="en-US" dirty="0">
                <a:cs typeface="Calibri"/>
              </a:rPr>
              <a:t> </a:t>
            </a:r>
            <a:r>
              <a:rPr lang="en-US" dirty="0" err="1">
                <a:cs typeface="Calibri"/>
              </a:rPr>
              <a:t>snelwerkend</a:t>
            </a:r>
            <a:r>
              <a:rPr lang="en-US" dirty="0">
                <a:cs typeface="Calibri"/>
              </a:rPr>
              <a:t>.</a:t>
            </a:r>
          </a:p>
          <a:p>
            <a:endParaRPr lang="en-US" dirty="0">
              <a:cs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cs typeface="Calibri"/>
              </a:rPr>
              <a:t>Wees je </a:t>
            </a:r>
            <a:r>
              <a:rPr lang="en-US" dirty="0" err="1">
                <a:cs typeface="Calibri"/>
              </a:rPr>
              <a:t>ervan</a:t>
            </a:r>
            <a:r>
              <a:rPr lang="en-US" dirty="0">
                <a:cs typeface="Calibri"/>
              </a:rPr>
              <a:t> </a:t>
            </a:r>
            <a:r>
              <a:rPr lang="en-US" dirty="0" err="1">
                <a:cs typeface="Calibri"/>
              </a:rPr>
              <a:t>bewust</a:t>
            </a:r>
            <a:r>
              <a:rPr lang="en-US" dirty="0">
                <a:cs typeface="Calibri"/>
              </a:rPr>
              <a:t>:</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cs typeface="Calibri"/>
              </a:rPr>
              <a:t>- </a:t>
            </a:r>
            <a:r>
              <a:rPr lang="en-US" dirty="0" err="1">
                <a:cs typeface="Calibri"/>
              </a:rPr>
              <a:t>gereguleerde</a:t>
            </a:r>
            <a:r>
              <a:rPr lang="en-US" dirty="0">
                <a:cs typeface="Calibri"/>
              </a:rPr>
              <a:t> </a:t>
            </a:r>
            <a:r>
              <a:rPr lang="en-US" dirty="0" err="1">
                <a:cs typeface="Calibri"/>
              </a:rPr>
              <a:t>afgifte</a:t>
            </a:r>
            <a:r>
              <a:rPr lang="en-US" dirty="0">
                <a:cs typeface="Calibri"/>
              </a:rPr>
              <a:t> </a:t>
            </a:r>
            <a:r>
              <a:rPr lang="en-US" dirty="0" err="1">
                <a:cs typeface="Calibri"/>
              </a:rPr>
              <a:t>pillen</a:t>
            </a:r>
            <a:r>
              <a:rPr lang="en-US" dirty="0">
                <a:cs typeface="Calibri"/>
              </a:rPr>
              <a:t> </a:t>
            </a:r>
            <a:r>
              <a:rPr lang="en-US" dirty="0" err="1">
                <a:cs typeface="Calibri"/>
              </a:rPr>
              <a:t>mogen</a:t>
            </a:r>
            <a:r>
              <a:rPr lang="en-US" dirty="0">
                <a:cs typeface="Calibri"/>
              </a:rPr>
              <a:t> </a:t>
            </a:r>
            <a:r>
              <a:rPr lang="en-US" dirty="0" err="1">
                <a:cs typeface="Calibri"/>
              </a:rPr>
              <a:t>niet</a:t>
            </a:r>
            <a:r>
              <a:rPr lang="en-US" dirty="0">
                <a:cs typeface="Calibri"/>
              </a:rPr>
              <a:t> </a:t>
            </a:r>
            <a:r>
              <a:rPr lang="en-US" dirty="0" err="1">
                <a:cs typeface="Calibri"/>
              </a:rPr>
              <a:t>gemalen</a:t>
            </a:r>
            <a:r>
              <a:rPr lang="en-US" dirty="0">
                <a:cs typeface="Calibri"/>
              </a:rPr>
              <a:t> </a:t>
            </a:r>
            <a:r>
              <a:rPr lang="en-US" dirty="0" err="1">
                <a:cs typeface="Calibri"/>
              </a:rPr>
              <a:t>worden</a:t>
            </a:r>
            <a:r>
              <a:rPr lang="en-US" dirty="0">
                <a:cs typeface="Calibri"/>
              </a:rPr>
              <a:t> (</a:t>
            </a:r>
            <a:r>
              <a:rPr lang="en-US" dirty="0" err="1">
                <a:cs typeface="Calibri"/>
              </a:rPr>
              <a:t>dit</a:t>
            </a:r>
            <a:r>
              <a:rPr lang="en-US" dirty="0">
                <a:cs typeface="Calibri"/>
              </a:rPr>
              <a:t> </a:t>
            </a:r>
            <a:r>
              <a:rPr lang="en-US" dirty="0" err="1">
                <a:cs typeface="Calibri"/>
              </a:rPr>
              <a:t>hoort</a:t>
            </a:r>
            <a:r>
              <a:rPr lang="en-US" dirty="0">
                <a:cs typeface="Calibri"/>
              </a:rPr>
              <a:t> </a:t>
            </a:r>
            <a:r>
              <a:rPr lang="en-US" dirty="0" err="1">
                <a:cs typeface="Calibri"/>
              </a:rPr>
              <a:t>ook</a:t>
            </a:r>
            <a:r>
              <a:rPr lang="en-US" dirty="0">
                <a:cs typeface="Calibri"/>
              </a:rPr>
              <a:t> in </a:t>
            </a:r>
            <a:r>
              <a:rPr lang="en-US" dirty="0" err="1">
                <a:cs typeface="Calibri"/>
              </a:rPr>
              <a:t>Medimo</a:t>
            </a:r>
            <a:r>
              <a:rPr lang="en-US" dirty="0">
                <a:cs typeface="Calibri"/>
              </a:rPr>
              <a:t> </a:t>
            </a:r>
            <a:r>
              <a:rPr lang="en-US" dirty="0" err="1">
                <a:cs typeface="Calibri"/>
              </a:rPr>
              <a:t>beschreven</a:t>
            </a:r>
            <a:r>
              <a:rPr lang="en-US" dirty="0">
                <a:cs typeface="Calibri"/>
              </a:rPr>
              <a:t> </a:t>
            </a:r>
            <a:r>
              <a:rPr lang="en-US" dirty="0" err="1">
                <a:cs typeface="Calibri"/>
              </a:rPr>
              <a:t>te</a:t>
            </a:r>
            <a:r>
              <a:rPr lang="en-US" dirty="0">
                <a:cs typeface="Calibri"/>
              </a:rPr>
              <a:t> </a:t>
            </a:r>
            <a:r>
              <a:rPr lang="en-US" dirty="0" err="1">
                <a:cs typeface="Calibri"/>
              </a:rPr>
              <a:t>zijn</a:t>
            </a:r>
            <a:r>
              <a:rPr lang="en-US" dirty="0">
                <a:cs typeface="Calibri"/>
              </a:rPr>
              <a:t>)</a:t>
            </a:r>
            <a:br>
              <a:rPr lang="en-US" dirty="0">
                <a:cs typeface="+mn-lt"/>
              </a:rPr>
            </a:br>
            <a:r>
              <a:rPr lang="en-US" dirty="0">
                <a:cs typeface="+mn-lt"/>
              </a:rPr>
              <a:t>- </a:t>
            </a:r>
            <a:r>
              <a:rPr lang="en-US" dirty="0" err="1">
                <a:cs typeface="Calibri"/>
              </a:rPr>
              <a:t>Temgesic</a:t>
            </a:r>
            <a:r>
              <a:rPr lang="en-US" dirty="0">
                <a:cs typeface="Calibri"/>
              </a:rPr>
              <a:t> </a:t>
            </a:r>
            <a:r>
              <a:rPr lang="en-US" dirty="0" err="1">
                <a:cs typeface="Calibri"/>
              </a:rPr>
              <a:t>moet</a:t>
            </a:r>
            <a:r>
              <a:rPr lang="en-US" dirty="0">
                <a:cs typeface="Calibri"/>
              </a:rPr>
              <a:t> in de </a:t>
            </a:r>
            <a:r>
              <a:rPr lang="en-US" dirty="0" err="1">
                <a:cs typeface="Calibri"/>
              </a:rPr>
              <a:t>mond</a:t>
            </a:r>
            <a:r>
              <a:rPr lang="en-US" dirty="0">
                <a:cs typeface="Calibri"/>
              </a:rPr>
              <a:t> </a:t>
            </a:r>
            <a:r>
              <a:rPr lang="en-US" dirty="0" err="1">
                <a:cs typeface="Calibri"/>
              </a:rPr>
              <a:t>smelten</a:t>
            </a:r>
            <a:r>
              <a:rPr lang="en-US" dirty="0">
                <a:cs typeface="Calibri"/>
              </a:rPr>
              <a:t> </a:t>
            </a:r>
            <a:r>
              <a:rPr lang="en-US" dirty="0" err="1">
                <a:cs typeface="Calibri"/>
              </a:rPr>
              <a:t>anders</a:t>
            </a:r>
            <a:r>
              <a:rPr lang="en-US" dirty="0">
                <a:cs typeface="Calibri"/>
              </a:rPr>
              <a:t> </a:t>
            </a:r>
            <a:r>
              <a:rPr lang="en-US" dirty="0" err="1">
                <a:cs typeface="Calibri"/>
              </a:rPr>
              <a:t>werkt</a:t>
            </a:r>
            <a:r>
              <a:rPr lang="en-US" dirty="0">
                <a:cs typeface="Calibri"/>
              </a:rPr>
              <a:t> het </a:t>
            </a:r>
            <a:r>
              <a:rPr lang="en-US" dirty="0" err="1">
                <a:cs typeface="Calibri"/>
              </a:rPr>
              <a:t>niet</a:t>
            </a:r>
            <a:r>
              <a:rPr lang="en-US" dirty="0">
                <a:cs typeface="Calibri"/>
              </a:rPr>
              <a:t>, </a:t>
            </a:r>
            <a:r>
              <a:rPr lang="en-US" dirty="0" err="1">
                <a:cs typeface="Calibri"/>
              </a:rPr>
              <a:t>dit</a:t>
            </a:r>
            <a:r>
              <a:rPr lang="en-US" dirty="0">
                <a:cs typeface="Calibri"/>
              </a:rPr>
              <a:t> </a:t>
            </a:r>
            <a:r>
              <a:rPr lang="en-US" dirty="0" err="1">
                <a:cs typeface="Calibri"/>
              </a:rPr>
              <a:t>duurt</a:t>
            </a:r>
            <a:r>
              <a:rPr lang="en-US" dirty="0">
                <a:cs typeface="Calibri"/>
              </a:rPr>
              <a:t> </a:t>
            </a:r>
            <a:r>
              <a:rPr lang="en-US" dirty="0" err="1">
                <a:cs typeface="Calibri"/>
              </a:rPr>
              <a:t>ook</a:t>
            </a:r>
            <a:r>
              <a:rPr lang="en-US" dirty="0">
                <a:cs typeface="Calibri"/>
              </a:rPr>
              <a:t> </a:t>
            </a:r>
            <a:r>
              <a:rPr lang="en-US" dirty="0" err="1">
                <a:cs typeface="Calibri"/>
              </a:rPr>
              <a:t>wel</a:t>
            </a:r>
            <a:r>
              <a:rPr lang="en-US" dirty="0">
                <a:cs typeface="Calibri"/>
              </a:rPr>
              <a:t> even-</a:t>
            </a:r>
            <a:r>
              <a:rPr lang="en-US" dirty="0" err="1">
                <a:cs typeface="Calibri"/>
              </a:rPr>
              <a:t>paar</a:t>
            </a:r>
            <a:r>
              <a:rPr lang="en-US" dirty="0">
                <a:cs typeface="Calibri"/>
              </a:rPr>
              <a:t> </a:t>
            </a:r>
            <a:r>
              <a:rPr lang="en-US" dirty="0" err="1">
                <a:cs typeface="Calibri"/>
              </a:rPr>
              <a:t>minuten</a:t>
            </a:r>
            <a:r>
              <a:rPr lang="en-US" dirty="0">
                <a:cs typeface="Calibri"/>
              </a:rPr>
              <a:t>-. </a:t>
            </a:r>
            <a:r>
              <a:rPr lang="en-US" dirty="0" err="1">
                <a:cs typeface="Calibri"/>
              </a:rPr>
              <a:t>Zeker</a:t>
            </a:r>
            <a:r>
              <a:rPr lang="en-US" dirty="0">
                <a:cs typeface="Calibri"/>
              </a:rPr>
              <a:t> </a:t>
            </a:r>
            <a:r>
              <a:rPr lang="en-US" dirty="0" err="1">
                <a:cs typeface="Calibri"/>
              </a:rPr>
              <a:t>bij</a:t>
            </a:r>
            <a:r>
              <a:rPr lang="en-US" dirty="0">
                <a:cs typeface="Calibri"/>
              </a:rPr>
              <a:t> </a:t>
            </a:r>
            <a:r>
              <a:rPr lang="en-US" dirty="0" err="1">
                <a:cs typeface="Calibri"/>
              </a:rPr>
              <a:t>een</a:t>
            </a:r>
            <a:r>
              <a:rPr lang="en-US" dirty="0">
                <a:cs typeface="Calibri"/>
              </a:rPr>
              <a:t> </a:t>
            </a:r>
            <a:r>
              <a:rPr lang="en-US" dirty="0" err="1">
                <a:cs typeface="Calibri"/>
              </a:rPr>
              <a:t>droge</a:t>
            </a:r>
            <a:r>
              <a:rPr lang="en-US" dirty="0">
                <a:cs typeface="Calibri"/>
              </a:rPr>
              <a:t> </a:t>
            </a:r>
            <a:r>
              <a:rPr lang="en-US" dirty="0" err="1">
                <a:cs typeface="Calibri"/>
              </a:rPr>
              <a:t>mond</a:t>
            </a:r>
            <a:r>
              <a:rPr lang="en-US" dirty="0">
                <a:cs typeface="Calibri"/>
              </a:rPr>
              <a:t>.</a:t>
            </a:r>
          </a:p>
          <a:p>
            <a:endParaRPr lang="en-US" dirty="0">
              <a:cs typeface="Calibri"/>
            </a:endParaRPr>
          </a:p>
          <a:p>
            <a:r>
              <a:rPr lang="en-US" dirty="0">
                <a:cs typeface="Calibri"/>
              </a:rPr>
              <a:t>Bij </a:t>
            </a:r>
            <a:r>
              <a:rPr lang="en-US" dirty="0" err="1">
                <a:cs typeface="Calibri"/>
              </a:rPr>
              <a:t>onverwachte</a:t>
            </a:r>
            <a:r>
              <a:rPr lang="en-US" dirty="0">
                <a:cs typeface="Calibri"/>
              </a:rPr>
              <a:t> </a:t>
            </a:r>
            <a:r>
              <a:rPr lang="en-US" dirty="0" err="1">
                <a:cs typeface="Calibri"/>
              </a:rPr>
              <a:t>doorbraakpijn</a:t>
            </a:r>
            <a:r>
              <a:rPr lang="en-US" dirty="0">
                <a:cs typeface="Calibri"/>
              </a:rPr>
              <a:t> </a:t>
            </a:r>
            <a:r>
              <a:rPr lang="en-US" dirty="0" err="1">
                <a:cs typeface="Calibri"/>
              </a:rPr>
              <a:t>kun</a:t>
            </a:r>
            <a:r>
              <a:rPr lang="en-US" dirty="0">
                <a:cs typeface="Calibri"/>
              </a:rPr>
              <a:t> je extra </a:t>
            </a:r>
            <a:r>
              <a:rPr lang="en-US" dirty="0" err="1">
                <a:cs typeface="Calibri"/>
              </a:rPr>
              <a:t>snelwerkende</a:t>
            </a:r>
            <a:r>
              <a:rPr lang="en-US" dirty="0">
                <a:cs typeface="Calibri"/>
              </a:rPr>
              <a:t> </a:t>
            </a:r>
            <a:r>
              <a:rPr lang="en-US" dirty="0" err="1">
                <a:cs typeface="Calibri"/>
              </a:rPr>
              <a:t>pijnmedicatie</a:t>
            </a:r>
            <a:r>
              <a:rPr lang="en-US" dirty="0">
                <a:cs typeface="Calibri"/>
              </a:rPr>
              <a:t> </a:t>
            </a:r>
            <a:r>
              <a:rPr lang="en-US" dirty="0" err="1">
                <a:cs typeface="Calibri"/>
              </a:rPr>
              <a:t>geven</a:t>
            </a:r>
            <a:r>
              <a:rPr lang="en-US" dirty="0">
                <a:cs typeface="Calibri"/>
              </a:rPr>
              <a:t>, </a:t>
            </a:r>
            <a:r>
              <a:rPr lang="en-US" dirty="0" err="1">
                <a:cs typeface="Calibri"/>
              </a:rPr>
              <a:t>bv</a:t>
            </a:r>
            <a:r>
              <a:rPr lang="en-US" dirty="0">
                <a:cs typeface="Calibri"/>
              </a:rPr>
              <a:t>. </a:t>
            </a:r>
            <a:r>
              <a:rPr lang="en-US" dirty="0" err="1">
                <a:cs typeface="Calibri"/>
              </a:rPr>
              <a:t>een</a:t>
            </a:r>
            <a:r>
              <a:rPr lang="en-US" dirty="0">
                <a:cs typeface="Calibri"/>
              </a:rPr>
              <a:t> </a:t>
            </a:r>
            <a:r>
              <a:rPr lang="nl-NL" sz="1200" b="0" i="0" kern="1200" dirty="0">
                <a:solidFill>
                  <a:schemeClr val="tx1"/>
                </a:solidFill>
                <a:effectLst/>
                <a:latin typeface="+mn-lt"/>
                <a:ea typeface="+mn-ea"/>
                <a:cs typeface="+mn-cs"/>
              </a:rPr>
              <a:t>snelwerkend </a:t>
            </a:r>
            <a:r>
              <a:rPr lang="nl-NL" sz="1200" b="0" i="0" kern="1200" dirty="0" err="1">
                <a:solidFill>
                  <a:schemeClr val="tx1"/>
                </a:solidFill>
                <a:effectLst/>
                <a:latin typeface="+mn-lt"/>
                <a:ea typeface="+mn-ea"/>
                <a:cs typeface="+mn-cs"/>
              </a:rPr>
              <a:t>fentanylpreparaat</a:t>
            </a:r>
            <a:r>
              <a:rPr lang="nl-NL" sz="1200" b="0" i="0" kern="1200" dirty="0">
                <a:solidFill>
                  <a:schemeClr val="tx1"/>
                </a:solidFill>
                <a:effectLst/>
                <a:latin typeface="+mn-lt"/>
                <a:ea typeface="+mn-ea"/>
                <a:cs typeface="+mn-cs"/>
              </a:rPr>
              <a:t> zoals </a:t>
            </a:r>
            <a:r>
              <a:rPr lang="nl-NL" sz="1200" b="0" i="0" kern="1200" dirty="0" err="1">
                <a:solidFill>
                  <a:schemeClr val="tx1"/>
                </a:solidFill>
                <a:effectLst/>
                <a:latin typeface="+mn-lt"/>
                <a:ea typeface="+mn-ea"/>
                <a:cs typeface="+mn-cs"/>
              </a:rPr>
              <a:t>fentanyl</a:t>
            </a:r>
            <a:r>
              <a:rPr lang="nl-NL" sz="1200" b="0" i="0" kern="1200" dirty="0">
                <a:solidFill>
                  <a:schemeClr val="tx1"/>
                </a:solidFill>
                <a:effectLst/>
                <a:latin typeface="+mn-lt"/>
                <a:ea typeface="+mn-ea"/>
                <a:cs typeface="+mn-cs"/>
              </a:rPr>
              <a:t> neusspray of </a:t>
            </a:r>
            <a:r>
              <a:rPr lang="nl-NL" sz="1200" b="0" i="0" kern="1200" dirty="0" err="1">
                <a:solidFill>
                  <a:schemeClr val="tx1"/>
                </a:solidFill>
                <a:effectLst/>
                <a:latin typeface="+mn-lt"/>
                <a:ea typeface="+mn-ea"/>
                <a:cs typeface="+mn-cs"/>
              </a:rPr>
              <a:t>actiq</a:t>
            </a:r>
            <a:r>
              <a:rPr lang="nl-NL" sz="1200" b="0" i="0" kern="1200" dirty="0">
                <a:solidFill>
                  <a:schemeClr val="tx1"/>
                </a:solidFill>
                <a:effectLst/>
                <a:latin typeface="+mn-lt"/>
                <a:ea typeface="+mn-ea"/>
                <a:cs typeface="+mn-cs"/>
              </a:rPr>
              <a:t>.</a:t>
            </a:r>
            <a:br>
              <a:rPr lang="nl-NL" sz="1200" b="0" i="0" kern="1200" dirty="0">
                <a:solidFill>
                  <a:schemeClr val="tx1"/>
                </a:solidFill>
                <a:effectLst/>
                <a:latin typeface="+mn-lt"/>
                <a:ea typeface="+mn-ea"/>
                <a:cs typeface="+mn-cs"/>
              </a:rPr>
            </a:br>
            <a:r>
              <a:rPr lang="nl-NL" sz="1200" b="0" i="0" kern="1200" dirty="0">
                <a:solidFill>
                  <a:schemeClr val="tx1"/>
                </a:solidFill>
                <a:effectLst/>
                <a:latin typeface="+mn-lt"/>
                <a:ea typeface="+mn-ea"/>
                <a:cs typeface="+mn-cs"/>
              </a:rPr>
              <a:t>Met de ontwikkeling van hoog geconcentreerde </a:t>
            </a:r>
            <a:r>
              <a:rPr lang="nl-NL" sz="1200" b="0" i="0" kern="1200" dirty="0" err="1">
                <a:solidFill>
                  <a:schemeClr val="tx1"/>
                </a:solidFill>
                <a:effectLst/>
                <a:latin typeface="+mn-lt"/>
                <a:ea typeface="+mn-ea"/>
                <a:cs typeface="+mn-cs"/>
              </a:rPr>
              <a:t>fentanyl</a:t>
            </a:r>
            <a:r>
              <a:rPr lang="nl-NL" sz="1200" b="0" i="0" kern="1200" dirty="0">
                <a:solidFill>
                  <a:schemeClr val="tx1"/>
                </a:solidFill>
                <a:effectLst/>
                <a:latin typeface="+mn-lt"/>
                <a:ea typeface="+mn-ea"/>
                <a:cs typeface="+mn-cs"/>
              </a:rPr>
              <a:t> preparaten (</a:t>
            </a:r>
            <a:r>
              <a:rPr lang="nl-NL" sz="1200" b="0" i="0" kern="1200" dirty="0" err="1">
                <a:solidFill>
                  <a:schemeClr val="tx1"/>
                </a:solidFill>
                <a:effectLst/>
                <a:latin typeface="+mn-lt"/>
                <a:ea typeface="+mn-ea"/>
                <a:cs typeface="+mn-cs"/>
              </a:rPr>
              <a:t>rapid</a:t>
            </a:r>
            <a:r>
              <a:rPr lang="nl-NL" sz="1200" b="0" i="0" kern="1200" dirty="0">
                <a:solidFill>
                  <a:schemeClr val="tx1"/>
                </a:solidFill>
                <a:effectLst/>
                <a:latin typeface="+mn-lt"/>
                <a:ea typeface="+mn-ea"/>
                <a:cs typeface="+mn-cs"/>
              </a:rPr>
              <a:t> </a:t>
            </a:r>
            <a:r>
              <a:rPr lang="nl-NL" sz="1200" b="0" i="0" kern="1200" dirty="0" err="1">
                <a:solidFill>
                  <a:schemeClr val="tx1"/>
                </a:solidFill>
                <a:effectLst/>
                <a:latin typeface="+mn-lt"/>
                <a:ea typeface="+mn-ea"/>
                <a:cs typeface="+mn-cs"/>
              </a:rPr>
              <a:t>onset</a:t>
            </a:r>
            <a:r>
              <a:rPr lang="nl-NL" sz="1200" b="0" i="0" kern="1200" dirty="0">
                <a:solidFill>
                  <a:schemeClr val="tx1"/>
                </a:solidFill>
                <a:effectLst/>
                <a:latin typeface="+mn-lt"/>
                <a:ea typeface="+mn-ea"/>
                <a:cs typeface="+mn-cs"/>
              </a:rPr>
              <a:t> </a:t>
            </a:r>
            <a:r>
              <a:rPr lang="nl-NL" sz="1200" b="0" i="0" kern="1200" dirty="0" err="1">
                <a:solidFill>
                  <a:schemeClr val="tx1"/>
                </a:solidFill>
                <a:effectLst/>
                <a:latin typeface="+mn-lt"/>
                <a:ea typeface="+mn-ea"/>
                <a:cs typeface="+mn-cs"/>
              </a:rPr>
              <a:t>opioïds</a:t>
            </a:r>
            <a:r>
              <a:rPr lang="nl-NL" sz="1200" b="0" i="0" kern="1200" dirty="0">
                <a:solidFill>
                  <a:schemeClr val="tx1"/>
                </a:solidFill>
                <a:effectLst/>
                <a:latin typeface="+mn-lt"/>
                <a:ea typeface="+mn-ea"/>
                <a:cs typeface="+mn-cs"/>
              </a:rPr>
              <a:t>) in neussprays en oromucosale toedieningsvormen zijn er nieuwe mogelijkheden ontstaan voor het sneller en effectiever behandelen van doorbraakpijn. Vanwege zijn </a:t>
            </a:r>
            <a:r>
              <a:rPr lang="nl-NL" sz="1200" b="0" i="0" kern="1200" dirty="0" err="1">
                <a:solidFill>
                  <a:schemeClr val="tx1"/>
                </a:solidFill>
                <a:effectLst/>
                <a:latin typeface="+mn-lt"/>
                <a:ea typeface="+mn-ea"/>
                <a:cs typeface="+mn-cs"/>
              </a:rPr>
              <a:t>lipofiliteit</a:t>
            </a:r>
            <a:r>
              <a:rPr lang="nl-NL" sz="1200" b="0" i="0" kern="1200" dirty="0">
                <a:solidFill>
                  <a:schemeClr val="tx1"/>
                </a:solidFill>
                <a:effectLst/>
                <a:latin typeface="+mn-lt"/>
                <a:ea typeface="+mn-ea"/>
                <a:cs typeface="+mn-cs"/>
              </a:rPr>
              <a:t> is </a:t>
            </a:r>
            <a:r>
              <a:rPr lang="nl-NL" sz="1200" b="0" i="0" kern="1200" dirty="0" err="1">
                <a:solidFill>
                  <a:schemeClr val="tx1"/>
                </a:solidFill>
                <a:effectLst/>
                <a:latin typeface="+mn-lt"/>
                <a:ea typeface="+mn-ea"/>
                <a:cs typeface="+mn-cs"/>
              </a:rPr>
              <a:t>fentanyl</a:t>
            </a:r>
            <a:r>
              <a:rPr lang="nl-NL" sz="1200" b="0" i="0" kern="1200" dirty="0">
                <a:solidFill>
                  <a:schemeClr val="tx1"/>
                </a:solidFill>
                <a:effectLst/>
                <a:latin typeface="+mn-lt"/>
                <a:ea typeface="+mn-ea"/>
                <a:cs typeface="+mn-cs"/>
              </a:rPr>
              <a:t> het middel bij uitstek om toegediend te worden via de mucosa van de wang of de neus. Fysiologisch gezien hebben de wang- en de neusmucosa een groot oppervlak met een constante temperatuur, een rijke vascularisatie en een hoge permeabiliteit, waardoor het hoog geconcentreerde </a:t>
            </a:r>
            <a:r>
              <a:rPr lang="nl-NL" sz="1200" b="0" i="0" kern="1200" dirty="0" err="1">
                <a:solidFill>
                  <a:schemeClr val="tx1"/>
                </a:solidFill>
                <a:effectLst/>
                <a:latin typeface="+mn-lt"/>
                <a:ea typeface="+mn-ea"/>
                <a:cs typeface="+mn-cs"/>
              </a:rPr>
              <a:t>fentanyl</a:t>
            </a:r>
            <a:r>
              <a:rPr lang="nl-NL" sz="1200" b="0" i="0" kern="1200" dirty="0">
                <a:solidFill>
                  <a:schemeClr val="tx1"/>
                </a:solidFill>
                <a:effectLst/>
                <a:latin typeface="+mn-lt"/>
                <a:ea typeface="+mn-ea"/>
                <a:cs typeface="+mn-cs"/>
              </a:rPr>
              <a:t> snel geabsorbeerd wordt.</a:t>
            </a:r>
            <a:endParaRPr lang="en-US" dirty="0">
              <a:cs typeface="Calibri"/>
            </a:endParaRPr>
          </a:p>
        </p:txBody>
      </p:sp>
      <p:sp>
        <p:nvSpPr>
          <p:cNvPr id="4" name="Tijdelijke aanduiding voor dianummer 3">
            <a:extLst>
              <a:ext uri="{FF2B5EF4-FFF2-40B4-BE49-F238E27FC236}">
                <a16:creationId xmlns:a16="http://schemas.microsoft.com/office/drawing/2014/main" id="{B18A6F06-ABFA-47F1-89B9-B71D6B5A1865}"/>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31C2C7F-9151-4448-B76D-98AA80CC75A2}" type="slidenum">
              <a:rPr kumimoji="0" lang="nl-NL"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nl-NL"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12273528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723C35-C5CA-7B47-2AA0-56F24FC0FFB4}"/>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3D3E307F-42B5-5D15-A4F0-FD3D09729A7D}"/>
              </a:ext>
            </a:extLst>
          </p:cNvPr>
          <p:cNvSpPr>
            <a:spLocks noGrp="1" noRot="1" noChangeAspect="1"/>
          </p:cNvSpPr>
          <p:nvPr>
            <p:ph type="sldImg"/>
          </p:nvPr>
        </p:nvSpPr>
        <p:spPr/>
      </p:sp>
      <p:sp>
        <p:nvSpPr>
          <p:cNvPr id="3" name="Tijdelijke aanduiding voor notities 2">
            <a:extLst>
              <a:ext uri="{FF2B5EF4-FFF2-40B4-BE49-F238E27FC236}">
                <a16:creationId xmlns:a16="http://schemas.microsoft.com/office/drawing/2014/main" id="{5CE14146-0884-74D8-4F23-D2B82E39ACE7}"/>
              </a:ext>
            </a:extLst>
          </p:cNvPr>
          <p:cNvSpPr>
            <a:spLocks noGrp="1"/>
          </p:cNvSpPr>
          <p:nvPr>
            <p:ph type="body" idx="1"/>
          </p:nvPr>
        </p:nvSpPr>
        <p:spPr/>
        <p:txBody>
          <a:bodyPr/>
          <a:lstStyle/>
          <a:p>
            <a:endParaRPr lang="nl-NL" sz="1200" b="0" i="0" kern="1200" dirty="0">
              <a:solidFill>
                <a:schemeClr val="tx1"/>
              </a:solidFill>
              <a:effectLst/>
              <a:latin typeface="+mn-lt"/>
              <a:ea typeface="+mn-ea"/>
              <a:cs typeface="+mn-cs"/>
            </a:endParaRPr>
          </a:p>
          <a:p>
            <a:r>
              <a:rPr lang="nl-NL" b="1" dirty="0"/>
              <a:t>We onderscheiden grofweg 3 soorten pijn.</a:t>
            </a:r>
            <a:r>
              <a:rPr lang="nl-NL" dirty="0"/>
              <a:t> Het doel is niet dat je een diagnose stelt, maar dat je de pijn </a:t>
            </a:r>
            <a:r>
              <a:rPr lang="nl-NL" b="1" dirty="0"/>
              <a:t>herkent</a:t>
            </a:r>
            <a:r>
              <a:rPr lang="nl-NL" dirty="0"/>
              <a:t> en </a:t>
            </a:r>
            <a:r>
              <a:rPr lang="nl-NL" b="1" dirty="0"/>
              <a:t>goed overdraagt</a:t>
            </a:r>
            <a:r>
              <a:rPr lang="nl-NL" dirty="0"/>
              <a:t>.</a:t>
            </a:r>
          </a:p>
          <a:p>
            <a:endParaRPr lang="nl-NL" dirty="0"/>
          </a:p>
          <a:p>
            <a:r>
              <a:rPr lang="nl-NL" b="1" dirty="0"/>
              <a:t>1) Pijn door weefselschade = Somatische pijn (huid/spier/bot) – “plek is duidelijk”</a:t>
            </a:r>
            <a:endParaRPr lang="nl-NL" b="1" dirty="0">
              <a:ea typeface="Calibri"/>
              <a:cs typeface="Calibri"/>
            </a:endParaRPr>
          </a:p>
          <a:p>
            <a:r>
              <a:rPr lang="nl-NL" dirty="0"/>
              <a:t>Bewoner kan het meestal </a:t>
            </a:r>
            <a:r>
              <a:rPr lang="nl-NL" b="1" dirty="0"/>
              <a:t>goed aanwijzen</a:t>
            </a:r>
            <a:r>
              <a:rPr lang="nl-NL" dirty="0"/>
              <a:t>.</a:t>
            </a:r>
          </a:p>
          <a:p>
            <a:r>
              <a:rPr lang="nl-NL" dirty="0"/>
              <a:t>Vaak </a:t>
            </a:r>
            <a:r>
              <a:rPr lang="nl-NL" b="1" dirty="0"/>
              <a:t>scherp, stekend, kloppend</a:t>
            </a:r>
            <a:r>
              <a:rPr lang="nl-NL" dirty="0"/>
              <a:t>.</a:t>
            </a:r>
          </a:p>
          <a:p>
            <a:r>
              <a:rPr lang="nl-NL" dirty="0"/>
              <a:t>Voorbeelden: wondpijn, drukplek, spierpijn, </a:t>
            </a:r>
            <a:r>
              <a:rPr lang="nl-NL" dirty="0" err="1"/>
              <a:t>botpijn</a:t>
            </a:r>
            <a:r>
              <a:rPr lang="nl-NL" dirty="0"/>
              <a:t>, pijn bij bewegen of aanraken.</a:t>
            </a:r>
          </a:p>
          <a:p>
            <a:r>
              <a:rPr lang="nl-NL" b="1" dirty="0"/>
              <a:t>Wat geef je door?</a:t>
            </a:r>
            <a:r>
              <a:rPr lang="nl-NL" dirty="0"/>
              <a:t> </a:t>
            </a:r>
            <a:r>
              <a:rPr lang="nl-NL" i="1" dirty="0"/>
              <a:t>Waar precies? Wanneer erger (bewegen/druk)? Hoeveel (0–10 of NRS/REPOS)?</a:t>
            </a:r>
          </a:p>
          <a:p>
            <a:endParaRPr lang="nl-NL" dirty="0"/>
          </a:p>
          <a:p>
            <a:r>
              <a:rPr lang="nl-NL" b="1" dirty="0"/>
              <a:t>2) Pijn in de organen = Viscerale pijn  – “diep van binnen, lastig te wijzen”</a:t>
            </a:r>
            <a:endParaRPr lang="nl-NL" b="1" dirty="0">
              <a:ea typeface="Calibri"/>
              <a:cs typeface="Calibri"/>
            </a:endParaRPr>
          </a:p>
          <a:p>
            <a:r>
              <a:rPr lang="nl-NL" dirty="0"/>
              <a:t>Bewoner kan het vaak </a:t>
            </a:r>
            <a:r>
              <a:rPr lang="nl-NL" b="1" dirty="0"/>
              <a:t>niet precies lokaliseren</a:t>
            </a:r>
            <a:r>
              <a:rPr lang="nl-NL" dirty="0"/>
              <a:t>.</a:t>
            </a:r>
          </a:p>
          <a:p>
            <a:r>
              <a:rPr lang="nl-NL" dirty="0"/>
              <a:t>Vaak </a:t>
            </a:r>
            <a:r>
              <a:rPr lang="nl-NL" b="1" dirty="0"/>
              <a:t>drukkend, krampend, zeurend</a:t>
            </a:r>
            <a:r>
              <a:rPr lang="nl-NL" dirty="0"/>
              <a:t>, “diep van binnen”.</a:t>
            </a:r>
          </a:p>
          <a:p>
            <a:r>
              <a:rPr lang="nl-NL" dirty="0"/>
              <a:t>Soms ook </a:t>
            </a:r>
            <a:r>
              <a:rPr lang="nl-NL" b="1" dirty="0"/>
              <a:t>misselijkheid, zweten, onrust</a:t>
            </a:r>
            <a:r>
              <a:rPr lang="nl-NL" dirty="0"/>
              <a:t>.</a:t>
            </a:r>
          </a:p>
          <a:p>
            <a:r>
              <a:rPr lang="nl-NL" dirty="0"/>
              <a:t>Voorbeelden: obstipatie/volle buik, blaasproblemen, gal/maagklachten.</a:t>
            </a:r>
          </a:p>
          <a:p>
            <a:r>
              <a:rPr lang="nl-NL" b="1" dirty="0"/>
              <a:t>Wat geef je door?</a:t>
            </a:r>
            <a:r>
              <a:rPr lang="nl-NL" dirty="0"/>
              <a:t> </a:t>
            </a:r>
            <a:r>
              <a:rPr lang="nl-NL" i="1" dirty="0"/>
              <a:t>Buik/borst “druk/kramp”? Opgezet? Ontlasting/urine? Misselijkheid? Onrust?</a:t>
            </a:r>
          </a:p>
          <a:p>
            <a:endParaRPr lang="nl-NL" dirty="0"/>
          </a:p>
          <a:p>
            <a:r>
              <a:rPr lang="nl-NL" b="1" dirty="0"/>
              <a:t>3) Neuropathische pijn (zenuwpijn) – “brandend/tintelend/schietend”</a:t>
            </a:r>
          </a:p>
          <a:p>
            <a:r>
              <a:rPr lang="nl-NL" dirty="0"/>
              <a:t>Wordt vaak omschreven als </a:t>
            </a:r>
            <a:r>
              <a:rPr lang="nl-NL" b="1" dirty="0"/>
              <a:t>brandend, tintelend, prikkelend, schietend</a:t>
            </a:r>
            <a:r>
              <a:rPr lang="nl-NL" dirty="0"/>
              <a:t>, soms “elektrisch”.</a:t>
            </a:r>
          </a:p>
          <a:p>
            <a:r>
              <a:rPr lang="nl-NL" dirty="0"/>
              <a:t>Kan samengaan met </a:t>
            </a:r>
            <a:r>
              <a:rPr lang="nl-NL" b="1" dirty="0"/>
              <a:t>doof gevoel</a:t>
            </a:r>
            <a:r>
              <a:rPr lang="nl-NL" dirty="0"/>
              <a:t> of juist </a:t>
            </a:r>
            <a:r>
              <a:rPr lang="nl-NL" b="1" dirty="0"/>
              <a:t>overgevoeligheid</a:t>
            </a:r>
            <a:r>
              <a:rPr lang="nl-NL" dirty="0"/>
              <a:t> (aanraken doet al pijn).</a:t>
            </a:r>
          </a:p>
          <a:p>
            <a:r>
              <a:rPr lang="nl-NL" dirty="0"/>
              <a:t>Voorbeelden: zenuwpijn door diabetes, na gordelroos, beknelde zenuw, bij tumor-ingroei.</a:t>
            </a:r>
          </a:p>
          <a:p>
            <a:r>
              <a:rPr lang="nl-NL" b="1" dirty="0"/>
              <a:t>Wat geef je door?</a:t>
            </a:r>
            <a:r>
              <a:rPr lang="nl-NL" dirty="0"/>
              <a:t> </a:t>
            </a:r>
            <a:r>
              <a:rPr lang="nl-NL" i="1" dirty="0"/>
              <a:t>Brandend/tintelend? Schiet het ergens naartoe? Doof/gevoelig? Aanraking/pijnscheuten?</a:t>
            </a:r>
            <a:endParaRPr lang="nl-NL" dirty="0"/>
          </a:p>
          <a:p>
            <a:br>
              <a:rPr lang="nl-NL" sz="1200" b="0" i="0" kern="1200" dirty="0">
                <a:solidFill>
                  <a:schemeClr val="tx1"/>
                </a:solidFill>
                <a:effectLst/>
                <a:latin typeface="+mn-lt"/>
                <a:ea typeface="+mn-ea"/>
                <a:cs typeface="+mn-cs"/>
              </a:rPr>
            </a:br>
            <a:br>
              <a:rPr lang="nl-NL" sz="1200" b="0" i="0" kern="1200" dirty="0">
                <a:solidFill>
                  <a:schemeClr val="tx1"/>
                </a:solidFill>
                <a:effectLst/>
                <a:latin typeface="+mn-lt"/>
                <a:ea typeface="+mn-ea"/>
                <a:cs typeface="+mn-cs"/>
              </a:rPr>
            </a:br>
            <a:endParaRPr lang="nl-NL" dirty="0"/>
          </a:p>
        </p:txBody>
      </p:sp>
      <p:sp>
        <p:nvSpPr>
          <p:cNvPr id="4" name="Tijdelijke aanduiding voor dianummer 3">
            <a:extLst>
              <a:ext uri="{FF2B5EF4-FFF2-40B4-BE49-F238E27FC236}">
                <a16:creationId xmlns:a16="http://schemas.microsoft.com/office/drawing/2014/main" id="{AFCD32B0-9FDA-FD3A-5953-CD4E5970BCDB}"/>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31C2C7F-9151-4448-B76D-98AA80CC75A2}" type="slidenum">
              <a:rPr kumimoji="0" lang="nl-NL"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nl-NL"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0180536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336794-79F6-80CC-3D31-2B1DACA339FB}"/>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2680C6D0-D94E-B438-55E7-E1F474F6D1A4}"/>
              </a:ext>
            </a:extLst>
          </p:cNvPr>
          <p:cNvSpPr>
            <a:spLocks noGrp="1" noRot="1" noChangeAspect="1"/>
          </p:cNvSpPr>
          <p:nvPr>
            <p:ph type="sldImg"/>
          </p:nvPr>
        </p:nvSpPr>
        <p:spPr/>
      </p:sp>
      <p:sp>
        <p:nvSpPr>
          <p:cNvPr id="3" name="Tijdelijke aanduiding voor notities 2">
            <a:extLst>
              <a:ext uri="{FF2B5EF4-FFF2-40B4-BE49-F238E27FC236}">
                <a16:creationId xmlns:a16="http://schemas.microsoft.com/office/drawing/2014/main" id="{6950FCCD-C6C2-F4A6-F09A-630CCE7A58BF}"/>
              </a:ext>
            </a:extLst>
          </p:cNvPr>
          <p:cNvSpPr>
            <a:spLocks noGrp="1"/>
          </p:cNvSpPr>
          <p:nvPr>
            <p:ph type="body" idx="1"/>
          </p:nvPr>
        </p:nvSpPr>
        <p:spPr/>
        <p:txBody>
          <a:bodyPr/>
          <a:lstStyle/>
          <a:p>
            <a:r>
              <a:rPr lang="nl-NL" dirty="0"/>
              <a:t>Let op: Dit is een kort filmpje en start meteen inhoudelijk.</a:t>
            </a:r>
          </a:p>
          <a:p>
            <a:r>
              <a:rPr lang="nl-NL" dirty="0"/>
              <a:t>Het gaat over: Hoe kun je pijn herkennen bij mensen met cognitieve beperkingen?</a:t>
            </a:r>
          </a:p>
          <a:p>
            <a:endParaRPr lang="nl-NL" dirty="0"/>
          </a:p>
          <a:p>
            <a:r>
              <a:rPr lang="nl-NL" dirty="0"/>
              <a:t>Dit kan op 3 manieren:</a:t>
            </a:r>
          </a:p>
          <a:p>
            <a:pPr marL="228600" indent="-228600">
              <a:buAutoNum type="arabicPeriod"/>
            </a:pPr>
            <a:r>
              <a:rPr lang="nl-NL" dirty="0"/>
              <a:t>Aan gezichtsuitdrukkingen (fronsen, ogen vernauwen)</a:t>
            </a:r>
          </a:p>
          <a:p>
            <a:pPr marL="228600" indent="-228600">
              <a:buAutoNum type="arabicPeriod"/>
            </a:pPr>
            <a:r>
              <a:rPr lang="nl-NL" dirty="0"/>
              <a:t>Aan lichaamstaal (verstarren, verzetten)</a:t>
            </a:r>
          </a:p>
          <a:p>
            <a:pPr marL="228600" indent="-228600">
              <a:buAutoNum type="arabicPeriod"/>
            </a:pPr>
            <a:r>
              <a:rPr lang="nl-NL" dirty="0"/>
              <a:t>Aan stemgeluiden (mompelen, schreeuwen)</a:t>
            </a:r>
          </a:p>
          <a:p>
            <a:pPr marL="228600" indent="-228600">
              <a:buAutoNum type="arabicPeriod"/>
            </a:pPr>
            <a:endParaRPr lang="nl-NL" dirty="0"/>
          </a:p>
        </p:txBody>
      </p:sp>
      <p:sp>
        <p:nvSpPr>
          <p:cNvPr id="4" name="Tijdelijke aanduiding voor dianummer 3">
            <a:extLst>
              <a:ext uri="{FF2B5EF4-FFF2-40B4-BE49-F238E27FC236}">
                <a16:creationId xmlns:a16="http://schemas.microsoft.com/office/drawing/2014/main" id="{EED97FED-2460-3B6E-1C6A-475F3D280FB5}"/>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31C2C7F-9151-4448-B76D-98AA80CC75A2}" type="slidenum">
              <a:rPr kumimoji="0" lang="nl-NL"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nl-NL"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07728177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1E0299-BFE2-A667-2019-E0D514B54B99}"/>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983A8D23-9D89-9DDC-8C33-AAEC86865804}"/>
              </a:ext>
            </a:extLst>
          </p:cNvPr>
          <p:cNvSpPr>
            <a:spLocks noGrp="1" noRot="1" noChangeAspect="1"/>
          </p:cNvSpPr>
          <p:nvPr>
            <p:ph type="sldImg"/>
          </p:nvPr>
        </p:nvSpPr>
        <p:spPr/>
      </p:sp>
      <p:sp>
        <p:nvSpPr>
          <p:cNvPr id="3" name="Tijdelijke aanduiding voor notities 2">
            <a:extLst>
              <a:ext uri="{FF2B5EF4-FFF2-40B4-BE49-F238E27FC236}">
                <a16:creationId xmlns:a16="http://schemas.microsoft.com/office/drawing/2014/main" id="{5B4FB30A-2861-6CD2-DDEB-F4D97790AC1C}"/>
              </a:ext>
            </a:extLst>
          </p:cNvPr>
          <p:cNvSpPr>
            <a:spLocks noGrp="1"/>
          </p:cNvSpPr>
          <p:nvPr>
            <p:ph type="body" idx="1"/>
          </p:nvPr>
        </p:nvSpPr>
        <p:spPr/>
        <p:txBody>
          <a:bodyPr/>
          <a:lstStyle/>
          <a:p>
            <a:r>
              <a:rPr lang="nl-NL" dirty="0"/>
              <a:t>Voor het inzichtelijk maken van pijn bij ouderen (met of zonder cognitieve beperkingen) kunnen hulpmiddelen/instrumenten ingezet worden.</a:t>
            </a:r>
          </a:p>
          <a:p>
            <a:endParaRPr lang="nl-NL" dirty="0"/>
          </a:p>
          <a:p>
            <a:r>
              <a:rPr lang="nl-NL" dirty="0"/>
              <a:t>De NRS of VAS bij mensen die zelf kunnen aangeven hoe erg hun pijn is.</a:t>
            </a:r>
          </a:p>
          <a:p>
            <a:endParaRPr lang="nl-NL" dirty="0"/>
          </a:p>
          <a:p>
            <a:r>
              <a:rPr lang="nl-NL" dirty="0"/>
              <a:t>De PACSLAC en REPOS bij mensen met cognitieve beperkingen, die zelf niet goed kunnen aangeven hoeveel pijn ze hebben. </a:t>
            </a:r>
          </a:p>
          <a:p>
            <a:endParaRPr lang="nl-NL" dirty="0"/>
          </a:p>
        </p:txBody>
      </p:sp>
      <p:sp>
        <p:nvSpPr>
          <p:cNvPr id="4" name="Tijdelijke aanduiding voor dianummer 3">
            <a:extLst>
              <a:ext uri="{FF2B5EF4-FFF2-40B4-BE49-F238E27FC236}">
                <a16:creationId xmlns:a16="http://schemas.microsoft.com/office/drawing/2014/main" id="{76B28710-10C9-AC0C-A7E7-BD994D0F0498}"/>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31C2C7F-9151-4448-B76D-98AA80CC75A2}" type="slidenum">
              <a:rPr kumimoji="0" lang="nl-NL"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nl-NL"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09827602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A1CCD8-73C3-72FF-5C04-B5E97DF6B3D4}"/>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F0F1ED7D-D137-0F14-50FD-9F6426BC4AB3}"/>
              </a:ext>
            </a:extLst>
          </p:cNvPr>
          <p:cNvSpPr>
            <a:spLocks noGrp="1" noRot="1" noChangeAspect="1"/>
          </p:cNvSpPr>
          <p:nvPr>
            <p:ph type="sldImg"/>
          </p:nvPr>
        </p:nvSpPr>
        <p:spPr/>
      </p:sp>
      <p:sp>
        <p:nvSpPr>
          <p:cNvPr id="3" name="Tijdelijke aanduiding voor notities 2">
            <a:extLst>
              <a:ext uri="{FF2B5EF4-FFF2-40B4-BE49-F238E27FC236}">
                <a16:creationId xmlns:a16="http://schemas.microsoft.com/office/drawing/2014/main" id="{C7A1950F-9CCE-4C92-8B8F-EA7466563115}"/>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nl-NL" sz="1000" i="0" dirty="0"/>
          </a:p>
        </p:txBody>
      </p:sp>
      <p:sp>
        <p:nvSpPr>
          <p:cNvPr id="4" name="Tijdelijke aanduiding voor dianummer 3">
            <a:extLst>
              <a:ext uri="{FF2B5EF4-FFF2-40B4-BE49-F238E27FC236}">
                <a16:creationId xmlns:a16="http://schemas.microsoft.com/office/drawing/2014/main" id="{184FD5B8-65CA-D534-30B9-9394BC33B0A8}"/>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A18C6C4-5713-4E6C-8805-405D4FE3D2E2}" type="slidenum">
              <a:rPr kumimoji="0" lang="nl-NL"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nl-NL"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05210921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C8F7FD-4D3A-2349-D239-F3F4BA91BFBD}"/>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881479B0-14DC-83DE-72EC-BEDC622CA9B6}"/>
              </a:ext>
            </a:extLst>
          </p:cNvPr>
          <p:cNvSpPr>
            <a:spLocks noGrp="1" noRot="1" noChangeAspect="1"/>
          </p:cNvSpPr>
          <p:nvPr>
            <p:ph type="sldImg"/>
          </p:nvPr>
        </p:nvSpPr>
        <p:spPr/>
      </p:sp>
      <p:sp>
        <p:nvSpPr>
          <p:cNvPr id="3" name="Tijdelijke aanduiding voor notities 2">
            <a:extLst>
              <a:ext uri="{FF2B5EF4-FFF2-40B4-BE49-F238E27FC236}">
                <a16:creationId xmlns:a16="http://schemas.microsoft.com/office/drawing/2014/main" id="{5579EF88-87B8-CB30-CE8A-D06C46344FCB}"/>
              </a:ext>
            </a:extLst>
          </p:cNvPr>
          <p:cNvSpPr>
            <a:spLocks noGrp="1"/>
          </p:cNvSpPr>
          <p:nvPr>
            <p:ph type="body" idx="1"/>
          </p:nvPr>
        </p:nvSpPr>
        <p:spPr/>
        <p:txBody>
          <a:bodyPr/>
          <a:lstStyle/>
          <a:p>
            <a:r>
              <a:rPr lang="nl-NL" sz="1200" b="0" i="0" kern="1200" dirty="0">
                <a:solidFill>
                  <a:schemeClr val="tx1"/>
                </a:solidFill>
                <a:effectLst/>
                <a:latin typeface="+mn-lt"/>
                <a:ea typeface="+mn-ea"/>
                <a:cs typeface="+mn-cs"/>
              </a:rPr>
              <a:t>De S van </a:t>
            </a:r>
            <a:r>
              <a:rPr lang="nl-NL" sz="1200" b="1" i="0" kern="1200" dirty="0">
                <a:solidFill>
                  <a:schemeClr val="tx1"/>
                </a:solidFill>
                <a:effectLst/>
                <a:latin typeface="+mn-lt"/>
                <a:ea typeface="+mn-ea"/>
                <a:cs typeface="+mn-cs"/>
              </a:rPr>
              <a:t>Subjectief</a:t>
            </a:r>
            <a:r>
              <a:rPr lang="nl-NL" sz="1200" b="0" i="0" kern="1200" dirty="0">
                <a:solidFill>
                  <a:schemeClr val="tx1"/>
                </a:solidFill>
                <a:effectLst/>
                <a:latin typeface="+mn-lt"/>
                <a:ea typeface="+mn-ea"/>
                <a:cs typeface="+mn-cs"/>
              </a:rPr>
              <a:t> beschrijft wat de cliënt zegt over zijn eigen belevingen. </a:t>
            </a:r>
            <a:r>
              <a:rPr lang="nl-NL" sz="1200" b="1" i="0" kern="1200" dirty="0">
                <a:solidFill>
                  <a:schemeClr val="tx1"/>
                </a:solidFill>
                <a:effectLst/>
                <a:latin typeface="+mn-lt"/>
                <a:ea typeface="+mn-ea"/>
                <a:cs typeface="+mn-cs"/>
              </a:rPr>
              <a:t>Objectief</a:t>
            </a:r>
            <a:r>
              <a:rPr lang="nl-NL" sz="1200" b="0" i="0" kern="1200" dirty="0">
                <a:solidFill>
                  <a:schemeClr val="tx1"/>
                </a:solidFill>
                <a:effectLst/>
                <a:latin typeface="+mn-lt"/>
                <a:ea typeface="+mn-ea"/>
                <a:cs typeface="+mn-cs"/>
              </a:rPr>
              <a:t> schetst de directe observatie van de situatie door de medewerker. Met andere woorden: het gedrag van de cliënt zoals de medewerker dit waarneemt. Bij </a:t>
            </a:r>
            <a:r>
              <a:rPr lang="nl-NL" sz="1200" b="1" i="0" kern="1200" dirty="0">
                <a:solidFill>
                  <a:schemeClr val="tx1"/>
                </a:solidFill>
                <a:effectLst/>
                <a:latin typeface="+mn-lt"/>
                <a:ea typeface="+mn-ea"/>
                <a:cs typeface="+mn-cs"/>
              </a:rPr>
              <a:t>Analyse </a:t>
            </a:r>
            <a:r>
              <a:rPr lang="nl-NL" sz="1200" b="0" i="0" kern="1200" dirty="0">
                <a:solidFill>
                  <a:schemeClr val="tx1"/>
                </a:solidFill>
                <a:effectLst/>
                <a:latin typeface="+mn-lt"/>
                <a:ea typeface="+mn-ea"/>
                <a:cs typeface="+mn-cs"/>
              </a:rPr>
              <a:t>wordt er een conclusie getrokken uit de subjectieve en objectieve gegevens die de medewerker heeft verzameld. En bij </a:t>
            </a:r>
            <a:r>
              <a:rPr lang="nl-NL" sz="1200" b="1" i="0" kern="1200" dirty="0">
                <a:solidFill>
                  <a:schemeClr val="tx1"/>
                </a:solidFill>
                <a:effectLst/>
                <a:latin typeface="+mn-lt"/>
                <a:ea typeface="+mn-ea"/>
                <a:cs typeface="+mn-cs"/>
              </a:rPr>
              <a:t>Plan</a:t>
            </a:r>
            <a:r>
              <a:rPr lang="nl-NL" sz="1200" b="0" i="0" kern="1200" dirty="0">
                <a:solidFill>
                  <a:schemeClr val="tx1"/>
                </a:solidFill>
                <a:effectLst/>
                <a:latin typeface="+mn-lt"/>
                <a:ea typeface="+mn-ea"/>
                <a:cs typeface="+mn-cs"/>
              </a:rPr>
              <a:t> beschrijft de medewerker wat hij/zij vervolgens gaat doen. </a:t>
            </a:r>
            <a:endParaRPr lang="nl-NL" dirty="0"/>
          </a:p>
        </p:txBody>
      </p:sp>
      <p:sp>
        <p:nvSpPr>
          <p:cNvPr id="4" name="Tijdelijke aanduiding voor dianummer 3">
            <a:extLst>
              <a:ext uri="{FF2B5EF4-FFF2-40B4-BE49-F238E27FC236}">
                <a16:creationId xmlns:a16="http://schemas.microsoft.com/office/drawing/2014/main" id="{C13D3589-CE95-F14E-BF36-9D1636C6FC5C}"/>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31C2C7F-9151-4448-B76D-98AA80CC75A2}" type="slidenum">
              <a:rPr kumimoji="0" lang="nl-NL"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nl-NL"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44860175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90E3E5-838D-82C1-FF80-8CD0E183377C}"/>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44AE7910-872B-C271-3AC0-F4EF52BC3CD0}"/>
              </a:ext>
            </a:extLst>
          </p:cNvPr>
          <p:cNvSpPr>
            <a:spLocks noGrp="1" noRot="1" noChangeAspect="1"/>
          </p:cNvSpPr>
          <p:nvPr>
            <p:ph type="sldImg"/>
          </p:nvPr>
        </p:nvSpPr>
        <p:spPr/>
      </p:sp>
      <p:sp>
        <p:nvSpPr>
          <p:cNvPr id="3" name="Tijdelijke aanduiding voor notities 2">
            <a:extLst>
              <a:ext uri="{FF2B5EF4-FFF2-40B4-BE49-F238E27FC236}">
                <a16:creationId xmlns:a16="http://schemas.microsoft.com/office/drawing/2014/main" id="{2324B672-5049-8E66-6532-CC19C43A15C4}"/>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cs typeface="Calibri"/>
              </a:rPr>
              <a:t>Start low en go slow</a:t>
            </a:r>
            <a:r>
              <a:rPr lang="en-US" dirty="0">
                <a:cs typeface="+mn-lt"/>
              </a:rPr>
              <a:t>, in </a:t>
            </a:r>
            <a:r>
              <a:rPr lang="en-US" dirty="0" err="1">
                <a:cs typeface="+mn-lt"/>
              </a:rPr>
              <a:t>verband</a:t>
            </a:r>
            <a:r>
              <a:rPr lang="en-US" dirty="0">
                <a:cs typeface="+mn-lt"/>
              </a:rPr>
              <a:t> met </a:t>
            </a:r>
            <a:r>
              <a:rPr lang="en-US" dirty="0" err="1">
                <a:cs typeface="+mn-lt"/>
              </a:rPr>
              <a:t>evt</a:t>
            </a:r>
            <a:r>
              <a:rPr lang="en-US" dirty="0">
                <a:cs typeface="+mn-lt"/>
              </a:rPr>
              <a:t>. </a:t>
            </a:r>
            <a:r>
              <a:rPr lang="en-US" dirty="0" err="1">
                <a:cs typeface="+mn-lt"/>
              </a:rPr>
              <a:t>nier</a:t>
            </a:r>
            <a:r>
              <a:rPr lang="en-US" dirty="0">
                <a:cs typeface="+mn-lt"/>
              </a:rPr>
              <a:t> en </a:t>
            </a:r>
            <a:r>
              <a:rPr lang="en-US" dirty="0" err="1">
                <a:cs typeface="+mn-lt"/>
              </a:rPr>
              <a:t>leverinsufficientie</a:t>
            </a:r>
            <a:r>
              <a:rPr lang="en-US" dirty="0">
                <a:cs typeface="+mn-lt"/>
              </a:rPr>
              <a:t>. </a:t>
            </a:r>
            <a:r>
              <a:rPr lang="en-US" dirty="0" err="1">
                <a:cs typeface="+mn-lt"/>
              </a:rPr>
              <a:t>Daarom</a:t>
            </a:r>
            <a:r>
              <a:rPr lang="en-US" dirty="0">
                <a:cs typeface="+mn-lt"/>
              </a:rPr>
              <a:t> </a:t>
            </a:r>
            <a:r>
              <a:rPr lang="en-US" dirty="0" err="1">
                <a:cs typeface="+mn-lt"/>
              </a:rPr>
              <a:t>wordt</a:t>
            </a:r>
            <a:r>
              <a:rPr lang="en-US" dirty="0">
                <a:cs typeface="+mn-lt"/>
              </a:rPr>
              <a:t> er </a:t>
            </a:r>
            <a:r>
              <a:rPr lang="en-US" dirty="0" err="1">
                <a:cs typeface="+mn-lt"/>
              </a:rPr>
              <a:t>liever</a:t>
            </a:r>
            <a:r>
              <a:rPr lang="en-US" dirty="0">
                <a:cs typeface="+mn-lt"/>
              </a:rPr>
              <a:t> </a:t>
            </a:r>
            <a:r>
              <a:rPr lang="en-US" dirty="0" err="1">
                <a:cs typeface="+mn-lt"/>
              </a:rPr>
              <a:t>geen</a:t>
            </a:r>
            <a:r>
              <a:rPr lang="en-US" dirty="0">
                <a:cs typeface="+mn-lt"/>
              </a:rPr>
              <a:t> NSAID </a:t>
            </a:r>
            <a:r>
              <a:rPr lang="en-US" dirty="0" err="1">
                <a:cs typeface="+mn-lt"/>
              </a:rPr>
              <a:t>voor</a:t>
            </a:r>
            <a:r>
              <a:rPr lang="en-US" dirty="0">
                <a:cs typeface="+mn-lt"/>
              </a:rPr>
              <a:t> </a:t>
            </a:r>
            <a:r>
              <a:rPr lang="en-US" dirty="0" err="1">
                <a:cs typeface="+mn-lt"/>
              </a:rPr>
              <a:t>geschreven</a:t>
            </a:r>
            <a:r>
              <a:rPr lang="en-US" dirty="0">
                <a:cs typeface="+mn-lt"/>
              </a:rPr>
              <a:t>.</a:t>
            </a:r>
            <a:br>
              <a:rPr lang="en-US" dirty="0">
                <a:cs typeface="+mn-lt"/>
              </a:rPr>
            </a:br>
            <a:br>
              <a:rPr lang="en-US" dirty="0">
                <a:cs typeface="+mn-lt"/>
              </a:rPr>
            </a:br>
            <a:r>
              <a:rPr lang="en-US" dirty="0">
                <a:cs typeface="+mn-lt"/>
              </a:rPr>
              <a:t>Z</a:t>
            </a:r>
            <a:r>
              <a:rPr lang="en-US" dirty="0">
                <a:cs typeface="Calibri"/>
              </a:rPr>
              <a:t>o </a:t>
            </a:r>
            <a:r>
              <a:rPr lang="en-US" dirty="0" err="1">
                <a:cs typeface="Calibri"/>
              </a:rPr>
              <a:t>nodig</a:t>
            </a:r>
            <a:r>
              <a:rPr lang="en-US" dirty="0">
                <a:cs typeface="Calibri"/>
              </a:rPr>
              <a:t> </a:t>
            </a:r>
            <a:r>
              <a:rPr lang="en-US" dirty="0" err="1">
                <a:cs typeface="Calibri"/>
              </a:rPr>
              <a:t>medicatie</a:t>
            </a:r>
            <a:r>
              <a:rPr lang="en-US" dirty="0">
                <a:cs typeface="Calibri"/>
              </a:rPr>
              <a:t>: </a:t>
            </a:r>
            <a:r>
              <a:rPr lang="en-US" dirty="0" err="1">
                <a:cs typeface="Calibri"/>
              </a:rPr>
              <a:t>Wanneer</a:t>
            </a:r>
            <a:r>
              <a:rPr lang="en-US" dirty="0">
                <a:cs typeface="Calibri"/>
              </a:rPr>
              <a:t> </a:t>
            </a:r>
            <a:r>
              <a:rPr lang="en-US" dirty="0" err="1">
                <a:cs typeface="Calibri"/>
              </a:rPr>
              <a:t>een</a:t>
            </a:r>
            <a:r>
              <a:rPr lang="en-US" dirty="0">
                <a:cs typeface="Calibri"/>
              </a:rPr>
              <a:t> </a:t>
            </a:r>
            <a:r>
              <a:rPr lang="en-US" dirty="0" err="1">
                <a:cs typeface="Calibri"/>
              </a:rPr>
              <a:t>klacht</a:t>
            </a:r>
            <a:r>
              <a:rPr lang="en-US" dirty="0">
                <a:cs typeface="Calibri"/>
              </a:rPr>
              <a:t> </a:t>
            </a:r>
            <a:r>
              <a:rPr lang="en-US" dirty="0" err="1">
                <a:cs typeface="Calibri"/>
              </a:rPr>
              <a:t>niet</a:t>
            </a:r>
            <a:r>
              <a:rPr lang="en-US" dirty="0">
                <a:cs typeface="Calibri"/>
              </a:rPr>
              <a:t> </a:t>
            </a:r>
            <a:r>
              <a:rPr lang="en-US" dirty="0" err="1">
                <a:cs typeface="Calibri"/>
              </a:rPr>
              <a:t>optimaal</a:t>
            </a:r>
            <a:r>
              <a:rPr lang="en-US" dirty="0">
                <a:cs typeface="Calibri"/>
              </a:rPr>
              <a:t> </a:t>
            </a:r>
            <a:r>
              <a:rPr lang="en-US" dirty="0" err="1">
                <a:cs typeface="Calibri"/>
              </a:rPr>
              <a:t>behandeld</a:t>
            </a:r>
            <a:r>
              <a:rPr lang="en-US" dirty="0">
                <a:cs typeface="Calibri"/>
              </a:rPr>
              <a:t> is, zorg </a:t>
            </a:r>
            <a:r>
              <a:rPr lang="en-US" dirty="0" err="1">
                <a:cs typeface="Calibri"/>
              </a:rPr>
              <a:t>ervoor</a:t>
            </a:r>
            <a:r>
              <a:rPr lang="en-US" dirty="0">
                <a:cs typeface="Calibri"/>
              </a:rPr>
              <a:t> </a:t>
            </a:r>
            <a:r>
              <a:rPr lang="en-US" dirty="0" err="1">
                <a:cs typeface="Calibri"/>
              </a:rPr>
              <a:t>dat</a:t>
            </a:r>
            <a:r>
              <a:rPr lang="en-US" dirty="0">
                <a:cs typeface="Calibri"/>
              </a:rPr>
              <a:t> er zo </a:t>
            </a:r>
            <a:r>
              <a:rPr lang="en-US" dirty="0" err="1">
                <a:cs typeface="Calibri"/>
              </a:rPr>
              <a:t>nodig</a:t>
            </a:r>
            <a:r>
              <a:rPr lang="en-US" dirty="0">
                <a:cs typeface="Calibri"/>
              </a:rPr>
              <a:t> is </a:t>
            </a:r>
            <a:r>
              <a:rPr lang="en-US" dirty="0" err="1">
                <a:cs typeface="Calibri"/>
              </a:rPr>
              <a:t>gegeven</a:t>
            </a:r>
            <a:r>
              <a:rPr lang="en-US" dirty="0">
                <a:cs typeface="Calibri"/>
              </a:rPr>
              <a:t> </a:t>
            </a:r>
            <a:r>
              <a:rPr lang="en-US" dirty="0" err="1">
                <a:cs typeface="Calibri"/>
              </a:rPr>
              <a:t>voordat</a:t>
            </a:r>
            <a:r>
              <a:rPr lang="en-US" dirty="0">
                <a:cs typeface="Calibri"/>
              </a:rPr>
              <a:t> je de arts belt. Als je </a:t>
            </a:r>
            <a:r>
              <a:rPr lang="en-US" dirty="0" err="1">
                <a:cs typeface="Calibri"/>
              </a:rPr>
              <a:t>twijfelt</a:t>
            </a:r>
            <a:r>
              <a:rPr lang="en-US" dirty="0">
                <a:cs typeface="Calibri"/>
              </a:rPr>
              <a:t> of je </a:t>
            </a:r>
            <a:r>
              <a:rPr lang="en-US" dirty="0" err="1">
                <a:cs typeface="Calibri"/>
              </a:rPr>
              <a:t>wel</a:t>
            </a:r>
            <a:r>
              <a:rPr lang="en-US" dirty="0">
                <a:cs typeface="Calibri"/>
              </a:rPr>
              <a:t> of </a:t>
            </a:r>
            <a:r>
              <a:rPr lang="en-US" dirty="0" err="1">
                <a:cs typeface="Calibri"/>
              </a:rPr>
              <a:t>geen</a:t>
            </a:r>
            <a:r>
              <a:rPr lang="en-US" dirty="0">
                <a:cs typeface="Calibri"/>
              </a:rPr>
              <a:t> zo </a:t>
            </a:r>
            <a:r>
              <a:rPr lang="en-US" dirty="0" err="1">
                <a:cs typeface="Calibri"/>
              </a:rPr>
              <a:t>nodig</a:t>
            </a:r>
            <a:r>
              <a:rPr lang="en-US" dirty="0">
                <a:cs typeface="Calibri"/>
              </a:rPr>
              <a:t> </a:t>
            </a:r>
            <a:r>
              <a:rPr lang="en-US" dirty="0" err="1">
                <a:cs typeface="Calibri"/>
              </a:rPr>
              <a:t>medicatie</a:t>
            </a:r>
            <a:r>
              <a:rPr lang="en-US" dirty="0">
                <a:cs typeface="Calibri"/>
              </a:rPr>
              <a:t> </a:t>
            </a:r>
            <a:r>
              <a:rPr lang="en-US" dirty="0" err="1">
                <a:cs typeface="Calibri"/>
              </a:rPr>
              <a:t>moet</a:t>
            </a:r>
            <a:r>
              <a:rPr lang="en-US" dirty="0">
                <a:cs typeface="Calibri"/>
              </a:rPr>
              <a:t> </a:t>
            </a:r>
            <a:r>
              <a:rPr lang="en-US" dirty="0" err="1">
                <a:cs typeface="Calibri"/>
              </a:rPr>
              <a:t>geven</a:t>
            </a:r>
            <a:r>
              <a:rPr lang="en-US" dirty="0">
                <a:cs typeface="Calibri"/>
              </a:rPr>
              <a:t>, </a:t>
            </a:r>
            <a:r>
              <a:rPr lang="en-US" dirty="0" err="1">
                <a:cs typeface="Calibri"/>
              </a:rPr>
              <a:t>overleg</a:t>
            </a:r>
            <a:r>
              <a:rPr lang="en-US" dirty="0">
                <a:cs typeface="Calibri"/>
              </a:rPr>
              <a:t> met je </a:t>
            </a:r>
            <a:r>
              <a:rPr lang="en-US" dirty="0" err="1">
                <a:cs typeface="Calibri"/>
              </a:rPr>
              <a:t>collega</a:t>
            </a:r>
            <a:r>
              <a:rPr lang="en-US" dirty="0">
                <a:cs typeface="Calibri"/>
              </a:rPr>
              <a:t>. </a:t>
            </a:r>
            <a:br>
              <a:rPr lang="en-US" dirty="0">
                <a:cs typeface="Calibri"/>
              </a:rPr>
            </a:br>
            <a:br>
              <a:rPr lang="en-US" dirty="0">
                <a:cs typeface="Calibri"/>
              </a:rPr>
            </a:br>
            <a:r>
              <a:rPr lang="en-US" dirty="0">
                <a:cs typeface="Calibri"/>
              </a:rPr>
              <a:t>In </a:t>
            </a:r>
            <a:r>
              <a:rPr lang="en-US" dirty="0" err="1">
                <a:cs typeface="Calibri"/>
              </a:rPr>
              <a:t>principe</a:t>
            </a:r>
            <a:r>
              <a:rPr lang="en-US" dirty="0">
                <a:cs typeface="Calibri"/>
              </a:rPr>
              <a:t> </a:t>
            </a:r>
            <a:r>
              <a:rPr lang="en-US" dirty="0" err="1">
                <a:cs typeface="Calibri"/>
              </a:rPr>
              <a:t>kan</a:t>
            </a:r>
            <a:r>
              <a:rPr lang="en-US" dirty="0">
                <a:cs typeface="Calibri"/>
              </a:rPr>
              <a:t> je </a:t>
            </a:r>
            <a:r>
              <a:rPr lang="en-US" dirty="0" err="1">
                <a:cs typeface="Calibri"/>
              </a:rPr>
              <a:t>niet</a:t>
            </a:r>
            <a:r>
              <a:rPr lang="en-US" dirty="0">
                <a:cs typeface="Calibri"/>
              </a:rPr>
              <a:t> </a:t>
            </a:r>
            <a:r>
              <a:rPr lang="en-US" dirty="0" err="1">
                <a:cs typeface="Calibri"/>
              </a:rPr>
              <a:t>overdoseren</a:t>
            </a:r>
            <a:r>
              <a:rPr lang="en-US" dirty="0">
                <a:cs typeface="Calibri"/>
              </a:rPr>
              <a:t> </a:t>
            </a:r>
            <a:r>
              <a:rPr lang="en-US" dirty="0" err="1">
                <a:cs typeface="Calibri"/>
              </a:rPr>
              <a:t>aangezien</a:t>
            </a:r>
            <a:r>
              <a:rPr lang="en-US" dirty="0">
                <a:cs typeface="Calibri"/>
              </a:rPr>
              <a:t> de arts van </a:t>
            </a:r>
            <a:r>
              <a:rPr lang="en-US" dirty="0" err="1">
                <a:cs typeface="Calibri"/>
              </a:rPr>
              <a:t>te</a:t>
            </a:r>
            <a:r>
              <a:rPr lang="en-US" dirty="0">
                <a:cs typeface="Calibri"/>
              </a:rPr>
              <a:t> </a:t>
            </a:r>
            <a:r>
              <a:rPr lang="en-US" dirty="0" err="1">
                <a:cs typeface="Calibri"/>
              </a:rPr>
              <a:t>voren</a:t>
            </a:r>
            <a:r>
              <a:rPr lang="en-US" dirty="0">
                <a:cs typeface="Calibri"/>
              </a:rPr>
              <a:t> </a:t>
            </a:r>
            <a:r>
              <a:rPr lang="en-US" dirty="0" err="1">
                <a:cs typeface="Calibri"/>
              </a:rPr>
              <a:t>heeft</a:t>
            </a:r>
            <a:r>
              <a:rPr lang="en-US" dirty="0">
                <a:cs typeface="Calibri"/>
              </a:rPr>
              <a:t> </a:t>
            </a:r>
            <a:r>
              <a:rPr lang="en-US" dirty="0" err="1">
                <a:cs typeface="Calibri"/>
              </a:rPr>
              <a:t>berekend</a:t>
            </a:r>
            <a:r>
              <a:rPr lang="en-US" dirty="0">
                <a:cs typeface="Calibri"/>
              </a:rPr>
              <a:t> </a:t>
            </a:r>
            <a:r>
              <a:rPr lang="en-US" dirty="0" err="1">
                <a:cs typeface="Calibri"/>
              </a:rPr>
              <a:t>hoeveel</a:t>
            </a:r>
            <a:r>
              <a:rPr lang="en-US" dirty="0">
                <a:cs typeface="Calibri"/>
              </a:rPr>
              <a:t> </a:t>
            </a:r>
            <a:r>
              <a:rPr lang="en-US" dirty="0" err="1">
                <a:cs typeface="Calibri"/>
              </a:rPr>
              <a:t>medicatie</a:t>
            </a:r>
            <a:r>
              <a:rPr lang="en-US" dirty="0">
                <a:cs typeface="Calibri"/>
              </a:rPr>
              <a:t> </a:t>
            </a:r>
            <a:r>
              <a:rPr lang="en-US" dirty="0" err="1">
                <a:cs typeface="Calibri"/>
              </a:rPr>
              <a:t>een</a:t>
            </a:r>
            <a:r>
              <a:rPr lang="en-US" dirty="0">
                <a:cs typeface="Calibri"/>
              </a:rPr>
              <a:t> </a:t>
            </a:r>
            <a:r>
              <a:rPr lang="en-US" dirty="0" err="1">
                <a:cs typeface="Calibri"/>
              </a:rPr>
              <a:t>persoon</a:t>
            </a:r>
            <a:r>
              <a:rPr lang="en-US" dirty="0">
                <a:cs typeface="Calibri"/>
              </a:rPr>
              <a:t> per 24 </a:t>
            </a:r>
            <a:r>
              <a:rPr lang="en-US" dirty="0" err="1">
                <a:cs typeface="Calibri"/>
              </a:rPr>
              <a:t>uur</a:t>
            </a:r>
            <a:r>
              <a:rPr lang="en-US" dirty="0">
                <a:cs typeface="Calibri"/>
              </a:rPr>
              <a:t> mag </a:t>
            </a:r>
            <a:r>
              <a:rPr lang="en-US" dirty="0" err="1">
                <a:cs typeface="Calibri"/>
              </a:rPr>
              <a:t>hebben</a:t>
            </a:r>
            <a:r>
              <a:rPr lang="en-US" dirty="0">
                <a:cs typeface="Calibri"/>
              </a:rPr>
              <a:t>. Dat </a:t>
            </a:r>
            <a:r>
              <a:rPr lang="en-US" dirty="0" err="1">
                <a:cs typeface="Calibri"/>
              </a:rPr>
              <a:t>geldt</a:t>
            </a:r>
            <a:r>
              <a:rPr lang="en-US" dirty="0">
                <a:cs typeface="Calibri"/>
              </a:rPr>
              <a:t> </a:t>
            </a:r>
            <a:r>
              <a:rPr lang="en-US" dirty="0" err="1">
                <a:cs typeface="Calibri"/>
              </a:rPr>
              <a:t>voor</a:t>
            </a:r>
            <a:r>
              <a:rPr lang="en-US" dirty="0">
                <a:cs typeface="Calibri"/>
              </a:rPr>
              <a:t> de </a:t>
            </a:r>
            <a:r>
              <a:rPr lang="en-US" dirty="0" err="1">
                <a:cs typeface="Calibri"/>
              </a:rPr>
              <a:t>vaste</a:t>
            </a:r>
            <a:r>
              <a:rPr lang="en-US" dirty="0">
                <a:cs typeface="Calibri"/>
              </a:rPr>
              <a:t> </a:t>
            </a:r>
            <a:r>
              <a:rPr lang="en-US" dirty="0" err="1">
                <a:cs typeface="Calibri"/>
              </a:rPr>
              <a:t>medicatie</a:t>
            </a:r>
            <a:r>
              <a:rPr lang="en-US" dirty="0">
                <a:cs typeface="Calibri"/>
              </a:rPr>
              <a:t> en alle </a:t>
            </a:r>
            <a:r>
              <a:rPr lang="en-US" dirty="0" err="1">
                <a:cs typeface="Calibri"/>
              </a:rPr>
              <a:t>zonodig</a:t>
            </a:r>
            <a:r>
              <a:rPr lang="en-US" dirty="0">
                <a:cs typeface="Calibri"/>
              </a:rPr>
              <a:t> </a:t>
            </a:r>
            <a:r>
              <a:rPr lang="en-US" dirty="0" err="1">
                <a:cs typeface="Calibri"/>
              </a:rPr>
              <a:t>medicatie</a:t>
            </a:r>
            <a:r>
              <a:rPr lang="en-US" dirty="0">
                <a:cs typeface="Calibri"/>
              </a:rPr>
              <a:t> </a:t>
            </a:r>
            <a:r>
              <a:rPr lang="en-US" dirty="0" err="1">
                <a:cs typeface="Calibri"/>
              </a:rPr>
              <a:t>bij</a:t>
            </a:r>
            <a:r>
              <a:rPr lang="en-US" dirty="0">
                <a:cs typeface="Calibri"/>
              </a:rPr>
              <a:t> </a:t>
            </a:r>
            <a:r>
              <a:rPr lang="en-US" dirty="0" err="1">
                <a:cs typeface="Calibri"/>
              </a:rPr>
              <a:t>elkaar</a:t>
            </a:r>
            <a:r>
              <a:rPr lang="en-US" dirty="0">
                <a:cs typeface="Calibri"/>
              </a:rPr>
              <a:t> </a:t>
            </a:r>
            <a:r>
              <a:rPr lang="en-US" dirty="0" err="1">
                <a:cs typeface="Calibri"/>
              </a:rPr>
              <a:t>opgeteld</a:t>
            </a:r>
            <a:r>
              <a:rPr lang="en-US" dirty="0">
                <a:cs typeface="Calibri"/>
              </a:rPr>
              <a:t>.</a:t>
            </a:r>
          </a:p>
          <a:p>
            <a:endParaRPr lang="nl-NL" dirty="0"/>
          </a:p>
        </p:txBody>
      </p:sp>
      <p:sp>
        <p:nvSpPr>
          <p:cNvPr id="4" name="Tijdelijke aanduiding voor dianummer 3">
            <a:extLst>
              <a:ext uri="{FF2B5EF4-FFF2-40B4-BE49-F238E27FC236}">
                <a16:creationId xmlns:a16="http://schemas.microsoft.com/office/drawing/2014/main" id="{5A488C20-1297-B067-FEA5-4533BE3B64D6}"/>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31C2C7F-9151-4448-B76D-98AA80CC75A2}" type="slidenum">
              <a:rPr kumimoji="0" lang="nl-NL"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nl-NL"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6771306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86EB7E-5DAC-9822-48E9-DDA17BEB9DFC}"/>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968A515E-991A-2A50-676E-6DDF63F60C39}"/>
              </a:ext>
            </a:extLst>
          </p:cNvPr>
          <p:cNvSpPr>
            <a:spLocks noGrp="1" noRot="1" noChangeAspect="1"/>
          </p:cNvSpPr>
          <p:nvPr>
            <p:ph type="sldImg"/>
          </p:nvPr>
        </p:nvSpPr>
        <p:spPr/>
      </p:sp>
      <p:sp>
        <p:nvSpPr>
          <p:cNvPr id="3" name="Tijdelijke aanduiding voor notities 2">
            <a:extLst>
              <a:ext uri="{FF2B5EF4-FFF2-40B4-BE49-F238E27FC236}">
                <a16:creationId xmlns:a16="http://schemas.microsoft.com/office/drawing/2014/main" id="{A3464799-6AFB-BA95-53DD-92A2A226289A}"/>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nl-NL" sz="1000" dirty="0"/>
              <a:t>Vraag in de groep of ze wel eens twijfelen om zo nodig medicatie te geven en wat zij dan doen.</a:t>
            </a:r>
            <a:br>
              <a:rPr lang="nl-NL" sz="1000" dirty="0"/>
            </a:br>
            <a:r>
              <a:rPr lang="nl-NL" sz="1000" dirty="0"/>
              <a:t>Soms is het niet duidelijk wanneer zo nodig medicatie gegeven mag worden. Het helpt als dit duidelijk is omschreven in het zorgplan of in het medicatieoverzicht. Bijvoorbeeld: geef voor verzorging of transfers zo nodig medicijn… (paracetamol, </a:t>
            </a:r>
            <a:r>
              <a:rPr lang="nl-NL" sz="1000" dirty="0" err="1"/>
              <a:t>oxycodon</a:t>
            </a:r>
            <a:r>
              <a:rPr lang="nl-NL" sz="1000" dirty="0"/>
              <a:t>, morfine </a:t>
            </a:r>
            <a:r>
              <a:rPr lang="nl-NL" sz="1000" dirty="0" err="1"/>
              <a:t>oid</a:t>
            </a:r>
            <a:r>
              <a:rPr lang="nl-NL" sz="1000" dirty="0"/>
              <a:t>).</a:t>
            </a:r>
          </a:p>
          <a:p>
            <a:pPr marL="0" marR="0" lvl="0" indent="0" algn="l" defTabSz="914400" rtl="0" eaLnBrk="1" fontAlgn="auto" latinLnBrk="0" hangingPunct="1">
              <a:lnSpc>
                <a:spcPct val="100000"/>
              </a:lnSpc>
              <a:spcBef>
                <a:spcPts val="0"/>
              </a:spcBef>
              <a:spcAft>
                <a:spcPts val="0"/>
              </a:spcAft>
              <a:buClrTx/>
              <a:buSzTx/>
              <a:buFontTx/>
              <a:buNone/>
              <a:tabLst/>
              <a:defRPr/>
            </a:pPr>
            <a:endParaRPr lang="nl-NL" sz="1000" i="0" dirty="0"/>
          </a:p>
          <a:p>
            <a:pPr marL="0" marR="0" lvl="0" indent="0" algn="l" defTabSz="914400" rtl="0" eaLnBrk="1" fontAlgn="auto" latinLnBrk="0" hangingPunct="1">
              <a:lnSpc>
                <a:spcPct val="100000"/>
              </a:lnSpc>
              <a:spcBef>
                <a:spcPts val="0"/>
              </a:spcBef>
              <a:spcAft>
                <a:spcPts val="0"/>
              </a:spcAft>
              <a:buClrTx/>
              <a:buSzTx/>
              <a:buFontTx/>
              <a:buNone/>
              <a:tabLst/>
              <a:defRPr/>
            </a:pPr>
            <a:r>
              <a:rPr lang="nl-NL" sz="1200" kern="1200" dirty="0">
                <a:solidFill>
                  <a:schemeClr val="tx1"/>
                </a:solidFill>
                <a:effectLst/>
                <a:latin typeface="+mn-lt"/>
                <a:ea typeface="+mn-ea"/>
                <a:cs typeface="+mn-cs"/>
              </a:rPr>
              <a:t>Extra aandachtspunt: medicatie “zo nodig” is vaak lastig door </a:t>
            </a:r>
            <a:r>
              <a:rPr lang="nl-NL" sz="1200" b="1" kern="1200" dirty="0">
                <a:solidFill>
                  <a:schemeClr val="tx1"/>
                </a:solidFill>
                <a:effectLst/>
                <a:latin typeface="+mn-lt"/>
                <a:ea typeface="+mn-ea"/>
                <a:cs typeface="+mn-cs"/>
              </a:rPr>
              <a:t>angst rond morfine/laatste gift</a:t>
            </a:r>
            <a:r>
              <a:rPr lang="nl-NL" sz="1200" kern="1200" dirty="0">
                <a:solidFill>
                  <a:schemeClr val="tx1"/>
                </a:solidFill>
                <a:effectLst/>
                <a:latin typeface="+mn-lt"/>
                <a:ea typeface="+mn-ea"/>
                <a:cs typeface="+mn-cs"/>
              </a:rPr>
              <a:t> → goed om dit te benoemen </a:t>
            </a:r>
            <a:endParaRPr lang="nl-NL" sz="1000" i="0" dirty="0"/>
          </a:p>
        </p:txBody>
      </p:sp>
      <p:sp>
        <p:nvSpPr>
          <p:cNvPr id="4" name="Tijdelijke aanduiding voor dianummer 3">
            <a:extLst>
              <a:ext uri="{FF2B5EF4-FFF2-40B4-BE49-F238E27FC236}">
                <a16:creationId xmlns:a16="http://schemas.microsoft.com/office/drawing/2014/main" id="{0E1FD737-B91B-CAAE-0BA6-0EFA3492E5AA}"/>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A18C6C4-5713-4E6C-8805-405D4FE3D2E2}" type="slidenum">
              <a:rPr kumimoji="0" lang="nl-NL"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nl-NL"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46133681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295168-C586-303B-0C68-18A1768F6CBA}"/>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50CD7007-2461-45AA-D5EC-6BD546485284}"/>
              </a:ext>
            </a:extLst>
          </p:cNvPr>
          <p:cNvSpPr>
            <a:spLocks noGrp="1" noRot="1" noChangeAspect="1"/>
          </p:cNvSpPr>
          <p:nvPr>
            <p:ph type="sldImg"/>
          </p:nvPr>
        </p:nvSpPr>
        <p:spPr/>
      </p:sp>
      <p:sp>
        <p:nvSpPr>
          <p:cNvPr id="3" name="Tijdelijke aanduiding voor notities 2">
            <a:extLst>
              <a:ext uri="{FF2B5EF4-FFF2-40B4-BE49-F238E27FC236}">
                <a16:creationId xmlns:a16="http://schemas.microsoft.com/office/drawing/2014/main" id="{468664B8-A717-B54B-6EB1-A7A0DC742C94}"/>
              </a:ext>
            </a:extLst>
          </p:cNvPr>
          <p:cNvSpPr>
            <a:spLocks noGrp="1"/>
          </p:cNvSpPr>
          <p:nvPr>
            <p:ph type="body" idx="1"/>
          </p:nvPr>
        </p:nvSpPr>
        <p:spPr/>
        <p:txBody>
          <a:bodyPr/>
          <a:lstStyle/>
          <a:p>
            <a:r>
              <a:rPr lang="en-US" dirty="0">
                <a:cs typeface="Calibri"/>
              </a:rPr>
              <a:t>Stel </a:t>
            </a:r>
            <a:r>
              <a:rPr lang="en-US" dirty="0" err="1">
                <a:cs typeface="Calibri"/>
              </a:rPr>
              <a:t>een</a:t>
            </a:r>
            <a:r>
              <a:rPr lang="en-US" dirty="0">
                <a:cs typeface="Calibri"/>
              </a:rPr>
              <a:t> </a:t>
            </a:r>
            <a:r>
              <a:rPr lang="en-US" dirty="0" err="1">
                <a:cs typeface="Calibri"/>
              </a:rPr>
              <a:t>aantal</a:t>
            </a:r>
            <a:r>
              <a:rPr lang="en-US" dirty="0">
                <a:cs typeface="Calibri"/>
              </a:rPr>
              <a:t> </a:t>
            </a:r>
            <a:r>
              <a:rPr lang="en-US" dirty="0" err="1">
                <a:cs typeface="Calibri"/>
              </a:rPr>
              <a:t>vragen</a:t>
            </a:r>
            <a:r>
              <a:rPr lang="en-US" dirty="0">
                <a:cs typeface="Calibri"/>
              </a:rPr>
              <a:t> </a:t>
            </a:r>
            <a:r>
              <a:rPr lang="en-US" dirty="0" err="1">
                <a:cs typeface="Calibri"/>
              </a:rPr>
              <a:t>aan</a:t>
            </a:r>
            <a:r>
              <a:rPr lang="en-US" dirty="0">
                <a:cs typeface="Calibri"/>
              </a:rPr>
              <a:t> de </a:t>
            </a:r>
            <a:r>
              <a:rPr lang="en-US" dirty="0" err="1">
                <a:cs typeface="Calibri"/>
              </a:rPr>
              <a:t>deelnemers</a:t>
            </a:r>
            <a:r>
              <a:rPr lang="en-US" dirty="0">
                <a:cs typeface="Calibri"/>
              </a:rPr>
              <a:t> om </a:t>
            </a:r>
            <a:r>
              <a:rPr lang="en-US" dirty="0" err="1">
                <a:cs typeface="Calibri"/>
              </a:rPr>
              <a:t>eventuele</a:t>
            </a:r>
            <a:r>
              <a:rPr lang="en-US" dirty="0">
                <a:cs typeface="Calibri"/>
              </a:rPr>
              <a:t> </a:t>
            </a:r>
            <a:r>
              <a:rPr lang="en-US" dirty="0" err="1">
                <a:cs typeface="Calibri"/>
              </a:rPr>
              <a:t>misverstanden</a:t>
            </a:r>
            <a:r>
              <a:rPr lang="en-US" dirty="0">
                <a:cs typeface="Calibri"/>
              </a:rPr>
              <a:t> </a:t>
            </a:r>
            <a:r>
              <a:rPr lang="en-US" dirty="0" err="1">
                <a:cs typeface="Calibri"/>
              </a:rPr>
              <a:t>eruit</a:t>
            </a:r>
            <a:r>
              <a:rPr lang="en-US" dirty="0">
                <a:cs typeface="Calibri"/>
              </a:rPr>
              <a:t> </a:t>
            </a:r>
            <a:r>
              <a:rPr lang="en-US" dirty="0" err="1">
                <a:cs typeface="Calibri"/>
              </a:rPr>
              <a:t>te</a:t>
            </a:r>
            <a:r>
              <a:rPr lang="en-US" dirty="0">
                <a:cs typeface="Calibri"/>
              </a:rPr>
              <a:t> </a:t>
            </a:r>
            <a:r>
              <a:rPr lang="en-US" dirty="0" err="1">
                <a:cs typeface="Calibri"/>
              </a:rPr>
              <a:t>halen</a:t>
            </a:r>
            <a:r>
              <a:rPr lang="en-US" dirty="0">
                <a:cs typeface="Calibri"/>
              </a:rPr>
              <a:t>. </a:t>
            </a:r>
          </a:p>
          <a:p>
            <a:endParaRPr lang="en-US" dirty="0">
              <a:cs typeface="Calibri"/>
            </a:endParaRPr>
          </a:p>
          <a:p>
            <a:r>
              <a:rPr lang="en-US" dirty="0" err="1">
                <a:cs typeface="Calibri"/>
              </a:rPr>
              <a:t>Opiaten</a:t>
            </a:r>
            <a:r>
              <a:rPr lang="en-US" dirty="0">
                <a:cs typeface="Calibri"/>
              </a:rPr>
              <a:t> </a:t>
            </a:r>
            <a:r>
              <a:rPr lang="en-US" dirty="0" err="1">
                <a:cs typeface="Calibri"/>
              </a:rPr>
              <a:t>zijn</a:t>
            </a:r>
            <a:r>
              <a:rPr lang="en-US" dirty="0">
                <a:cs typeface="Calibri"/>
              </a:rPr>
              <a:t> </a:t>
            </a:r>
            <a:r>
              <a:rPr lang="en-US" dirty="0" err="1">
                <a:cs typeface="Calibri"/>
              </a:rPr>
              <a:t>niet</a:t>
            </a:r>
            <a:r>
              <a:rPr lang="en-US" dirty="0">
                <a:cs typeface="Calibri"/>
              </a:rPr>
              <a:t> </a:t>
            </a:r>
            <a:r>
              <a:rPr lang="en-US" dirty="0" err="1">
                <a:cs typeface="Calibri"/>
              </a:rPr>
              <a:t>bedoeld</a:t>
            </a:r>
            <a:r>
              <a:rPr lang="en-US" dirty="0">
                <a:cs typeface="Calibri"/>
              </a:rPr>
              <a:t> om </a:t>
            </a:r>
            <a:r>
              <a:rPr lang="en-US" dirty="0" err="1">
                <a:cs typeface="Calibri"/>
              </a:rPr>
              <a:t>te</a:t>
            </a:r>
            <a:r>
              <a:rPr lang="en-US" dirty="0">
                <a:cs typeface="Calibri"/>
              </a:rPr>
              <a:t> </a:t>
            </a:r>
            <a:r>
              <a:rPr lang="en-US" dirty="0" err="1">
                <a:cs typeface="Calibri"/>
              </a:rPr>
              <a:t>sederen</a:t>
            </a:r>
            <a:r>
              <a:rPr lang="en-US" dirty="0">
                <a:cs typeface="Calibri"/>
              </a:rPr>
              <a:t>. </a:t>
            </a:r>
            <a:r>
              <a:rPr lang="nl-NL" sz="1200" b="0" i="0" kern="1200" dirty="0">
                <a:solidFill>
                  <a:schemeClr val="tx1"/>
                </a:solidFill>
                <a:effectLst/>
                <a:latin typeface="+mn-lt"/>
                <a:ea typeface="+mn-ea"/>
                <a:cs typeface="+mn-cs"/>
              </a:rPr>
              <a:t>Opioïden zijn pijnstillers die al erg lang voorgeschreven worden bij pijn. Het zijn zeer sterke pijnstillers en ze worden alleen bij hevige pijn gebruikt. Er zijn diverse soorten opiaten, oftewel morfine-</a:t>
            </a:r>
            <a:r>
              <a:rPr lang="nl-NL" sz="1200" b="0" i="0" kern="1200" dirty="0" err="1">
                <a:solidFill>
                  <a:schemeClr val="tx1"/>
                </a:solidFill>
                <a:effectLst/>
                <a:latin typeface="+mn-lt"/>
                <a:ea typeface="+mn-ea"/>
                <a:cs typeface="+mn-cs"/>
              </a:rPr>
              <a:t>achtigen</a:t>
            </a:r>
            <a:r>
              <a:rPr lang="nl-NL" sz="1200" b="0" i="0" kern="1200" dirty="0">
                <a:solidFill>
                  <a:schemeClr val="tx1"/>
                </a:solidFill>
                <a:effectLst/>
                <a:latin typeface="+mn-lt"/>
                <a:ea typeface="+mn-ea"/>
                <a:cs typeface="+mn-cs"/>
              </a:rPr>
              <a:t>, bijvoorbeeld: </a:t>
            </a:r>
            <a:r>
              <a:rPr lang="nl-NL" sz="1200" b="0" i="0" kern="1200" dirty="0" err="1">
                <a:solidFill>
                  <a:schemeClr val="tx1"/>
                </a:solidFill>
                <a:effectLst/>
                <a:latin typeface="+mn-lt"/>
                <a:ea typeface="+mn-ea"/>
                <a:cs typeface="+mn-cs"/>
              </a:rPr>
              <a:t>oxycodon</a:t>
            </a:r>
            <a:r>
              <a:rPr lang="nl-NL" sz="1200" b="0" i="0" kern="1200" dirty="0">
                <a:solidFill>
                  <a:schemeClr val="tx1"/>
                </a:solidFill>
                <a:effectLst/>
                <a:latin typeface="+mn-lt"/>
                <a:ea typeface="+mn-ea"/>
                <a:cs typeface="+mn-cs"/>
              </a:rPr>
              <a:t>, </a:t>
            </a:r>
            <a:r>
              <a:rPr lang="nl-NL" sz="1200" b="0" i="0" kern="1200" dirty="0" err="1">
                <a:solidFill>
                  <a:schemeClr val="tx1"/>
                </a:solidFill>
                <a:effectLst/>
                <a:latin typeface="+mn-lt"/>
                <a:ea typeface="+mn-ea"/>
                <a:cs typeface="+mn-cs"/>
              </a:rPr>
              <a:t>oramorph</a:t>
            </a:r>
            <a:r>
              <a:rPr lang="nl-NL" sz="1200" b="0" i="0" kern="1200" dirty="0">
                <a:solidFill>
                  <a:schemeClr val="tx1"/>
                </a:solidFill>
                <a:effectLst/>
                <a:latin typeface="+mn-lt"/>
                <a:ea typeface="+mn-ea"/>
                <a:cs typeface="+mn-cs"/>
              </a:rPr>
              <a:t>, </a:t>
            </a:r>
            <a:r>
              <a:rPr lang="nl-NL" sz="1200" b="0" i="0" kern="1200" dirty="0" err="1">
                <a:solidFill>
                  <a:schemeClr val="tx1"/>
                </a:solidFill>
                <a:effectLst/>
                <a:latin typeface="+mn-lt"/>
                <a:ea typeface="+mn-ea"/>
                <a:cs typeface="+mn-cs"/>
              </a:rPr>
              <a:t>fentanyl</a:t>
            </a:r>
            <a:r>
              <a:rPr lang="nl-NL" sz="1200" b="0" i="0" kern="1200" dirty="0">
                <a:solidFill>
                  <a:schemeClr val="tx1"/>
                </a:solidFill>
                <a:effectLst/>
                <a:latin typeface="+mn-lt"/>
                <a:ea typeface="+mn-ea"/>
                <a:cs typeface="+mn-cs"/>
              </a:rPr>
              <a:t>, buprenorfine, </a:t>
            </a:r>
            <a:r>
              <a:rPr lang="nl-NL" sz="1200" b="0" i="0" kern="1200" dirty="0" err="1">
                <a:solidFill>
                  <a:schemeClr val="tx1"/>
                </a:solidFill>
                <a:effectLst/>
                <a:latin typeface="+mn-lt"/>
                <a:ea typeface="+mn-ea"/>
                <a:cs typeface="+mn-cs"/>
              </a:rPr>
              <a:t>hydromorfon</a:t>
            </a:r>
            <a:r>
              <a:rPr lang="nl-NL" sz="1200" b="0" i="0" kern="1200" dirty="0">
                <a:solidFill>
                  <a:schemeClr val="tx1"/>
                </a:solidFill>
                <a:effectLst/>
                <a:latin typeface="+mn-lt"/>
                <a:ea typeface="+mn-ea"/>
                <a:cs typeface="+mn-cs"/>
              </a:rPr>
              <a:t> en methadon.</a:t>
            </a:r>
            <a:br>
              <a:rPr lang="nl-NL" sz="1200" b="0" i="0" kern="1200" dirty="0">
                <a:solidFill>
                  <a:schemeClr val="tx1"/>
                </a:solidFill>
                <a:effectLst/>
                <a:latin typeface="+mn-lt"/>
                <a:ea typeface="+mn-ea"/>
                <a:cs typeface="+mn-cs"/>
              </a:rPr>
            </a:br>
            <a:endParaRPr lang="nl-NL" sz="1200" b="0" i="0" kern="1200" dirty="0">
              <a:solidFill>
                <a:schemeClr val="tx1"/>
              </a:solidFill>
              <a:effectLst/>
              <a:latin typeface="+mn-lt"/>
              <a:ea typeface="+mn-ea"/>
              <a:cs typeface="+mn-cs"/>
            </a:endParaRPr>
          </a:p>
          <a:p>
            <a:r>
              <a:rPr lang="nl-NL" sz="1200" b="0" i="0" kern="1200" dirty="0">
                <a:solidFill>
                  <a:schemeClr val="tx1"/>
                </a:solidFill>
                <a:effectLst/>
                <a:latin typeface="+mn-lt"/>
                <a:ea typeface="+mn-ea"/>
                <a:cs typeface="+mn-cs"/>
              </a:rPr>
              <a:t>Mensen kunnen niet overlijden aan opiaten, omdat de arts altijd een veilige dosering voorschrijft. Deze veilige dosering gaat over de vaste medicatie en alle </a:t>
            </a:r>
            <a:r>
              <a:rPr lang="nl-NL" sz="1200" b="0" i="0" kern="1200" dirty="0" err="1">
                <a:solidFill>
                  <a:schemeClr val="tx1"/>
                </a:solidFill>
                <a:effectLst/>
                <a:latin typeface="+mn-lt"/>
                <a:ea typeface="+mn-ea"/>
                <a:cs typeface="+mn-cs"/>
              </a:rPr>
              <a:t>zonodig</a:t>
            </a:r>
            <a:r>
              <a:rPr lang="nl-NL" sz="1200" b="0" i="0" kern="1200" dirty="0">
                <a:solidFill>
                  <a:schemeClr val="tx1"/>
                </a:solidFill>
                <a:effectLst/>
                <a:latin typeface="+mn-lt"/>
                <a:ea typeface="+mn-ea"/>
                <a:cs typeface="+mn-cs"/>
              </a:rPr>
              <a:t> medicatie die je op een dag mag geven bij elkaar opgeteld.</a:t>
            </a:r>
            <a:br>
              <a:rPr lang="nl-NL" sz="1200" b="0" i="0" kern="1200" dirty="0">
                <a:solidFill>
                  <a:schemeClr val="tx1"/>
                </a:solidFill>
                <a:effectLst/>
                <a:latin typeface="+mn-lt"/>
                <a:ea typeface="+mn-ea"/>
                <a:cs typeface="+mn-cs"/>
              </a:rPr>
            </a:br>
            <a:br>
              <a:rPr lang="nl-NL" sz="1200" b="0" i="0" kern="1200" dirty="0">
                <a:solidFill>
                  <a:schemeClr val="tx1"/>
                </a:solidFill>
                <a:effectLst/>
                <a:latin typeface="+mn-lt"/>
                <a:ea typeface="+mn-ea"/>
                <a:cs typeface="+mn-cs"/>
              </a:rPr>
            </a:br>
            <a:r>
              <a:rPr lang="nl-NL" sz="1200" b="0" i="0" kern="1200" dirty="0" err="1">
                <a:solidFill>
                  <a:schemeClr val="tx1"/>
                </a:solidFill>
                <a:effectLst/>
                <a:latin typeface="+mn-lt"/>
                <a:ea typeface="+mn-ea"/>
                <a:cs typeface="+mn-cs"/>
              </a:rPr>
              <a:t>Mga</a:t>
            </a:r>
            <a:r>
              <a:rPr lang="nl-NL" sz="1200" b="0" i="0" kern="1200" dirty="0">
                <a:solidFill>
                  <a:schemeClr val="tx1"/>
                </a:solidFill>
                <a:effectLst/>
                <a:latin typeface="+mn-lt"/>
                <a:ea typeface="+mn-ea"/>
                <a:cs typeface="+mn-cs"/>
              </a:rPr>
              <a:t> = met gereguleerde afgifte </a:t>
            </a:r>
          </a:p>
          <a:p>
            <a:r>
              <a:rPr lang="nl-NL" sz="1200" b="0" i="0" kern="1200" dirty="0" err="1">
                <a:solidFill>
                  <a:schemeClr val="tx1"/>
                </a:solidFill>
                <a:effectLst/>
                <a:latin typeface="+mn-lt"/>
                <a:ea typeface="+mn-ea"/>
                <a:cs typeface="+mn-cs"/>
              </a:rPr>
              <a:t>Mva</a:t>
            </a:r>
            <a:r>
              <a:rPr lang="nl-NL" sz="1200" b="0" i="0" kern="1200" dirty="0">
                <a:solidFill>
                  <a:schemeClr val="tx1"/>
                </a:solidFill>
                <a:effectLst/>
                <a:latin typeface="+mn-lt"/>
                <a:ea typeface="+mn-ea"/>
                <a:cs typeface="+mn-cs"/>
              </a:rPr>
              <a:t> = met vertraagde afgifte (allebei dus langwerkend)</a:t>
            </a:r>
          </a:p>
          <a:p>
            <a:endParaRPr lang="nl-NL"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nl-NL" sz="1200" dirty="0"/>
              <a:t>Bijwerkingen: sufheid en obstipatie vandaar altijd een laxans bij start van een opiaat.</a:t>
            </a:r>
            <a:endParaRPr lang="nl-NL" sz="1200" dirty="0">
              <a:solidFill>
                <a:schemeClr val="tx2"/>
              </a:solidFill>
            </a:endParaRPr>
          </a:p>
          <a:p>
            <a:br>
              <a:rPr lang="nl-NL" sz="1200" b="0" i="0" kern="1200" dirty="0">
                <a:solidFill>
                  <a:schemeClr val="tx1"/>
                </a:solidFill>
                <a:effectLst/>
                <a:latin typeface="+mn-lt"/>
                <a:ea typeface="+mn-ea"/>
                <a:cs typeface="+mn-cs"/>
              </a:rPr>
            </a:br>
            <a:br>
              <a:rPr lang="en-US" dirty="0">
                <a:cs typeface="Calibri"/>
              </a:rPr>
            </a:br>
            <a:br>
              <a:rPr lang="nl-NL" dirty="0"/>
            </a:br>
            <a:br>
              <a:rPr lang="nl-NL" dirty="0">
                <a:cs typeface="Calibri"/>
              </a:rPr>
            </a:br>
            <a:br>
              <a:rPr lang="nl-NL" dirty="0">
                <a:cs typeface="Calibri"/>
              </a:rPr>
            </a:br>
            <a:br>
              <a:rPr lang="en-US" dirty="0">
                <a:cs typeface="Calibri"/>
              </a:rPr>
            </a:br>
            <a:endParaRPr lang="nl-NL" dirty="0"/>
          </a:p>
        </p:txBody>
      </p:sp>
      <p:sp>
        <p:nvSpPr>
          <p:cNvPr id="4" name="Tijdelijke aanduiding voor dianummer 3">
            <a:extLst>
              <a:ext uri="{FF2B5EF4-FFF2-40B4-BE49-F238E27FC236}">
                <a16:creationId xmlns:a16="http://schemas.microsoft.com/office/drawing/2014/main" id="{84AF688B-1DC9-2201-5445-F15141F01706}"/>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31C2C7F-9151-4448-B76D-98AA80CC75A2}" type="slidenum">
              <a:rPr kumimoji="0" lang="nl-NL"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nl-NL"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43798204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lstStyle/>
          <a:p>
            <a:r>
              <a:rPr lang="nl-NL" b="0" dirty="0"/>
              <a:t>Er volgen een aantal stellingen. Deze stellingen kunnen weer op eenzelfde manier worden uitgevraagd: met handen omhoog of door een kant in de ruimte te kiezen</a:t>
            </a:r>
          </a:p>
          <a:p>
            <a:endParaRPr lang="nl-NL" b="1" dirty="0"/>
          </a:p>
          <a:p>
            <a:r>
              <a:rPr lang="nl-NL" b="1" dirty="0"/>
              <a:t>Fabel: Van morfine word je suf. </a:t>
            </a:r>
            <a:br>
              <a:rPr lang="nl-NL" b="1" dirty="0"/>
            </a:br>
            <a:r>
              <a:rPr lang="nl-NL" b="1" dirty="0"/>
              <a:t>Zo zit het wel</a:t>
            </a:r>
            <a:r>
              <a:rPr lang="nl-NL" dirty="0"/>
              <a:t>: Sufheid is een (tijdelijke) bijwerking die kan optreden tijdens de eerste dagen van de behandeling met morfine of na verhoging van de dosis morfine. Vaak wordt de innerlijke rust, die optreedt als men geen last meer heeft van pijn, verward met sufheid en slaperigheid. Omdat pijn geen spelbreker meer is, kunt u beter slapen en na enkele dagen weer op krachten zijn om zo mogelijk deel te nemen aan het sociale leven. Indien u suf blijft, neemt u dan contact op met uw behandelend arts.</a:t>
            </a:r>
            <a:br>
              <a:rPr lang="nl-NL" dirty="0"/>
            </a:br>
            <a:endParaRPr lang="nl-NL"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cs typeface="Calibri"/>
              </a:rPr>
              <a:t>De </a:t>
            </a:r>
            <a:r>
              <a:rPr lang="en-US" dirty="0" err="1">
                <a:cs typeface="Calibri"/>
              </a:rPr>
              <a:t>uitleg</a:t>
            </a:r>
            <a:r>
              <a:rPr lang="en-US" dirty="0">
                <a:cs typeface="Calibri"/>
              </a:rPr>
              <a:t> over </a:t>
            </a:r>
            <a:r>
              <a:rPr lang="en-US" dirty="0" err="1">
                <a:cs typeface="Calibri"/>
              </a:rPr>
              <a:t>deze</a:t>
            </a:r>
            <a:r>
              <a:rPr lang="en-US" dirty="0">
                <a:cs typeface="Calibri"/>
              </a:rPr>
              <a:t> </a:t>
            </a:r>
            <a:r>
              <a:rPr lang="en-US" dirty="0" err="1">
                <a:cs typeface="Calibri"/>
              </a:rPr>
              <a:t>stellingen</a:t>
            </a:r>
            <a:r>
              <a:rPr lang="en-US" dirty="0">
                <a:cs typeface="Calibri"/>
              </a:rPr>
              <a:t> </a:t>
            </a:r>
            <a:r>
              <a:rPr lang="en-US" dirty="0" err="1">
                <a:cs typeface="Calibri"/>
              </a:rPr>
              <a:t>komt</a:t>
            </a:r>
            <a:r>
              <a:rPr lang="en-US" dirty="0">
                <a:cs typeface="Calibri"/>
              </a:rPr>
              <a:t> </a:t>
            </a:r>
            <a:r>
              <a:rPr lang="en-US" dirty="0" err="1">
                <a:cs typeface="Calibri"/>
              </a:rPr>
              <a:t>uit</a:t>
            </a:r>
            <a:r>
              <a:rPr lang="en-US" dirty="0">
                <a:cs typeface="Calibri"/>
              </a:rPr>
              <a:t> </a:t>
            </a:r>
            <a:r>
              <a:rPr lang="nl-NL" dirty="0">
                <a:hlinkClick r:id="rId3"/>
              </a:rPr>
              <a:t>folder-morfine.pdf</a:t>
            </a:r>
            <a:endParaRPr lang="nl-NL" b="1" dirty="0"/>
          </a:p>
          <a:p>
            <a:endParaRPr lang="nl-NL" dirty="0"/>
          </a:p>
          <a:p>
            <a:endParaRPr lang="nl-NL" dirty="0"/>
          </a:p>
        </p:txBody>
      </p:sp>
      <p:sp>
        <p:nvSpPr>
          <p:cNvPr id="4" name="Tijdelijke aanduiding voor dianumm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A18C6C4-5713-4E6C-8805-405D4FE3D2E2}" type="slidenum">
              <a:rPr kumimoji="0" lang="nl-NL"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nl-NL"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3992315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902E4E-99DF-04E6-F27A-1E9105598693}"/>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52E0CB0F-C202-1E43-F36B-2E1E31373BF4}"/>
              </a:ext>
            </a:extLst>
          </p:cNvPr>
          <p:cNvSpPr>
            <a:spLocks noGrp="1" noRot="1" noChangeAspect="1"/>
          </p:cNvSpPr>
          <p:nvPr>
            <p:ph type="sldImg"/>
          </p:nvPr>
        </p:nvSpPr>
        <p:spPr/>
      </p:sp>
      <p:sp>
        <p:nvSpPr>
          <p:cNvPr id="3" name="Tijdelijke aanduiding voor notities 2">
            <a:extLst>
              <a:ext uri="{FF2B5EF4-FFF2-40B4-BE49-F238E27FC236}">
                <a16:creationId xmlns:a16="http://schemas.microsoft.com/office/drawing/2014/main" id="{23E04BD8-C94E-8B71-D706-2480C12EE11B}"/>
              </a:ext>
            </a:extLst>
          </p:cNvPr>
          <p:cNvSpPr>
            <a:spLocks noGrp="1"/>
          </p:cNvSpPr>
          <p:nvPr>
            <p:ph type="body" idx="1"/>
          </p:nvPr>
        </p:nvSpPr>
        <p:spPr/>
        <p:txBody>
          <a:bodyPr/>
          <a:lstStyle/>
          <a:p>
            <a:r>
              <a:rPr lang="nl-NL" b="1" dirty="0"/>
              <a:t>Fabel: Morfine werkt verslavend</a:t>
            </a:r>
            <a:r>
              <a:rPr lang="nl-NL" dirty="0"/>
              <a:t>. </a:t>
            </a:r>
            <a:br>
              <a:rPr lang="nl-NL" dirty="0"/>
            </a:br>
            <a:r>
              <a:rPr lang="nl-NL" b="1" dirty="0"/>
              <a:t>Zo zit het wel</a:t>
            </a:r>
            <a:r>
              <a:rPr lang="nl-NL" dirty="0"/>
              <a:t>: Verslaving is onder te verdelen in geestelijke en lichamelijke afhankelijkheid. Als u morfine als pijnstiller gebruikt, is de kans op geestelijke afhankelijkheid zeer gering. Een verslaving treedt op wanneer iemand zonder pijn morfine gebruikt, dan treedt er een bepaalde ‘kick‘ op. Deze ‘kick’ treedt niet op wanneer morfine de functie heeft om pijn te verlichten. Zoals bij bijna ieder geneesmiddel dat langdurig wordt gebruikt, is er wel sprake van lichamelijke gewenning aan morfine. Dit is op zich niet schadelijk. Alleen als het gebruik van morfine plotseling wordt gestaakt, kan dat zogenaamde ontwenningsverschijnselen veroorzaken. Voorbeelden zijn: hartkloppingen, zweten, misselijkheid, braken en diarree. Deze verschijnselen kunnen worden voorkomen door de dosis geleidelijk te verlagen. </a:t>
            </a:r>
          </a:p>
        </p:txBody>
      </p:sp>
      <p:sp>
        <p:nvSpPr>
          <p:cNvPr id="4" name="Tijdelijke aanduiding voor dianummer 3">
            <a:extLst>
              <a:ext uri="{FF2B5EF4-FFF2-40B4-BE49-F238E27FC236}">
                <a16:creationId xmlns:a16="http://schemas.microsoft.com/office/drawing/2014/main" id="{A7EA58D6-54AF-2F1B-5ABC-7051481E2182}"/>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A18C6C4-5713-4E6C-8805-405D4FE3D2E2}" type="slidenum">
              <a:rPr kumimoji="0" lang="nl-NL"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nl-NL"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2123406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68F665-75BC-8A27-D66F-F9FFE81BB4B8}"/>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EB4F3306-D975-33CE-191D-8831E36BDAD9}"/>
              </a:ext>
            </a:extLst>
          </p:cNvPr>
          <p:cNvSpPr>
            <a:spLocks noGrp="1" noRot="1" noChangeAspect="1"/>
          </p:cNvSpPr>
          <p:nvPr>
            <p:ph type="sldImg"/>
          </p:nvPr>
        </p:nvSpPr>
        <p:spPr/>
      </p:sp>
      <p:sp>
        <p:nvSpPr>
          <p:cNvPr id="3" name="Tijdelijke aanduiding voor notities 2">
            <a:extLst>
              <a:ext uri="{FF2B5EF4-FFF2-40B4-BE49-F238E27FC236}">
                <a16:creationId xmlns:a16="http://schemas.microsoft.com/office/drawing/2014/main" id="{C734CD77-270E-EC83-4791-16FD453D8C5D}"/>
              </a:ext>
            </a:extLst>
          </p:cNvPr>
          <p:cNvSpPr>
            <a:spLocks noGrp="1"/>
          </p:cNvSpPr>
          <p:nvPr>
            <p:ph type="body" idx="1"/>
          </p:nvPr>
        </p:nvSpPr>
        <p:spPr/>
        <p:txBody>
          <a:bodyPr/>
          <a:lstStyle/>
          <a:p>
            <a:r>
              <a:rPr lang="nl-NL" b="1" dirty="0"/>
              <a:t>Fabel: Morfine werkt </a:t>
            </a:r>
            <a:r>
              <a:rPr lang="nl-NL" b="1" dirty="0" err="1"/>
              <a:t>levensverkortend</a:t>
            </a:r>
            <a:r>
              <a:rPr lang="nl-NL" b="1" dirty="0"/>
              <a:t>.</a:t>
            </a:r>
            <a:br>
              <a:rPr lang="nl-NL" b="1" dirty="0"/>
            </a:br>
            <a:r>
              <a:rPr lang="nl-NL" b="1" dirty="0"/>
              <a:t>Zo zit het wel: </a:t>
            </a:r>
            <a:r>
              <a:rPr lang="nl-NL" dirty="0"/>
              <a:t>Het is een misverstand dat morfine alleen wordt gegeven in het eindstadium van kanker. De veronderstelling dat morfine levensbekortend werkt, is niet juist. Morfine wordt niet voorgeschreven om de dood te bespoedigen. Ongeveer 25% van de morfine wordt gebruikt door patiënten met langdurige, chronische ziekten zoals reuma. Morfine kan dus jaren achtereen als pijnstiller worden voorgeschreven. Ook kan morfine tijdelijk worden gegeven en daarna worden afgebouwd, zoals na een operatie</a:t>
            </a:r>
            <a:br>
              <a:rPr lang="nl-NL" dirty="0"/>
            </a:br>
            <a:endParaRPr lang="nl-NL" dirty="0"/>
          </a:p>
        </p:txBody>
      </p:sp>
      <p:sp>
        <p:nvSpPr>
          <p:cNvPr id="4" name="Tijdelijke aanduiding voor dianummer 3">
            <a:extLst>
              <a:ext uri="{FF2B5EF4-FFF2-40B4-BE49-F238E27FC236}">
                <a16:creationId xmlns:a16="http://schemas.microsoft.com/office/drawing/2014/main" id="{D692B2BF-8137-15DF-CBA2-E90D30F486BE}"/>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A18C6C4-5713-4E6C-8805-405D4FE3D2E2}" type="slidenum">
              <a:rPr kumimoji="0" lang="nl-NL"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nl-NL"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57513593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DEC032-33C0-8EB7-6F3F-0CF6C42EA5DD}"/>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AAFCD813-D4EE-1410-A209-75527622D984}"/>
              </a:ext>
            </a:extLst>
          </p:cNvPr>
          <p:cNvSpPr>
            <a:spLocks noGrp="1" noRot="1" noChangeAspect="1"/>
          </p:cNvSpPr>
          <p:nvPr>
            <p:ph type="sldImg"/>
          </p:nvPr>
        </p:nvSpPr>
        <p:spPr/>
      </p:sp>
      <p:sp>
        <p:nvSpPr>
          <p:cNvPr id="3" name="Tijdelijke aanduiding voor notities 2">
            <a:extLst>
              <a:ext uri="{FF2B5EF4-FFF2-40B4-BE49-F238E27FC236}">
                <a16:creationId xmlns:a16="http://schemas.microsoft.com/office/drawing/2014/main" id="{40A4794C-4717-F1A4-8394-4CAFC3679CA3}"/>
              </a:ext>
            </a:extLst>
          </p:cNvPr>
          <p:cNvSpPr>
            <a:spLocks noGrp="1"/>
          </p:cNvSpPr>
          <p:nvPr>
            <p:ph type="body" idx="1"/>
          </p:nvPr>
        </p:nvSpPr>
        <p:spPr/>
        <p:txBody>
          <a:bodyPr/>
          <a:lstStyle/>
          <a:p>
            <a:r>
              <a:rPr lang="nl-NL" b="0" dirty="0"/>
              <a:t>In deze sheet wordt veel medische kennis gedeeld, hoeft niet te worden onthouden. Gaat er om dat bekend is dat voor zenuwpijn andere medicatie wordt voorgeschreven en goed om te weten dat sommige medicijnen een dubbele werking hebben. Bijvoorbeeld anti epileptica en antidepressiva blijkbaar ook helpen bij neuropathische pijn.</a:t>
            </a:r>
          </a:p>
          <a:p>
            <a:endParaRPr lang="nl-NL" b="0" dirty="0"/>
          </a:p>
          <a:p>
            <a:r>
              <a:rPr lang="nl-NL" dirty="0"/>
              <a:t>Voor zorgmedewerkers is vooral belangrijk: herken kenmerken (brandend/schietend/tintelend), rapporteer type pijn, en bespreek met arts als standaard beleid onvoldoende helpt.</a:t>
            </a:r>
            <a:endParaRPr lang="nl-NL" b="0" dirty="0"/>
          </a:p>
        </p:txBody>
      </p:sp>
      <p:sp>
        <p:nvSpPr>
          <p:cNvPr id="4" name="Tijdelijke aanduiding voor dianummer 3">
            <a:extLst>
              <a:ext uri="{FF2B5EF4-FFF2-40B4-BE49-F238E27FC236}">
                <a16:creationId xmlns:a16="http://schemas.microsoft.com/office/drawing/2014/main" id="{5B8899C5-B930-93B7-394F-D7E0E80A915A}"/>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31C2C7F-9151-4448-B76D-98AA80CC75A2}" type="slidenum">
              <a:rPr kumimoji="0" lang="nl-NL"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nl-NL"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7839028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39B92F-56C2-D288-7744-96460D335C5D}"/>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7602037B-D534-ADBF-73CB-2E33C3BF0040}"/>
              </a:ext>
            </a:extLst>
          </p:cNvPr>
          <p:cNvSpPr>
            <a:spLocks noGrp="1" noRot="1" noChangeAspect="1"/>
          </p:cNvSpPr>
          <p:nvPr>
            <p:ph type="sldImg"/>
          </p:nvPr>
        </p:nvSpPr>
        <p:spPr/>
      </p:sp>
      <p:sp>
        <p:nvSpPr>
          <p:cNvPr id="3" name="Tijdelijke aanduiding voor notities 2">
            <a:extLst>
              <a:ext uri="{FF2B5EF4-FFF2-40B4-BE49-F238E27FC236}">
                <a16:creationId xmlns:a16="http://schemas.microsoft.com/office/drawing/2014/main" id="{F3FC1E31-BF94-993A-5BFA-59DEC37CFB0D}"/>
              </a:ext>
            </a:extLst>
          </p:cNvPr>
          <p:cNvSpPr>
            <a:spLocks noGrp="1"/>
          </p:cNvSpPr>
          <p:nvPr>
            <p:ph type="body" idx="1"/>
          </p:nvPr>
        </p:nvSpPr>
        <p:spPr/>
        <p:txBody>
          <a:bodyPr/>
          <a:lstStyle/>
          <a:p>
            <a:r>
              <a:rPr lang="nl-NL" sz="1200" b="0" i="0" kern="1200" dirty="0">
                <a:solidFill>
                  <a:schemeClr val="tx1"/>
                </a:solidFill>
                <a:effectLst/>
                <a:latin typeface="+mn-lt"/>
                <a:ea typeface="+mn-ea"/>
                <a:cs typeface="+mn-cs"/>
              </a:rPr>
              <a:t>Bespreek: wie heeft er ervaring met complementaire zorg bij pijn?</a:t>
            </a:r>
          </a:p>
          <a:p>
            <a:endParaRPr lang="nl-NL" sz="1200" b="0" i="0" kern="1200" dirty="0">
              <a:solidFill>
                <a:schemeClr val="tx1"/>
              </a:solidFill>
              <a:effectLst/>
              <a:latin typeface="+mn-lt"/>
              <a:ea typeface="+mn-ea"/>
              <a:cs typeface="+mn-cs"/>
            </a:endParaRPr>
          </a:p>
          <a:p>
            <a:r>
              <a:rPr lang="nl-NL" dirty="0"/>
              <a:t>Complementaire zorg bij pijn is </a:t>
            </a:r>
            <a:r>
              <a:rPr lang="nl-NL" sz="1200" b="0" i="0" kern="1200" dirty="0">
                <a:solidFill>
                  <a:schemeClr val="tx1"/>
                </a:solidFill>
                <a:effectLst/>
                <a:latin typeface="+mn-lt"/>
                <a:ea typeface="+mn-ea"/>
                <a:cs typeface="+mn-cs"/>
              </a:rPr>
              <a:t>aanvullende, </a:t>
            </a:r>
            <a:r>
              <a:rPr lang="nl-NL" b="0" dirty="0">
                <a:effectLst/>
              </a:rPr>
              <a:t>holistische zorg</a:t>
            </a:r>
            <a:r>
              <a:rPr lang="nl-NL" b="0" dirty="0"/>
              <a:t> </a:t>
            </a:r>
            <a:r>
              <a:rPr lang="nl-NL" dirty="0"/>
              <a:t>die naast reguliere behandelingen wordt ingezet om pijn te verlichten, ontspanning te bevorderen en de kwaliteit van leven te verbeteren, door zintuigen aan te spreken en de focus te verleggen van de pijn naar welzijn</a:t>
            </a:r>
            <a:r>
              <a:rPr lang="nl-NL" sz="1200" b="0" i="0" kern="1200" dirty="0">
                <a:solidFill>
                  <a:schemeClr val="tx1"/>
                </a:solidFill>
                <a:effectLst/>
                <a:latin typeface="+mn-lt"/>
                <a:ea typeface="+mn-ea"/>
                <a:cs typeface="+mn-cs"/>
              </a:rPr>
              <a:t>. </a:t>
            </a:r>
          </a:p>
          <a:p>
            <a:endParaRPr lang="nl-NL" sz="1200" b="0" i="0" kern="1200" dirty="0">
              <a:solidFill>
                <a:schemeClr val="tx1"/>
              </a:solidFill>
              <a:effectLst/>
              <a:latin typeface="+mn-lt"/>
              <a:ea typeface="+mn-ea"/>
              <a:cs typeface="+mn-cs"/>
            </a:endParaRPr>
          </a:p>
          <a:p>
            <a:r>
              <a:rPr lang="nl-NL" sz="1200" b="0" i="0" kern="1200" dirty="0">
                <a:solidFill>
                  <a:schemeClr val="tx1"/>
                </a:solidFill>
                <a:effectLst/>
                <a:latin typeface="+mn-lt"/>
                <a:ea typeface="+mn-ea"/>
                <a:cs typeface="+mn-cs"/>
              </a:rPr>
              <a:t>Veelgebruikte methoden zijn:</a:t>
            </a:r>
          </a:p>
          <a:p>
            <a:endParaRPr lang="nl-NL" sz="1200" b="0" i="0" kern="1200" dirty="0">
              <a:solidFill>
                <a:schemeClr val="tx1"/>
              </a:solidFill>
              <a:effectLst/>
              <a:latin typeface="+mn-lt"/>
              <a:ea typeface="+mn-ea"/>
              <a:cs typeface="+mn-cs"/>
            </a:endParaRPr>
          </a:p>
          <a:p>
            <a:r>
              <a:rPr lang="nl-NL" sz="1200" b="0" i="0" kern="1200" dirty="0">
                <a:solidFill>
                  <a:schemeClr val="tx1"/>
                </a:solidFill>
                <a:effectLst/>
                <a:latin typeface="+mn-lt"/>
                <a:ea typeface="+mn-ea"/>
                <a:cs typeface="+mn-cs"/>
              </a:rPr>
              <a:t>Koude en warmte behandeling: </a:t>
            </a:r>
            <a:r>
              <a:rPr lang="nl-NL" sz="1200" b="0" i="0" kern="1200" dirty="0" err="1">
                <a:solidFill>
                  <a:schemeClr val="tx1"/>
                </a:solidFill>
                <a:effectLst/>
                <a:latin typeface="+mn-lt"/>
                <a:ea typeface="+mn-ea"/>
                <a:cs typeface="+mn-cs"/>
              </a:rPr>
              <a:t>Yamamoto</a:t>
            </a:r>
            <a:r>
              <a:rPr lang="nl-NL" sz="1200" b="0" i="0" kern="1200" dirty="0">
                <a:solidFill>
                  <a:schemeClr val="tx1"/>
                </a:solidFill>
                <a:effectLst/>
                <a:latin typeface="+mn-lt"/>
                <a:ea typeface="+mn-ea"/>
                <a:cs typeface="+mn-cs"/>
              </a:rPr>
              <a:t> [2011] vond een significante verbetering van pijn, comfort en ontspanning na een warm voetbad bij patiënten met een ongeneeslijke vorm van kanker; in de controle-arm (geen voetbad) werden geen veranderingen gevonden.</a:t>
            </a:r>
            <a:br>
              <a:rPr lang="en-US" dirty="0">
                <a:cs typeface="Calibri"/>
              </a:rPr>
            </a:br>
            <a:br>
              <a:rPr lang="en-US" dirty="0">
                <a:cs typeface="Calibri"/>
              </a:rPr>
            </a:br>
            <a:r>
              <a:rPr lang="en-US" dirty="0" err="1">
                <a:cs typeface="Calibri"/>
              </a:rPr>
              <a:t>Etherische</a:t>
            </a:r>
            <a:r>
              <a:rPr lang="en-US" dirty="0">
                <a:cs typeface="Calibri"/>
              </a:rPr>
              <a:t> </a:t>
            </a:r>
            <a:r>
              <a:rPr lang="en-US" dirty="0" err="1">
                <a:cs typeface="Calibri"/>
              </a:rPr>
              <a:t>oliën</a:t>
            </a:r>
            <a:r>
              <a:rPr lang="en-US" dirty="0">
                <a:cs typeface="Calibri"/>
              </a:rPr>
              <a:t>: Let op </a:t>
            </a:r>
            <a:r>
              <a:rPr lang="en-US" dirty="0" err="1">
                <a:cs typeface="Calibri"/>
              </a:rPr>
              <a:t>hiervoor</a:t>
            </a:r>
            <a:r>
              <a:rPr lang="en-US" dirty="0">
                <a:cs typeface="Calibri"/>
              </a:rPr>
              <a:t> </a:t>
            </a:r>
            <a:r>
              <a:rPr lang="en-US" dirty="0" err="1">
                <a:cs typeface="Calibri"/>
              </a:rPr>
              <a:t>dient</a:t>
            </a:r>
            <a:r>
              <a:rPr lang="en-US" dirty="0">
                <a:cs typeface="Calibri"/>
              </a:rPr>
              <a:t> </a:t>
            </a:r>
            <a:r>
              <a:rPr lang="en-US" dirty="0" err="1">
                <a:cs typeface="Calibri"/>
              </a:rPr>
              <a:t>wel</a:t>
            </a:r>
            <a:r>
              <a:rPr lang="en-US" dirty="0">
                <a:cs typeface="Calibri"/>
              </a:rPr>
              <a:t> </a:t>
            </a:r>
            <a:r>
              <a:rPr lang="en-US" dirty="0" err="1">
                <a:cs typeface="Calibri"/>
              </a:rPr>
              <a:t>eerst</a:t>
            </a:r>
            <a:r>
              <a:rPr lang="en-US" dirty="0">
                <a:cs typeface="Calibri"/>
              </a:rPr>
              <a:t> </a:t>
            </a:r>
            <a:r>
              <a:rPr lang="en-US" dirty="0" err="1">
                <a:cs typeface="Calibri"/>
              </a:rPr>
              <a:t>gerichte</a:t>
            </a:r>
            <a:r>
              <a:rPr lang="en-US" dirty="0">
                <a:cs typeface="Calibri"/>
              </a:rPr>
              <a:t> </a:t>
            </a:r>
            <a:r>
              <a:rPr lang="en-US" dirty="0" err="1">
                <a:cs typeface="Calibri"/>
              </a:rPr>
              <a:t>scholing</a:t>
            </a:r>
            <a:r>
              <a:rPr lang="en-US" dirty="0">
                <a:cs typeface="Calibri"/>
              </a:rPr>
              <a:t> </a:t>
            </a:r>
            <a:r>
              <a:rPr lang="en-US" dirty="0" err="1">
                <a:cs typeface="Calibri"/>
              </a:rPr>
              <a:t>gegeven</a:t>
            </a:r>
            <a:r>
              <a:rPr lang="en-US" dirty="0">
                <a:cs typeface="Calibri"/>
              </a:rPr>
              <a:t> </a:t>
            </a:r>
            <a:r>
              <a:rPr lang="en-US" dirty="0" err="1">
                <a:cs typeface="Calibri"/>
              </a:rPr>
              <a:t>te</a:t>
            </a:r>
            <a:r>
              <a:rPr lang="en-US" dirty="0">
                <a:cs typeface="Calibri"/>
              </a:rPr>
              <a:t> </a:t>
            </a:r>
            <a:r>
              <a:rPr lang="en-US" dirty="0" err="1">
                <a:cs typeface="Calibri"/>
              </a:rPr>
              <a:t>worden</a:t>
            </a:r>
            <a:r>
              <a:rPr lang="en-US" dirty="0">
                <a:cs typeface="Calibri"/>
              </a:rPr>
              <a:t>. Let op </a:t>
            </a:r>
            <a:r>
              <a:rPr lang="en-US" dirty="0" err="1">
                <a:cs typeface="Calibri"/>
              </a:rPr>
              <a:t>bij</a:t>
            </a:r>
            <a:r>
              <a:rPr lang="en-US" dirty="0">
                <a:cs typeface="Calibri"/>
              </a:rPr>
              <a:t> </a:t>
            </a:r>
            <a:r>
              <a:rPr lang="en-US" dirty="0" err="1">
                <a:cs typeface="Calibri"/>
              </a:rPr>
              <a:t>mensen</a:t>
            </a:r>
            <a:r>
              <a:rPr lang="en-US" dirty="0">
                <a:cs typeface="Calibri"/>
              </a:rPr>
              <a:t> met </a:t>
            </a:r>
            <a:r>
              <a:rPr lang="en-US" dirty="0" err="1">
                <a:cs typeface="Calibri"/>
              </a:rPr>
              <a:t>gevoelige</a:t>
            </a:r>
            <a:r>
              <a:rPr lang="en-US" dirty="0">
                <a:cs typeface="Calibri"/>
              </a:rPr>
              <a:t> </a:t>
            </a:r>
            <a:r>
              <a:rPr lang="en-US" dirty="0" err="1">
                <a:cs typeface="Calibri"/>
              </a:rPr>
              <a:t>luchtwegen</a:t>
            </a:r>
            <a:r>
              <a:rPr lang="en-US" dirty="0">
                <a:cs typeface="Calibri"/>
              </a:rPr>
              <a:t>. </a:t>
            </a:r>
            <a:r>
              <a:rPr lang="en-US" dirty="0" err="1">
                <a:cs typeface="Calibri"/>
              </a:rPr>
              <a:t>Etherische</a:t>
            </a:r>
            <a:r>
              <a:rPr lang="en-US" dirty="0">
                <a:cs typeface="Calibri"/>
              </a:rPr>
              <a:t> </a:t>
            </a:r>
            <a:r>
              <a:rPr lang="en-US" dirty="0" err="1">
                <a:cs typeface="Calibri"/>
              </a:rPr>
              <a:t>oliën</a:t>
            </a:r>
            <a:r>
              <a:rPr lang="en-US" dirty="0">
                <a:cs typeface="Calibri"/>
              </a:rPr>
              <a:t> </a:t>
            </a:r>
            <a:r>
              <a:rPr lang="en-US" dirty="0" err="1">
                <a:cs typeface="Calibri"/>
              </a:rPr>
              <a:t>kunnen</a:t>
            </a:r>
            <a:r>
              <a:rPr lang="en-US" dirty="0">
                <a:cs typeface="Calibri"/>
              </a:rPr>
              <a:t> via de </a:t>
            </a:r>
            <a:r>
              <a:rPr lang="en-US" dirty="0" err="1">
                <a:cs typeface="Calibri"/>
              </a:rPr>
              <a:t>lucht</a:t>
            </a:r>
            <a:r>
              <a:rPr lang="en-US" dirty="0">
                <a:cs typeface="Calibri"/>
              </a:rPr>
              <a:t> of op de </a:t>
            </a:r>
            <a:r>
              <a:rPr lang="en-US" dirty="0" err="1">
                <a:cs typeface="Calibri"/>
              </a:rPr>
              <a:t>huid</a:t>
            </a:r>
            <a:r>
              <a:rPr lang="en-US" dirty="0">
                <a:cs typeface="Calibri"/>
              </a:rPr>
              <a:t> </a:t>
            </a:r>
            <a:r>
              <a:rPr lang="en-US" dirty="0" err="1">
                <a:cs typeface="Calibri"/>
              </a:rPr>
              <a:t>toegepast</a:t>
            </a:r>
            <a:r>
              <a:rPr lang="en-US" dirty="0">
                <a:cs typeface="Calibri"/>
              </a:rPr>
              <a:t> </a:t>
            </a:r>
            <a:r>
              <a:rPr lang="en-US" dirty="0" err="1">
                <a:cs typeface="Calibri"/>
              </a:rPr>
              <a:t>worden</a:t>
            </a:r>
            <a:r>
              <a:rPr lang="en-US" dirty="0">
                <a:cs typeface="Calibri"/>
              </a:rPr>
              <a:t>.</a:t>
            </a:r>
            <a:br>
              <a:rPr lang="en-US" dirty="0">
                <a:cs typeface="Calibri"/>
              </a:rPr>
            </a:br>
            <a:br>
              <a:rPr lang="en-US" dirty="0">
                <a:cs typeface="Calibri"/>
              </a:rPr>
            </a:br>
            <a:r>
              <a:rPr lang="en-US" dirty="0">
                <a:cs typeface="Calibri"/>
              </a:rPr>
              <a:t>Massage: M</a:t>
            </a:r>
            <a:r>
              <a:rPr lang="nl-NL" sz="1200" b="0" i="0" kern="1200" dirty="0" err="1">
                <a:solidFill>
                  <a:schemeClr val="tx1"/>
                </a:solidFill>
                <a:effectLst/>
                <a:latin typeface="+mn-lt"/>
                <a:ea typeface="+mn-ea"/>
                <a:cs typeface="+mn-cs"/>
              </a:rPr>
              <a:t>assage</a:t>
            </a:r>
            <a:r>
              <a:rPr lang="nl-NL" sz="1200" b="0" i="0" kern="1200" dirty="0">
                <a:solidFill>
                  <a:schemeClr val="tx1"/>
                </a:solidFill>
                <a:effectLst/>
                <a:latin typeface="+mn-lt"/>
                <a:ea typeface="+mn-ea"/>
                <a:cs typeface="+mn-cs"/>
              </a:rPr>
              <a:t> van handen, voeten, het hoofd of de rug. Belangrijk is rekening te houden met de vitaliteit van de patiënt: hoe geringer de energie, hoe zachter de aanraking.</a:t>
            </a:r>
            <a:endParaRPr lang="en-US" dirty="0">
              <a:cs typeface="Calibri"/>
            </a:endParaRPr>
          </a:p>
          <a:p>
            <a:endParaRPr lang="en-US" dirty="0">
              <a:cs typeface="Calibri"/>
            </a:endParaRPr>
          </a:p>
          <a:p>
            <a:r>
              <a:rPr lang="nl-NL" sz="1200" b="0" i="0" kern="1200" dirty="0">
                <a:solidFill>
                  <a:schemeClr val="tx1"/>
                </a:solidFill>
                <a:effectLst/>
                <a:latin typeface="+mn-lt"/>
                <a:ea typeface="+mn-ea"/>
                <a:cs typeface="+mn-cs"/>
              </a:rPr>
              <a:t>Muziek: Of muziek luisteren op prijs gesteld wordt, moet uiteraard worden overlegd met de patiënt of met de mantelzorgers als de patiënt het zelf niet kan aangeven. Het vinden van opgenomen muziek is tegenwoordig zelden een probleem. Met de komst van diensten als </a:t>
            </a:r>
            <a:r>
              <a:rPr lang="nl-NL" sz="1200" b="0" i="0" kern="1200" dirty="0" err="1">
                <a:solidFill>
                  <a:schemeClr val="tx1"/>
                </a:solidFill>
                <a:effectLst/>
                <a:latin typeface="+mn-lt"/>
                <a:ea typeface="+mn-ea"/>
                <a:cs typeface="+mn-cs"/>
              </a:rPr>
              <a:t>Spotify</a:t>
            </a:r>
            <a:r>
              <a:rPr lang="nl-NL" sz="1200" b="0" i="0" kern="1200" dirty="0">
                <a:solidFill>
                  <a:schemeClr val="tx1"/>
                </a:solidFill>
                <a:effectLst/>
                <a:latin typeface="+mn-lt"/>
                <a:ea typeface="+mn-ea"/>
                <a:cs typeface="+mn-cs"/>
              </a:rPr>
              <a:t>, Apple Music, </a:t>
            </a:r>
            <a:r>
              <a:rPr lang="nl-NL" sz="1200" b="0" i="0" kern="1200" dirty="0" err="1">
                <a:solidFill>
                  <a:schemeClr val="tx1"/>
                </a:solidFill>
                <a:effectLst/>
                <a:latin typeface="+mn-lt"/>
                <a:ea typeface="+mn-ea"/>
                <a:cs typeface="+mn-cs"/>
              </a:rPr>
              <a:t>Vimeo</a:t>
            </a:r>
            <a:r>
              <a:rPr lang="nl-NL" sz="1200" b="0" i="0" kern="1200" dirty="0">
                <a:solidFill>
                  <a:schemeClr val="tx1"/>
                </a:solidFill>
                <a:effectLst/>
                <a:latin typeface="+mn-lt"/>
                <a:ea typeface="+mn-ea"/>
                <a:cs typeface="+mn-cs"/>
              </a:rPr>
              <a:t> en YouTube is het mogelijk om muziek te vinden en overal te luisteren. Samen met de patiënt en/of mantelzorgers kan er op deze onlinekanalen een eigen speellijst/</a:t>
            </a:r>
            <a:r>
              <a:rPr lang="nl-NL" sz="1200" b="0" i="0" kern="1200" dirty="0" err="1">
                <a:solidFill>
                  <a:schemeClr val="tx1"/>
                </a:solidFill>
                <a:effectLst/>
                <a:latin typeface="+mn-lt"/>
                <a:ea typeface="+mn-ea"/>
                <a:cs typeface="+mn-cs"/>
              </a:rPr>
              <a:t>playlist</a:t>
            </a:r>
            <a:r>
              <a:rPr lang="nl-NL" sz="1200" b="0" i="0" kern="1200" dirty="0">
                <a:solidFill>
                  <a:schemeClr val="tx1"/>
                </a:solidFill>
                <a:effectLst/>
                <a:latin typeface="+mn-lt"/>
                <a:ea typeface="+mn-ea"/>
                <a:cs typeface="+mn-cs"/>
              </a:rPr>
              <a:t> gemaakt worden. Dit is een verzameling favoriete video’s of muziek welke je achter elkaar kunt doorspelen.</a:t>
            </a:r>
            <a:br>
              <a:rPr lang="nl-NL" dirty="0"/>
            </a:br>
            <a:r>
              <a:rPr lang="nl-NL" sz="1200" b="0" i="0" kern="1200" dirty="0">
                <a:solidFill>
                  <a:schemeClr val="tx1"/>
                </a:solidFill>
                <a:effectLst/>
                <a:latin typeface="+mn-lt"/>
                <a:ea typeface="+mn-ea"/>
                <a:cs typeface="+mn-cs"/>
              </a:rPr>
              <a:t>Aandachtspunt: Bij gratis muziekdiensten wordt de muziek afgewisseld met reclame. Dit kan als storend worden ervaren. Regelmatig hebben patiënten of naasten toegang tot een betaalde dienst en is het raadzaam (tijdelijk) hier gebruik van te maken.</a:t>
            </a:r>
            <a:br>
              <a:rPr lang="nl-NL" dirty="0"/>
            </a:br>
            <a:r>
              <a:rPr lang="nl-NL" sz="1200" b="0" i="0" kern="1200" dirty="0">
                <a:solidFill>
                  <a:schemeClr val="tx1"/>
                </a:solidFill>
                <a:effectLst/>
                <a:latin typeface="+mn-lt"/>
                <a:ea typeface="+mn-ea"/>
                <a:cs typeface="+mn-cs"/>
              </a:rPr>
              <a:t>Het doel van muziek luisteren in de palliatieve fase kan verschillen van ontspanning of afleiding, het vinden van herkenning, samen plezier hebben met naasten, tot praten over gedachten en gevoelens en voorbereiden op de uitvaart. De keuze van de muziek dient  te worden afgestemd op het beoogde doel.</a:t>
            </a:r>
            <a:endParaRPr lang="en-US" dirty="0">
              <a:cs typeface="Calibri"/>
            </a:endParaRPr>
          </a:p>
          <a:p>
            <a:br>
              <a:rPr lang="nl-NL" dirty="0">
                <a:cs typeface="Calibri"/>
              </a:rPr>
            </a:br>
            <a:br>
              <a:rPr lang="nl-NL" dirty="0">
                <a:cs typeface="Calibri"/>
              </a:rPr>
            </a:br>
            <a:br>
              <a:rPr lang="en-US" dirty="0">
                <a:cs typeface="Calibri"/>
              </a:rPr>
            </a:br>
            <a:endParaRPr lang="nl-NL" dirty="0"/>
          </a:p>
        </p:txBody>
      </p:sp>
      <p:sp>
        <p:nvSpPr>
          <p:cNvPr id="4" name="Tijdelijke aanduiding voor dianummer 3">
            <a:extLst>
              <a:ext uri="{FF2B5EF4-FFF2-40B4-BE49-F238E27FC236}">
                <a16:creationId xmlns:a16="http://schemas.microsoft.com/office/drawing/2014/main" id="{25F5F26C-D9BA-63E1-B84B-2768297F4347}"/>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31C2C7F-9151-4448-B76D-98AA80CC75A2}" type="slidenum">
              <a:rPr kumimoji="0" lang="nl-NL"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nl-NL"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91540312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9E2B47-D8A1-706B-0633-A09A5D374AE9}"/>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CC83E9EC-DA0E-5888-13A0-4BBBC089046A}"/>
              </a:ext>
            </a:extLst>
          </p:cNvPr>
          <p:cNvSpPr>
            <a:spLocks noGrp="1" noRot="1" noChangeAspect="1"/>
          </p:cNvSpPr>
          <p:nvPr>
            <p:ph type="sldImg"/>
          </p:nvPr>
        </p:nvSpPr>
        <p:spPr/>
      </p:sp>
      <p:sp>
        <p:nvSpPr>
          <p:cNvPr id="3" name="Tijdelijke aanduiding voor notities 2">
            <a:extLst>
              <a:ext uri="{FF2B5EF4-FFF2-40B4-BE49-F238E27FC236}">
                <a16:creationId xmlns:a16="http://schemas.microsoft.com/office/drawing/2014/main" id="{7E113A29-31D1-3DBE-C2C2-6641254C3F8F}"/>
              </a:ext>
            </a:extLst>
          </p:cNvPr>
          <p:cNvSpPr>
            <a:spLocks noGrp="1"/>
          </p:cNvSpPr>
          <p:nvPr>
            <p:ph type="body" idx="1"/>
          </p:nvPr>
        </p:nvSpPr>
        <p:spPr/>
        <p:txBody>
          <a:bodyPr/>
          <a:lstStyle/>
          <a:p>
            <a:br>
              <a:rPr lang="nl-NL" dirty="0">
                <a:cs typeface="Calibri"/>
              </a:rPr>
            </a:br>
            <a:br>
              <a:rPr lang="nl-NL" dirty="0">
                <a:cs typeface="Calibri"/>
              </a:rPr>
            </a:br>
            <a:br>
              <a:rPr lang="en-US" dirty="0">
                <a:cs typeface="Calibri"/>
              </a:rPr>
            </a:br>
            <a:r>
              <a:rPr lang="nl-NL" dirty="0"/>
              <a:t>Laat zien: we hoeven het wiel niet uit te vinden. Palliaweb en andere richtlijnen bieden handvatten voor delier, obstipatie, angst, dyspnoe, zingeving etc.</a:t>
            </a:r>
            <a:br>
              <a:rPr lang="nl-NL" dirty="0"/>
            </a:br>
            <a:r>
              <a:rPr lang="nl-NL" dirty="0"/>
              <a:t>Kern: gebruik richtlijnen als steun, maar vertaal altijd naar de bewoner</a:t>
            </a:r>
          </a:p>
        </p:txBody>
      </p:sp>
      <p:sp>
        <p:nvSpPr>
          <p:cNvPr id="4" name="Tijdelijke aanduiding voor dianummer 3">
            <a:extLst>
              <a:ext uri="{FF2B5EF4-FFF2-40B4-BE49-F238E27FC236}">
                <a16:creationId xmlns:a16="http://schemas.microsoft.com/office/drawing/2014/main" id="{A34588B5-2BF9-1845-6196-91064D5183CA}"/>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31C2C7F-9151-4448-B76D-98AA80CC75A2}" type="slidenum">
              <a:rPr kumimoji="0" lang="nl-NL"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nl-NL"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13005812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FE57E8-B32C-B72B-7763-157B38549226}"/>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E2B3FEF1-60CD-870F-8EBA-8FE074B7E881}"/>
              </a:ext>
            </a:extLst>
          </p:cNvPr>
          <p:cNvSpPr>
            <a:spLocks noGrp="1" noRot="1" noChangeAspect="1"/>
          </p:cNvSpPr>
          <p:nvPr>
            <p:ph type="sldImg"/>
          </p:nvPr>
        </p:nvSpPr>
        <p:spPr/>
      </p:sp>
      <p:sp>
        <p:nvSpPr>
          <p:cNvPr id="3" name="Tijdelijke aanduiding voor notities 2">
            <a:extLst>
              <a:ext uri="{FF2B5EF4-FFF2-40B4-BE49-F238E27FC236}">
                <a16:creationId xmlns:a16="http://schemas.microsoft.com/office/drawing/2014/main" id="{EB088DEA-4E32-7A23-3F92-1261859CF281}"/>
              </a:ext>
            </a:extLst>
          </p:cNvPr>
          <p:cNvSpPr>
            <a:spLocks noGrp="1"/>
          </p:cNvSpPr>
          <p:nvPr>
            <p:ph type="body" idx="1"/>
          </p:nvPr>
        </p:nvSpPr>
        <p:spPr/>
        <p:txBody>
          <a:bodyPr/>
          <a:lstStyle/>
          <a:p>
            <a:endParaRPr lang="nl-NL" dirty="0"/>
          </a:p>
        </p:txBody>
      </p:sp>
      <p:sp>
        <p:nvSpPr>
          <p:cNvPr id="4" name="Tijdelijke aanduiding voor dianummer 3">
            <a:extLst>
              <a:ext uri="{FF2B5EF4-FFF2-40B4-BE49-F238E27FC236}">
                <a16:creationId xmlns:a16="http://schemas.microsoft.com/office/drawing/2014/main" id="{D3B369EC-A43F-DAAD-60D7-BA18EE597DCC}"/>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A18C6C4-5713-4E6C-8805-405D4FE3D2E2}" type="slidenum">
              <a:rPr kumimoji="0" lang="nl-NL"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nl-NL"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97688773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lstStyle/>
          <a:p>
            <a:endParaRPr lang="nl-NL" dirty="0"/>
          </a:p>
        </p:txBody>
      </p:sp>
      <p:sp>
        <p:nvSpPr>
          <p:cNvPr id="4" name="Tijdelijke aanduiding voor dianumm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A18C6C4-5713-4E6C-8805-405D4FE3D2E2}" type="slidenum">
              <a:rPr kumimoji="0" lang="nl-NL"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nl-NL"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9491765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eldia">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6D9EF28E-9F35-9226-1B02-F06EBDC69920}"/>
              </a:ext>
            </a:extLst>
          </p:cNvPr>
          <p:cNvSpPr>
            <a:spLocks noGrp="1"/>
          </p:cNvSpPr>
          <p:nvPr>
            <p:ph type="ctrTitle"/>
          </p:nvPr>
        </p:nvSpPr>
        <p:spPr>
          <a:xfrm>
            <a:off x="1524000" y="1122363"/>
            <a:ext cx="9144000" cy="2387600"/>
          </a:xfrm>
        </p:spPr>
        <p:txBody>
          <a:bodyPr anchor="b"/>
          <a:lstStyle>
            <a:lvl1pPr algn="ctr">
              <a:defRPr sz="6000"/>
            </a:lvl1pPr>
          </a:lstStyle>
          <a:p>
            <a:r>
              <a:rPr lang="nl-NL"/>
              <a:t>Klik om stijl te bewerken</a:t>
            </a:r>
          </a:p>
        </p:txBody>
      </p:sp>
      <p:sp>
        <p:nvSpPr>
          <p:cNvPr id="3" name="Ondertitel 2">
            <a:extLst>
              <a:ext uri="{FF2B5EF4-FFF2-40B4-BE49-F238E27FC236}">
                <a16:creationId xmlns:a16="http://schemas.microsoft.com/office/drawing/2014/main" id="{23587CD2-2445-ABA9-E676-741F49F0243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nl-NL"/>
              <a:t>Klikken om de ondertitelstijl van het model te bewerken</a:t>
            </a:r>
          </a:p>
        </p:txBody>
      </p:sp>
      <p:sp>
        <p:nvSpPr>
          <p:cNvPr id="4" name="Tijdelijke aanduiding voor datum 3">
            <a:extLst>
              <a:ext uri="{FF2B5EF4-FFF2-40B4-BE49-F238E27FC236}">
                <a16:creationId xmlns:a16="http://schemas.microsoft.com/office/drawing/2014/main" id="{B6A7F59D-9484-EA4F-F2EA-FEA5AD438299}"/>
              </a:ext>
            </a:extLst>
          </p:cNvPr>
          <p:cNvSpPr>
            <a:spLocks noGrp="1"/>
          </p:cNvSpPr>
          <p:nvPr>
            <p:ph type="dt" sz="half" idx="10"/>
          </p:nvPr>
        </p:nvSpPr>
        <p:spPr/>
        <p:txBody>
          <a:bodyPr/>
          <a:lstStyle/>
          <a:p>
            <a:fld id="{D2523492-FD38-48D0-B873-C56395EC78A5}" type="datetimeFigureOut">
              <a:rPr lang="nl-NL" smtClean="0"/>
              <a:t>28-5-2026</a:t>
            </a:fld>
            <a:endParaRPr lang="nl-NL"/>
          </a:p>
        </p:txBody>
      </p:sp>
      <p:sp>
        <p:nvSpPr>
          <p:cNvPr id="5" name="Tijdelijke aanduiding voor voettekst 4">
            <a:extLst>
              <a:ext uri="{FF2B5EF4-FFF2-40B4-BE49-F238E27FC236}">
                <a16:creationId xmlns:a16="http://schemas.microsoft.com/office/drawing/2014/main" id="{A5A2DF1C-07BE-23AF-C25E-AA315E28D26B}"/>
              </a:ext>
            </a:extLst>
          </p:cNvPr>
          <p:cNvSpPr>
            <a:spLocks noGrp="1"/>
          </p:cNvSpPr>
          <p:nvPr>
            <p:ph type="ftr" sz="quarter" idx="11"/>
          </p:nvPr>
        </p:nvSpPr>
        <p:spPr/>
        <p:txBody>
          <a:bodyPr/>
          <a:lstStyle/>
          <a:p>
            <a:endParaRPr lang="nl-NL"/>
          </a:p>
        </p:txBody>
      </p:sp>
      <p:sp>
        <p:nvSpPr>
          <p:cNvPr id="6" name="Tijdelijke aanduiding voor dianummer 5">
            <a:extLst>
              <a:ext uri="{FF2B5EF4-FFF2-40B4-BE49-F238E27FC236}">
                <a16:creationId xmlns:a16="http://schemas.microsoft.com/office/drawing/2014/main" id="{63A407D3-7C29-DC12-55BC-0CB3D7FAD91B}"/>
              </a:ext>
            </a:extLst>
          </p:cNvPr>
          <p:cNvSpPr>
            <a:spLocks noGrp="1"/>
          </p:cNvSpPr>
          <p:nvPr>
            <p:ph type="sldNum" sz="quarter" idx="12"/>
          </p:nvPr>
        </p:nvSpPr>
        <p:spPr/>
        <p:txBody>
          <a:bodyPr/>
          <a:lstStyle/>
          <a:p>
            <a:fld id="{EE646156-EB3F-4FEC-A3C3-93B1E0E82A68}" type="slidenum">
              <a:rPr lang="nl-NL" smtClean="0"/>
              <a:t>‹nr.›</a:t>
            </a:fld>
            <a:endParaRPr lang="nl-NL"/>
          </a:p>
        </p:txBody>
      </p:sp>
    </p:spTree>
    <p:extLst>
      <p:ext uri="{BB962C8B-B14F-4D97-AF65-F5344CB8AC3E}">
        <p14:creationId xmlns:p14="http://schemas.microsoft.com/office/powerpoint/2010/main" val="7013191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el en object">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2AA99B01-720F-A1A7-DEF7-EF81B5A4D9D5}"/>
              </a:ext>
            </a:extLst>
          </p:cNvPr>
          <p:cNvSpPr>
            <a:spLocks noGrp="1"/>
          </p:cNvSpPr>
          <p:nvPr>
            <p:ph type="title"/>
          </p:nvPr>
        </p:nvSpPr>
        <p:spPr/>
        <p:txBody>
          <a:bodyPr/>
          <a:lstStyle/>
          <a:p>
            <a:r>
              <a:rPr lang="nl-NL"/>
              <a:t>Klik om stijl te bewerken</a:t>
            </a:r>
          </a:p>
        </p:txBody>
      </p:sp>
      <p:sp>
        <p:nvSpPr>
          <p:cNvPr id="3" name="Tijdelijke aanduiding voor inhoud 2">
            <a:extLst>
              <a:ext uri="{FF2B5EF4-FFF2-40B4-BE49-F238E27FC236}">
                <a16:creationId xmlns:a16="http://schemas.microsoft.com/office/drawing/2014/main" id="{539FA4B9-05B0-AB70-6085-4E30E510B21B}"/>
              </a:ext>
            </a:extLst>
          </p:cNvPr>
          <p:cNvSpPr>
            <a:spLocks noGrp="1"/>
          </p:cNvSpPr>
          <p:nvPr>
            <p:ph idx="1"/>
          </p:nvPr>
        </p:nvSpPr>
        <p:spPr/>
        <p:txBody>
          <a:bodyPr/>
          <a:lstStyle/>
          <a:p>
            <a:pPr lvl="0"/>
            <a:r>
              <a:rPr lang="nl-NL"/>
              <a:t>Klikken om de tekststijl van het model te bewerken</a:t>
            </a:r>
          </a:p>
          <a:p>
            <a:pPr lvl="1"/>
            <a:r>
              <a:rPr lang="nl-NL"/>
              <a:t>Tweede niveau</a:t>
            </a:r>
          </a:p>
          <a:p>
            <a:pPr lvl="2"/>
            <a:r>
              <a:rPr lang="nl-NL"/>
              <a:t>Derde niveau</a:t>
            </a:r>
          </a:p>
          <a:p>
            <a:pPr lvl="3"/>
            <a:r>
              <a:rPr lang="nl-NL"/>
              <a:t>Vierde niveau</a:t>
            </a:r>
          </a:p>
          <a:p>
            <a:pPr lvl="4"/>
            <a:r>
              <a:rPr lang="nl-NL"/>
              <a:t>Vijfde niveau</a:t>
            </a:r>
          </a:p>
        </p:txBody>
      </p:sp>
      <p:sp>
        <p:nvSpPr>
          <p:cNvPr id="4" name="Tijdelijke aanduiding voor datum 3">
            <a:extLst>
              <a:ext uri="{FF2B5EF4-FFF2-40B4-BE49-F238E27FC236}">
                <a16:creationId xmlns:a16="http://schemas.microsoft.com/office/drawing/2014/main" id="{0DE21688-6F93-2A1D-A323-38D55997701E}"/>
              </a:ext>
            </a:extLst>
          </p:cNvPr>
          <p:cNvSpPr>
            <a:spLocks noGrp="1"/>
          </p:cNvSpPr>
          <p:nvPr>
            <p:ph type="dt" sz="half" idx="10"/>
          </p:nvPr>
        </p:nvSpPr>
        <p:spPr/>
        <p:txBody>
          <a:bodyPr/>
          <a:lstStyle/>
          <a:p>
            <a:fld id="{D2523492-FD38-48D0-B873-C56395EC78A5}" type="datetimeFigureOut">
              <a:rPr lang="nl-NL" smtClean="0"/>
              <a:t>28-5-2026</a:t>
            </a:fld>
            <a:endParaRPr lang="nl-NL"/>
          </a:p>
        </p:txBody>
      </p:sp>
      <p:sp>
        <p:nvSpPr>
          <p:cNvPr id="5" name="Tijdelijke aanduiding voor voettekst 4">
            <a:extLst>
              <a:ext uri="{FF2B5EF4-FFF2-40B4-BE49-F238E27FC236}">
                <a16:creationId xmlns:a16="http://schemas.microsoft.com/office/drawing/2014/main" id="{F9A80608-82B8-78E6-31B3-1CEA95C66448}"/>
              </a:ext>
            </a:extLst>
          </p:cNvPr>
          <p:cNvSpPr>
            <a:spLocks noGrp="1"/>
          </p:cNvSpPr>
          <p:nvPr>
            <p:ph type="ftr" sz="quarter" idx="11"/>
          </p:nvPr>
        </p:nvSpPr>
        <p:spPr/>
        <p:txBody>
          <a:bodyPr/>
          <a:lstStyle/>
          <a:p>
            <a:endParaRPr lang="nl-NL"/>
          </a:p>
        </p:txBody>
      </p:sp>
      <p:sp>
        <p:nvSpPr>
          <p:cNvPr id="6" name="Tijdelijke aanduiding voor dianummer 5">
            <a:extLst>
              <a:ext uri="{FF2B5EF4-FFF2-40B4-BE49-F238E27FC236}">
                <a16:creationId xmlns:a16="http://schemas.microsoft.com/office/drawing/2014/main" id="{E4259F7E-802D-90D7-9E45-5093C6144470}"/>
              </a:ext>
            </a:extLst>
          </p:cNvPr>
          <p:cNvSpPr>
            <a:spLocks noGrp="1"/>
          </p:cNvSpPr>
          <p:nvPr>
            <p:ph type="sldNum" sz="quarter" idx="12"/>
          </p:nvPr>
        </p:nvSpPr>
        <p:spPr/>
        <p:txBody>
          <a:bodyPr/>
          <a:lstStyle/>
          <a:p>
            <a:fld id="{EE646156-EB3F-4FEC-A3C3-93B1E0E82A68}" type="slidenum">
              <a:rPr lang="nl-NL" smtClean="0"/>
              <a:t>‹nr.›</a:t>
            </a:fld>
            <a:endParaRPr lang="nl-NL"/>
          </a:p>
        </p:txBody>
      </p:sp>
    </p:spTree>
    <p:extLst>
      <p:ext uri="{BB962C8B-B14F-4D97-AF65-F5344CB8AC3E}">
        <p14:creationId xmlns:p14="http://schemas.microsoft.com/office/powerpoint/2010/main" val="24163380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ekop">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E7B7D99C-1166-32FB-C9F0-AC6C163748BD}"/>
              </a:ext>
            </a:extLst>
          </p:cNvPr>
          <p:cNvSpPr>
            <a:spLocks noGrp="1"/>
          </p:cNvSpPr>
          <p:nvPr>
            <p:ph type="title"/>
          </p:nvPr>
        </p:nvSpPr>
        <p:spPr>
          <a:xfrm>
            <a:off x="831850" y="1709738"/>
            <a:ext cx="10515600" cy="2852737"/>
          </a:xfrm>
        </p:spPr>
        <p:txBody>
          <a:bodyPr anchor="b"/>
          <a:lstStyle>
            <a:lvl1pPr>
              <a:defRPr sz="6000"/>
            </a:lvl1pPr>
          </a:lstStyle>
          <a:p>
            <a:r>
              <a:rPr lang="nl-NL"/>
              <a:t>Klik om stijl te bewerken</a:t>
            </a:r>
          </a:p>
        </p:txBody>
      </p:sp>
      <p:sp>
        <p:nvSpPr>
          <p:cNvPr id="3" name="Tijdelijke aanduiding voor tekst 2">
            <a:extLst>
              <a:ext uri="{FF2B5EF4-FFF2-40B4-BE49-F238E27FC236}">
                <a16:creationId xmlns:a16="http://schemas.microsoft.com/office/drawing/2014/main" id="{0A65869E-C942-BAE1-9D6D-BCCCC77DAD7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nl-NL"/>
              <a:t>Klikken om de tekststijl van het model te bewerken</a:t>
            </a:r>
          </a:p>
        </p:txBody>
      </p:sp>
      <p:sp>
        <p:nvSpPr>
          <p:cNvPr id="4" name="Tijdelijke aanduiding voor datum 3">
            <a:extLst>
              <a:ext uri="{FF2B5EF4-FFF2-40B4-BE49-F238E27FC236}">
                <a16:creationId xmlns:a16="http://schemas.microsoft.com/office/drawing/2014/main" id="{1965A7F9-1F22-0788-30C9-BE919CB4D738}"/>
              </a:ext>
            </a:extLst>
          </p:cNvPr>
          <p:cNvSpPr>
            <a:spLocks noGrp="1"/>
          </p:cNvSpPr>
          <p:nvPr>
            <p:ph type="dt" sz="half" idx="10"/>
          </p:nvPr>
        </p:nvSpPr>
        <p:spPr/>
        <p:txBody>
          <a:bodyPr/>
          <a:lstStyle/>
          <a:p>
            <a:fld id="{D2523492-FD38-48D0-B873-C56395EC78A5}" type="datetimeFigureOut">
              <a:rPr lang="nl-NL" smtClean="0"/>
              <a:t>28-5-2026</a:t>
            </a:fld>
            <a:endParaRPr lang="nl-NL"/>
          </a:p>
        </p:txBody>
      </p:sp>
      <p:sp>
        <p:nvSpPr>
          <p:cNvPr id="5" name="Tijdelijke aanduiding voor voettekst 4">
            <a:extLst>
              <a:ext uri="{FF2B5EF4-FFF2-40B4-BE49-F238E27FC236}">
                <a16:creationId xmlns:a16="http://schemas.microsoft.com/office/drawing/2014/main" id="{8D4280C4-FCBC-5457-F67E-84A259D3E60F}"/>
              </a:ext>
            </a:extLst>
          </p:cNvPr>
          <p:cNvSpPr>
            <a:spLocks noGrp="1"/>
          </p:cNvSpPr>
          <p:nvPr>
            <p:ph type="ftr" sz="quarter" idx="11"/>
          </p:nvPr>
        </p:nvSpPr>
        <p:spPr/>
        <p:txBody>
          <a:bodyPr/>
          <a:lstStyle/>
          <a:p>
            <a:endParaRPr lang="nl-NL"/>
          </a:p>
        </p:txBody>
      </p:sp>
      <p:sp>
        <p:nvSpPr>
          <p:cNvPr id="6" name="Tijdelijke aanduiding voor dianummer 5">
            <a:extLst>
              <a:ext uri="{FF2B5EF4-FFF2-40B4-BE49-F238E27FC236}">
                <a16:creationId xmlns:a16="http://schemas.microsoft.com/office/drawing/2014/main" id="{296F54D7-DF41-DF61-C96C-37CEF16034E4}"/>
              </a:ext>
            </a:extLst>
          </p:cNvPr>
          <p:cNvSpPr>
            <a:spLocks noGrp="1"/>
          </p:cNvSpPr>
          <p:nvPr>
            <p:ph type="sldNum" sz="quarter" idx="12"/>
          </p:nvPr>
        </p:nvSpPr>
        <p:spPr/>
        <p:txBody>
          <a:bodyPr/>
          <a:lstStyle/>
          <a:p>
            <a:fld id="{EE646156-EB3F-4FEC-A3C3-93B1E0E82A68}" type="slidenum">
              <a:rPr lang="nl-NL" smtClean="0"/>
              <a:t>‹nr.›</a:t>
            </a:fld>
            <a:endParaRPr lang="nl-NL"/>
          </a:p>
        </p:txBody>
      </p:sp>
    </p:spTree>
    <p:extLst>
      <p:ext uri="{BB962C8B-B14F-4D97-AF65-F5344CB8AC3E}">
        <p14:creationId xmlns:p14="http://schemas.microsoft.com/office/powerpoint/2010/main" val="16979496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Inhoud van twee">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DF53B2DC-64BA-4A84-E3D9-FA9F555192DE}"/>
              </a:ext>
            </a:extLst>
          </p:cNvPr>
          <p:cNvSpPr>
            <a:spLocks noGrp="1"/>
          </p:cNvSpPr>
          <p:nvPr>
            <p:ph type="title"/>
          </p:nvPr>
        </p:nvSpPr>
        <p:spPr/>
        <p:txBody>
          <a:bodyPr/>
          <a:lstStyle/>
          <a:p>
            <a:r>
              <a:rPr lang="nl-NL"/>
              <a:t>Klik om stijl te bewerken</a:t>
            </a:r>
          </a:p>
        </p:txBody>
      </p:sp>
      <p:sp>
        <p:nvSpPr>
          <p:cNvPr id="3" name="Tijdelijke aanduiding voor inhoud 2">
            <a:extLst>
              <a:ext uri="{FF2B5EF4-FFF2-40B4-BE49-F238E27FC236}">
                <a16:creationId xmlns:a16="http://schemas.microsoft.com/office/drawing/2014/main" id="{1C419F7D-B56B-7D1E-1B80-B265E9A26025}"/>
              </a:ext>
            </a:extLst>
          </p:cNvPr>
          <p:cNvSpPr>
            <a:spLocks noGrp="1"/>
          </p:cNvSpPr>
          <p:nvPr>
            <p:ph sz="half" idx="1"/>
          </p:nvPr>
        </p:nvSpPr>
        <p:spPr>
          <a:xfrm>
            <a:off x="838200" y="1825625"/>
            <a:ext cx="5181600" cy="4351338"/>
          </a:xfrm>
        </p:spPr>
        <p:txBody>
          <a:bodyPr/>
          <a:lstStyle/>
          <a:p>
            <a:pPr lvl="0"/>
            <a:r>
              <a:rPr lang="nl-NL"/>
              <a:t>Klikken om de tekststijl van het model te bewerken</a:t>
            </a:r>
          </a:p>
          <a:p>
            <a:pPr lvl="1"/>
            <a:r>
              <a:rPr lang="nl-NL"/>
              <a:t>Tweede niveau</a:t>
            </a:r>
          </a:p>
          <a:p>
            <a:pPr lvl="2"/>
            <a:r>
              <a:rPr lang="nl-NL"/>
              <a:t>Derde niveau</a:t>
            </a:r>
          </a:p>
          <a:p>
            <a:pPr lvl="3"/>
            <a:r>
              <a:rPr lang="nl-NL"/>
              <a:t>Vierde niveau</a:t>
            </a:r>
          </a:p>
          <a:p>
            <a:pPr lvl="4"/>
            <a:r>
              <a:rPr lang="nl-NL"/>
              <a:t>Vijfde niveau</a:t>
            </a:r>
          </a:p>
        </p:txBody>
      </p:sp>
      <p:sp>
        <p:nvSpPr>
          <p:cNvPr id="4" name="Tijdelijke aanduiding voor inhoud 3">
            <a:extLst>
              <a:ext uri="{FF2B5EF4-FFF2-40B4-BE49-F238E27FC236}">
                <a16:creationId xmlns:a16="http://schemas.microsoft.com/office/drawing/2014/main" id="{A4670A3C-7DEE-8595-9E01-657E3448279C}"/>
              </a:ext>
            </a:extLst>
          </p:cNvPr>
          <p:cNvSpPr>
            <a:spLocks noGrp="1"/>
          </p:cNvSpPr>
          <p:nvPr>
            <p:ph sz="half" idx="2"/>
          </p:nvPr>
        </p:nvSpPr>
        <p:spPr>
          <a:xfrm>
            <a:off x="6172200" y="1825625"/>
            <a:ext cx="5181600" cy="4351338"/>
          </a:xfrm>
        </p:spPr>
        <p:txBody>
          <a:bodyPr/>
          <a:lstStyle/>
          <a:p>
            <a:pPr lvl="0"/>
            <a:r>
              <a:rPr lang="nl-NL"/>
              <a:t>Klikken om de tekststijl van het model te bewerken</a:t>
            </a:r>
          </a:p>
          <a:p>
            <a:pPr lvl="1"/>
            <a:r>
              <a:rPr lang="nl-NL"/>
              <a:t>Tweede niveau</a:t>
            </a:r>
          </a:p>
          <a:p>
            <a:pPr lvl="2"/>
            <a:r>
              <a:rPr lang="nl-NL"/>
              <a:t>Derde niveau</a:t>
            </a:r>
          </a:p>
          <a:p>
            <a:pPr lvl="3"/>
            <a:r>
              <a:rPr lang="nl-NL"/>
              <a:t>Vierde niveau</a:t>
            </a:r>
          </a:p>
          <a:p>
            <a:pPr lvl="4"/>
            <a:r>
              <a:rPr lang="nl-NL"/>
              <a:t>Vijfde niveau</a:t>
            </a:r>
          </a:p>
        </p:txBody>
      </p:sp>
      <p:sp>
        <p:nvSpPr>
          <p:cNvPr id="5" name="Tijdelijke aanduiding voor datum 4">
            <a:extLst>
              <a:ext uri="{FF2B5EF4-FFF2-40B4-BE49-F238E27FC236}">
                <a16:creationId xmlns:a16="http://schemas.microsoft.com/office/drawing/2014/main" id="{75F5825D-9AEB-C266-8BA8-43B0CC4651FC}"/>
              </a:ext>
            </a:extLst>
          </p:cNvPr>
          <p:cNvSpPr>
            <a:spLocks noGrp="1"/>
          </p:cNvSpPr>
          <p:nvPr>
            <p:ph type="dt" sz="half" idx="10"/>
          </p:nvPr>
        </p:nvSpPr>
        <p:spPr/>
        <p:txBody>
          <a:bodyPr/>
          <a:lstStyle/>
          <a:p>
            <a:fld id="{D2523492-FD38-48D0-B873-C56395EC78A5}" type="datetimeFigureOut">
              <a:rPr lang="nl-NL" smtClean="0"/>
              <a:t>28-5-2026</a:t>
            </a:fld>
            <a:endParaRPr lang="nl-NL"/>
          </a:p>
        </p:txBody>
      </p:sp>
      <p:sp>
        <p:nvSpPr>
          <p:cNvPr id="6" name="Tijdelijke aanduiding voor voettekst 5">
            <a:extLst>
              <a:ext uri="{FF2B5EF4-FFF2-40B4-BE49-F238E27FC236}">
                <a16:creationId xmlns:a16="http://schemas.microsoft.com/office/drawing/2014/main" id="{D9C7B648-A814-32DA-B98A-04A739280518}"/>
              </a:ext>
            </a:extLst>
          </p:cNvPr>
          <p:cNvSpPr>
            <a:spLocks noGrp="1"/>
          </p:cNvSpPr>
          <p:nvPr>
            <p:ph type="ftr" sz="quarter" idx="11"/>
          </p:nvPr>
        </p:nvSpPr>
        <p:spPr/>
        <p:txBody>
          <a:bodyPr/>
          <a:lstStyle/>
          <a:p>
            <a:endParaRPr lang="nl-NL"/>
          </a:p>
        </p:txBody>
      </p:sp>
      <p:sp>
        <p:nvSpPr>
          <p:cNvPr id="7" name="Tijdelijke aanduiding voor dianummer 6">
            <a:extLst>
              <a:ext uri="{FF2B5EF4-FFF2-40B4-BE49-F238E27FC236}">
                <a16:creationId xmlns:a16="http://schemas.microsoft.com/office/drawing/2014/main" id="{670236D1-70F6-4176-091B-D71DAECC0CBA}"/>
              </a:ext>
            </a:extLst>
          </p:cNvPr>
          <p:cNvSpPr>
            <a:spLocks noGrp="1"/>
          </p:cNvSpPr>
          <p:nvPr>
            <p:ph type="sldNum" sz="quarter" idx="12"/>
          </p:nvPr>
        </p:nvSpPr>
        <p:spPr/>
        <p:txBody>
          <a:bodyPr/>
          <a:lstStyle/>
          <a:p>
            <a:fld id="{EE646156-EB3F-4FEC-A3C3-93B1E0E82A68}" type="slidenum">
              <a:rPr lang="nl-NL" smtClean="0"/>
              <a:t>‹nr.›</a:t>
            </a:fld>
            <a:endParaRPr lang="nl-NL"/>
          </a:p>
        </p:txBody>
      </p:sp>
    </p:spTree>
    <p:extLst>
      <p:ext uri="{BB962C8B-B14F-4D97-AF65-F5344CB8AC3E}">
        <p14:creationId xmlns:p14="http://schemas.microsoft.com/office/powerpoint/2010/main" val="36996314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Vergelijking">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F875CEF9-7993-1546-18BB-9AEA19B53680}"/>
              </a:ext>
            </a:extLst>
          </p:cNvPr>
          <p:cNvSpPr>
            <a:spLocks noGrp="1"/>
          </p:cNvSpPr>
          <p:nvPr>
            <p:ph type="title"/>
          </p:nvPr>
        </p:nvSpPr>
        <p:spPr>
          <a:xfrm>
            <a:off x="839788" y="365125"/>
            <a:ext cx="10515600" cy="1325563"/>
          </a:xfrm>
        </p:spPr>
        <p:txBody>
          <a:bodyPr/>
          <a:lstStyle/>
          <a:p>
            <a:r>
              <a:rPr lang="nl-NL"/>
              <a:t>Klik om stijl te bewerken</a:t>
            </a:r>
          </a:p>
        </p:txBody>
      </p:sp>
      <p:sp>
        <p:nvSpPr>
          <p:cNvPr id="3" name="Tijdelijke aanduiding voor tekst 2">
            <a:extLst>
              <a:ext uri="{FF2B5EF4-FFF2-40B4-BE49-F238E27FC236}">
                <a16:creationId xmlns:a16="http://schemas.microsoft.com/office/drawing/2014/main" id="{4B730AFD-C634-DE05-72CB-A879E05BBEE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nl-NL"/>
              <a:t>Klikken om de tekststijl van het model te bewerken</a:t>
            </a:r>
          </a:p>
        </p:txBody>
      </p:sp>
      <p:sp>
        <p:nvSpPr>
          <p:cNvPr id="4" name="Tijdelijke aanduiding voor inhoud 3">
            <a:extLst>
              <a:ext uri="{FF2B5EF4-FFF2-40B4-BE49-F238E27FC236}">
                <a16:creationId xmlns:a16="http://schemas.microsoft.com/office/drawing/2014/main" id="{E25A7BC2-FF3C-FFF5-C5EB-C79124960C89}"/>
              </a:ext>
            </a:extLst>
          </p:cNvPr>
          <p:cNvSpPr>
            <a:spLocks noGrp="1"/>
          </p:cNvSpPr>
          <p:nvPr>
            <p:ph sz="half" idx="2"/>
          </p:nvPr>
        </p:nvSpPr>
        <p:spPr>
          <a:xfrm>
            <a:off x="839788" y="2505075"/>
            <a:ext cx="5157787" cy="3684588"/>
          </a:xfrm>
        </p:spPr>
        <p:txBody>
          <a:bodyPr/>
          <a:lstStyle/>
          <a:p>
            <a:pPr lvl="0"/>
            <a:r>
              <a:rPr lang="nl-NL"/>
              <a:t>Klikken om de tekststijl van het model te bewerken</a:t>
            </a:r>
          </a:p>
          <a:p>
            <a:pPr lvl="1"/>
            <a:r>
              <a:rPr lang="nl-NL"/>
              <a:t>Tweede niveau</a:t>
            </a:r>
          </a:p>
          <a:p>
            <a:pPr lvl="2"/>
            <a:r>
              <a:rPr lang="nl-NL"/>
              <a:t>Derde niveau</a:t>
            </a:r>
          </a:p>
          <a:p>
            <a:pPr lvl="3"/>
            <a:r>
              <a:rPr lang="nl-NL"/>
              <a:t>Vierde niveau</a:t>
            </a:r>
          </a:p>
          <a:p>
            <a:pPr lvl="4"/>
            <a:r>
              <a:rPr lang="nl-NL"/>
              <a:t>Vijfde niveau</a:t>
            </a:r>
          </a:p>
        </p:txBody>
      </p:sp>
      <p:sp>
        <p:nvSpPr>
          <p:cNvPr id="5" name="Tijdelijke aanduiding voor tekst 4">
            <a:extLst>
              <a:ext uri="{FF2B5EF4-FFF2-40B4-BE49-F238E27FC236}">
                <a16:creationId xmlns:a16="http://schemas.microsoft.com/office/drawing/2014/main" id="{557A5DC0-E16F-B335-0483-105EC5120C8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nl-NL"/>
              <a:t>Klikken om de tekststijl van het model te bewerken</a:t>
            </a:r>
          </a:p>
        </p:txBody>
      </p:sp>
      <p:sp>
        <p:nvSpPr>
          <p:cNvPr id="6" name="Tijdelijke aanduiding voor inhoud 5">
            <a:extLst>
              <a:ext uri="{FF2B5EF4-FFF2-40B4-BE49-F238E27FC236}">
                <a16:creationId xmlns:a16="http://schemas.microsoft.com/office/drawing/2014/main" id="{0B2BB8B4-24A3-3E53-E7EB-1A4DD43E69AC}"/>
              </a:ext>
            </a:extLst>
          </p:cNvPr>
          <p:cNvSpPr>
            <a:spLocks noGrp="1"/>
          </p:cNvSpPr>
          <p:nvPr>
            <p:ph sz="quarter" idx="4"/>
          </p:nvPr>
        </p:nvSpPr>
        <p:spPr>
          <a:xfrm>
            <a:off x="6172200" y="2505075"/>
            <a:ext cx="5183188" cy="3684588"/>
          </a:xfrm>
        </p:spPr>
        <p:txBody>
          <a:bodyPr/>
          <a:lstStyle/>
          <a:p>
            <a:pPr lvl="0"/>
            <a:r>
              <a:rPr lang="nl-NL"/>
              <a:t>Klikken om de tekststijl van het model te bewerken</a:t>
            </a:r>
          </a:p>
          <a:p>
            <a:pPr lvl="1"/>
            <a:r>
              <a:rPr lang="nl-NL"/>
              <a:t>Tweede niveau</a:t>
            </a:r>
          </a:p>
          <a:p>
            <a:pPr lvl="2"/>
            <a:r>
              <a:rPr lang="nl-NL"/>
              <a:t>Derde niveau</a:t>
            </a:r>
          </a:p>
          <a:p>
            <a:pPr lvl="3"/>
            <a:r>
              <a:rPr lang="nl-NL"/>
              <a:t>Vierde niveau</a:t>
            </a:r>
          </a:p>
          <a:p>
            <a:pPr lvl="4"/>
            <a:r>
              <a:rPr lang="nl-NL"/>
              <a:t>Vijfde niveau</a:t>
            </a:r>
          </a:p>
        </p:txBody>
      </p:sp>
      <p:sp>
        <p:nvSpPr>
          <p:cNvPr id="7" name="Tijdelijke aanduiding voor datum 6">
            <a:extLst>
              <a:ext uri="{FF2B5EF4-FFF2-40B4-BE49-F238E27FC236}">
                <a16:creationId xmlns:a16="http://schemas.microsoft.com/office/drawing/2014/main" id="{61813879-0E7F-1526-0D7F-BF3677A7DD78}"/>
              </a:ext>
            </a:extLst>
          </p:cNvPr>
          <p:cNvSpPr>
            <a:spLocks noGrp="1"/>
          </p:cNvSpPr>
          <p:nvPr>
            <p:ph type="dt" sz="half" idx="10"/>
          </p:nvPr>
        </p:nvSpPr>
        <p:spPr/>
        <p:txBody>
          <a:bodyPr/>
          <a:lstStyle/>
          <a:p>
            <a:fld id="{D2523492-FD38-48D0-B873-C56395EC78A5}" type="datetimeFigureOut">
              <a:rPr lang="nl-NL" smtClean="0"/>
              <a:t>28-5-2026</a:t>
            </a:fld>
            <a:endParaRPr lang="nl-NL"/>
          </a:p>
        </p:txBody>
      </p:sp>
      <p:sp>
        <p:nvSpPr>
          <p:cNvPr id="8" name="Tijdelijke aanduiding voor voettekst 7">
            <a:extLst>
              <a:ext uri="{FF2B5EF4-FFF2-40B4-BE49-F238E27FC236}">
                <a16:creationId xmlns:a16="http://schemas.microsoft.com/office/drawing/2014/main" id="{E18F0184-FD45-6350-6E5E-8DFDF75859DA}"/>
              </a:ext>
            </a:extLst>
          </p:cNvPr>
          <p:cNvSpPr>
            <a:spLocks noGrp="1"/>
          </p:cNvSpPr>
          <p:nvPr>
            <p:ph type="ftr" sz="quarter" idx="11"/>
          </p:nvPr>
        </p:nvSpPr>
        <p:spPr/>
        <p:txBody>
          <a:bodyPr/>
          <a:lstStyle/>
          <a:p>
            <a:endParaRPr lang="nl-NL"/>
          </a:p>
        </p:txBody>
      </p:sp>
      <p:sp>
        <p:nvSpPr>
          <p:cNvPr id="9" name="Tijdelijke aanduiding voor dianummer 8">
            <a:extLst>
              <a:ext uri="{FF2B5EF4-FFF2-40B4-BE49-F238E27FC236}">
                <a16:creationId xmlns:a16="http://schemas.microsoft.com/office/drawing/2014/main" id="{670C0B71-1819-7629-543F-C18D11EA8088}"/>
              </a:ext>
            </a:extLst>
          </p:cNvPr>
          <p:cNvSpPr>
            <a:spLocks noGrp="1"/>
          </p:cNvSpPr>
          <p:nvPr>
            <p:ph type="sldNum" sz="quarter" idx="12"/>
          </p:nvPr>
        </p:nvSpPr>
        <p:spPr/>
        <p:txBody>
          <a:bodyPr/>
          <a:lstStyle/>
          <a:p>
            <a:fld id="{EE646156-EB3F-4FEC-A3C3-93B1E0E82A68}" type="slidenum">
              <a:rPr lang="nl-NL" smtClean="0"/>
              <a:t>‹nr.›</a:t>
            </a:fld>
            <a:endParaRPr lang="nl-NL"/>
          </a:p>
        </p:txBody>
      </p:sp>
    </p:spTree>
    <p:extLst>
      <p:ext uri="{BB962C8B-B14F-4D97-AF65-F5344CB8AC3E}">
        <p14:creationId xmlns:p14="http://schemas.microsoft.com/office/powerpoint/2010/main" val="39479101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Alleen titel">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C3107AF6-7408-FE3F-D3B8-F2AD45A05D51}"/>
              </a:ext>
            </a:extLst>
          </p:cNvPr>
          <p:cNvSpPr>
            <a:spLocks noGrp="1"/>
          </p:cNvSpPr>
          <p:nvPr>
            <p:ph type="title"/>
          </p:nvPr>
        </p:nvSpPr>
        <p:spPr/>
        <p:txBody>
          <a:bodyPr/>
          <a:lstStyle/>
          <a:p>
            <a:r>
              <a:rPr lang="nl-NL"/>
              <a:t>Klik om stijl te bewerken</a:t>
            </a:r>
          </a:p>
        </p:txBody>
      </p:sp>
      <p:sp>
        <p:nvSpPr>
          <p:cNvPr id="3" name="Tijdelijke aanduiding voor datum 2">
            <a:extLst>
              <a:ext uri="{FF2B5EF4-FFF2-40B4-BE49-F238E27FC236}">
                <a16:creationId xmlns:a16="http://schemas.microsoft.com/office/drawing/2014/main" id="{522F6FA3-66A6-D2DD-1D6B-D42E1FFC7AE2}"/>
              </a:ext>
            </a:extLst>
          </p:cNvPr>
          <p:cNvSpPr>
            <a:spLocks noGrp="1"/>
          </p:cNvSpPr>
          <p:nvPr>
            <p:ph type="dt" sz="half" idx="10"/>
          </p:nvPr>
        </p:nvSpPr>
        <p:spPr/>
        <p:txBody>
          <a:bodyPr/>
          <a:lstStyle/>
          <a:p>
            <a:fld id="{D2523492-FD38-48D0-B873-C56395EC78A5}" type="datetimeFigureOut">
              <a:rPr lang="nl-NL" smtClean="0"/>
              <a:t>28-5-2026</a:t>
            </a:fld>
            <a:endParaRPr lang="nl-NL"/>
          </a:p>
        </p:txBody>
      </p:sp>
      <p:sp>
        <p:nvSpPr>
          <p:cNvPr id="4" name="Tijdelijke aanduiding voor voettekst 3">
            <a:extLst>
              <a:ext uri="{FF2B5EF4-FFF2-40B4-BE49-F238E27FC236}">
                <a16:creationId xmlns:a16="http://schemas.microsoft.com/office/drawing/2014/main" id="{58CC5DFB-6E01-2F30-4EC5-9DD0E425F8A9}"/>
              </a:ext>
            </a:extLst>
          </p:cNvPr>
          <p:cNvSpPr>
            <a:spLocks noGrp="1"/>
          </p:cNvSpPr>
          <p:nvPr>
            <p:ph type="ftr" sz="quarter" idx="11"/>
          </p:nvPr>
        </p:nvSpPr>
        <p:spPr/>
        <p:txBody>
          <a:bodyPr/>
          <a:lstStyle/>
          <a:p>
            <a:endParaRPr lang="nl-NL"/>
          </a:p>
        </p:txBody>
      </p:sp>
      <p:sp>
        <p:nvSpPr>
          <p:cNvPr id="5" name="Tijdelijke aanduiding voor dianummer 4">
            <a:extLst>
              <a:ext uri="{FF2B5EF4-FFF2-40B4-BE49-F238E27FC236}">
                <a16:creationId xmlns:a16="http://schemas.microsoft.com/office/drawing/2014/main" id="{97B786AF-B0DE-2B7E-846C-792D715FA9DF}"/>
              </a:ext>
            </a:extLst>
          </p:cNvPr>
          <p:cNvSpPr>
            <a:spLocks noGrp="1"/>
          </p:cNvSpPr>
          <p:nvPr>
            <p:ph type="sldNum" sz="quarter" idx="12"/>
          </p:nvPr>
        </p:nvSpPr>
        <p:spPr/>
        <p:txBody>
          <a:bodyPr/>
          <a:lstStyle/>
          <a:p>
            <a:fld id="{EE646156-EB3F-4FEC-A3C3-93B1E0E82A68}" type="slidenum">
              <a:rPr lang="nl-NL" smtClean="0"/>
              <a:t>‹nr.›</a:t>
            </a:fld>
            <a:endParaRPr lang="nl-NL"/>
          </a:p>
        </p:txBody>
      </p:sp>
    </p:spTree>
    <p:extLst>
      <p:ext uri="{BB962C8B-B14F-4D97-AF65-F5344CB8AC3E}">
        <p14:creationId xmlns:p14="http://schemas.microsoft.com/office/powerpoint/2010/main" val="21889463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Leeg">
    <p:spTree>
      <p:nvGrpSpPr>
        <p:cNvPr id="1" name=""/>
        <p:cNvGrpSpPr/>
        <p:nvPr/>
      </p:nvGrpSpPr>
      <p:grpSpPr>
        <a:xfrm>
          <a:off x="0" y="0"/>
          <a:ext cx="0" cy="0"/>
          <a:chOff x="0" y="0"/>
          <a:chExt cx="0" cy="0"/>
        </a:xfrm>
      </p:grpSpPr>
      <p:sp>
        <p:nvSpPr>
          <p:cNvPr id="2" name="Tijdelijke aanduiding voor datum 1">
            <a:extLst>
              <a:ext uri="{FF2B5EF4-FFF2-40B4-BE49-F238E27FC236}">
                <a16:creationId xmlns:a16="http://schemas.microsoft.com/office/drawing/2014/main" id="{E2017601-E556-D404-7E24-0EDB3D4D4213}"/>
              </a:ext>
            </a:extLst>
          </p:cNvPr>
          <p:cNvSpPr>
            <a:spLocks noGrp="1"/>
          </p:cNvSpPr>
          <p:nvPr>
            <p:ph type="dt" sz="half" idx="10"/>
          </p:nvPr>
        </p:nvSpPr>
        <p:spPr/>
        <p:txBody>
          <a:bodyPr/>
          <a:lstStyle/>
          <a:p>
            <a:fld id="{D2523492-FD38-48D0-B873-C56395EC78A5}" type="datetimeFigureOut">
              <a:rPr lang="nl-NL" smtClean="0"/>
              <a:t>28-5-2026</a:t>
            </a:fld>
            <a:endParaRPr lang="nl-NL"/>
          </a:p>
        </p:txBody>
      </p:sp>
      <p:sp>
        <p:nvSpPr>
          <p:cNvPr id="3" name="Tijdelijke aanduiding voor voettekst 2">
            <a:extLst>
              <a:ext uri="{FF2B5EF4-FFF2-40B4-BE49-F238E27FC236}">
                <a16:creationId xmlns:a16="http://schemas.microsoft.com/office/drawing/2014/main" id="{BE53E3CD-C343-8CE2-55FB-D9EDE9F493AB}"/>
              </a:ext>
            </a:extLst>
          </p:cNvPr>
          <p:cNvSpPr>
            <a:spLocks noGrp="1"/>
          </p:cNvSpPr>
          <p:nvPr>
            <p:ph type="ftr" sz="quarter" idx="11"/>
          </p:nvPr>
        </p:nvSpPr>
        <p:spPr/>
        <p:txBody>
          <a:bodyPr/>
          <a:lstStyle/>
          <a:p>
            <a:endParaRPr lang="nl-NL"/>
          </a:p>
        </p:txBody>
      </p:sp>
      <p:sp>
        <p:nvSpPr>
          <p:cNvPr id="4" name="Tijdelijke aanduiding voor dianummer 3">
            <a:extLst>
              <a:ext uri="{FF2B5EF4-FFF2-40B4-BE49-F238E27FC236}">
                <a16:creationId xmlns:a16="http://schemas.microsoft.com/office/drawing/2014/main" id="{7F6AD6C2-06A1-9549-C5AE-25A5B2C6421D}"/>
              </a:ext>
            </a:extLst>
          </p:cNvPr>
          <p:cNvSpPr>
            <a:spLocks noGrp="1"/>
          </p:cNvSpPr>
          <p:nvPr>
            <p:ph type="sldNum" sz="quarter" idx="12"/>
          </p:nvPr>
        </p:nvSpPr>
        <p:spPr/>
        <p:txBody>
          <a:bodyPr/>
          <a:lstStyle/>
          <a:p>
            <a:fld id="{EE646156-EB3F-4FEC-A3C3-93B1E0E82A68}" type="slidenum">
              <a:rPr lang="nl-NL" smtClean="0"/>
              <a:t>‹nr.›</a:t>
            </a:fld>
            <a:endParaRPr lang="nl-NL"/>
          </a:p>
        </p:txBody>
      </p:sp>
    </p:spTree>
    <p:extLst>
      <p:ext uri="{BB962C8B-B14F-4D97-AF65-F5344CB8AC3E}">
        <p14:creationId xmlns:p14="http://schemas.microsoft.com/office/powerpoint/2010/main" val="13131343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Inhoud met bijschrift">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84B21D95-0A92-304D-2896-8F3A07229284}"/>
              </a:ext>
            </a:extLst>
          </p:cNvPr>
          <p:cNvSpPr>
            <a:spLocks noGrp="1"/>
          </p:cNvSpPr>
          <p:nvPr>
            <p:ph type="title"/>
          </p:nvPr>
        </p:nvSpPr>
        <p:spPr>
          <a:xfrm>
            <a:off x="839788" y="457200"/>
            <a:ext cx="3932237" cy="1600200"/>
          </a:xfrm>
        </p:spPr>
        <p:txBody>
          <a:bodyPr anchor="b"/>
          <a:lstStyle>
            <a:lvl1pPr>
              <a:defRPr sz="3200"/>
            </a:lvl1pPr>
          </a:lstStyle>
          <a:p>
            <a:r>
              <a:rPr lang="nl-NL"/>
              <a:t>Klik om stijl te bewerken</a:t>
            </a:r>
          </a:p>
        </p:txBody>
      </p:sp>
      <p:sp>
        <p:nvSpPr>
          <p:cNvPr id="3" name="Tijdelijke aanduiding voor inhoud 2">
            <a:extLst>
              <a:ext uri="{FF2B5EF4-FFF2-40B4-BE49-F238E27FC236}">
                <a16:creationId xmlns:a16="http://schemas.microsoft.com/office/drawing/2014/main" id="{84F499A1-3541-2581-3C5C-8CCD584DD38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nl-NL"/>
              <a:t>Klikken om de tekststijl van het model te bewerken</a:t>
            </a:r>
          </a:p>
          <a:p>
            <a:pPr lvl="1"/>
            <a:r>
              <a:rPr lang="nl-NL"/>
              <a:t>Tweede niveau</a:t>
            </a:r>
          </a:p>
          <a:p>
            <a:pPr lvl="2"/>
            <a:r>
              <a:rPr lang="nl-NL"/>
              <a:t>Derde niveau</a:t>
            </a:r>
          </a:p>
          <a:p>
            <a:pPr lvl="3"/>
            <a:r>
              <a:rPr lang="nl-NL"/>
              <a:t>Vierde niveau</a:t>
            </a:r>
          </a:p>
          <a:p>
            <a:pPr lvl="4"/>
            <a:r>
              <a:rPr lang="nl-NL"/>
              <a:t>Vijfde niveau</a:t>
            </a:r>
          </a:p>
        </p:txBody>
      </p:sp>
      <p:sp>
        <p:nvSpPr>
          <p:cNvPr id="4" name="Tijdelijke aanduiding voor tekst 3">
            <a:extLst>
              <a:ext uri="{FF2B5EF4-FFF2-40B4-BE49-F238E27FC236}">
                <a16:creationId xmlns:a16="http://schemas.microsoft.com/office/drawing/2014/main" id="{1BB04084-8630-3A0E-78FE-9622CBA257D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nl-NL"/>
              <a:t>Klikken om de tekststijl van het model te bewerken</a:t>
            </a:r>
          </a:p>
        </p:txBody>
      </p:sp>
      <p:sp>
        <p:nvSpPr>
          <p:cNvPr id="5" name="Tijdelijke aanduiding voor datum 4">
            <a:extLst>
              <a:ext uri="{FF2B5EF4-FFF2-40B4-BE49-F238E27FC236}">
                <a16:creationId xmlns:a16="http://schemas.microsoft.com/office/drawing/2014/main" id="{98FC4DE8-FE9E-19D4-C281-FC0DB82CB3BE}"/>
              </a:ext>
            </a:extLst>
          </p:cNvPr>
          <p:cNvSpPr>
            <a:spLocks noGrp="1"/>
          </p:cNvSpPr>
          <p:nvPr>
            <p:ph type="dt" sz="half" idx="10"/>
          </p:nvPr>
        </p:nvSpPr>
        <p:spPr/>
        <p:txBody>
          <a:bodyPr/>
          <a:lstStyle/>
          <a:p>
            <a:fld id="{D2523492-FD38-48D0-B873-C56395EC78A5}" type="datetimeFigureOut">
              <a:rPr lang="nl-NL" smtClean="0"/>
              <a:t>28-5-2026</a:t>
            </a:fld>
            <a:endParaRPr lang="nl-NL"/>
          </a:p>
        </p:txBody>
      </p:sp>
      <p:sp>
        <p:nvSpPr>
          <p:cNvPr id="6" name="Tijdelijke aanduiding voor voettekst 5">
            <a:extLst>
              <a:ext uri="{FF2B5EF4-FFF2-40B4-BE49-F238E27FC236}">
                <a16:creationId xmlns:a16="http://schemas.microsoft.com/office/drawing/2014/main" id="{A9898496-2739-C13B-B675-D61219FD0BA3}"/>
              </a:ext>
            </a:extLst>
          </p:cNvPr>
          <p:cNvSpPr>
            <a:spLocks noGrp="1"/>
          </p:cNvSpPr>
          <p:nvPr>
            <p:ph type="ftr" sz="quarter" idx="11"/>
          </p:nvPr>
        </p:nvSpPr>
        <p:spPr/>
        <p:txBody>
          <a:bodyPr/>
          <a:lstStyle/>
          <a:p>
            <a:endParaRPr lang="nl-NL"/>
          </a:p>
        </p:txBody>
      </p:sp>
      <p:sp>
        <p:nvSpPr>
          <p:cNvPr id="7" name="Tijdelijke aanduiding voor dianummer 6">
            <a:extLst>
              <a:ext uri="{FF2B5EF4-FFF2-40B4-BE49-F238E27FC236}">
                <a16:creationId xmlns:a16="http://schemas.microsoft.com/office/drawing/2014/main" id="{D8127811-BD4D-71C1-6EBA-95B8FF1EEF4F}"/>
              </a:ext>
            </a:extLst>
          </p:cNvPr>
          <p:cNvSpPr>
            <a:spLocks noGrp="1"/>
          </p:cNvSpPr>
          <p:nvPr>
            <p:ph type="sldNum" sz="quarter" idx="12"/>
          </p:nvPr>
        </p:nvSpPr>
        <p:spPr/>
        <p:txBody>
          <a:bodyPr/>
          <a:lstStyle/>
          <a:p>
            <a:fld id="{EE646156-EB3F-4FEC-A3C3-93B1E0E82A68}" type="slidenum">
              <a:rPr lang="nl-NL" smtClean="0"/>
              <a:t>‹nr.›</a:t>
            </a:fld>
            <a:endParaRPr lang="nl-NL"/>
          </a:p>
        </p:txBody>
      </p:sp>
    </p:spTree>
    <p:extLst>
      <p:ext uri="{BB962C8B-B14F-4D97-AF65-F5344CB8AC3E}">
        <p14:creationId xmlns:p14="http://schemas.microsoft.com/office/powerpoint/2010/main" val="35130488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Afbeelding met bijschrift">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FF5EBD61-99EC-6C50-AC06-50D29AA1A579}"/>
              </a:ext>
            </a:extLst>
          </p:cNvPr>
          <p:cNvSpPr>
            <a:spLocks noGrp="1"/>
          </p:cNvSpPr>
          <p:nvPr>
            <p:ph type="title"/>
          </p:nvPr>
        </p:nvSpPr>
        <p:spPr>
          <a:xfrm>
            <a:off x="839788" y="457200"/>
            <a:ext cx="3932237" cy="1600200"/>
          </a:xfrm>
        </p:spPr>
        <p:txBody>
          <a:bodyPr anchor="b"/>
          <a:lstStyle>
            <a:lvl1pPr>
              <a:defRPr sz="3200"/>
            </a:lvl1pPr>
          </a:lstStyle>
          <a:p>
            <a:r>
              <a:rPr lang="nl-NL"/>
              <a:t>Klik om stijl te bewerken</a:t>
            </a:r>
          </a:p>
        </p:txBody>
      </p:sp>
      <p:sp>
        <p:nvSpPr>
          <p:cNvPr id="3" name="Tijdelijke aanduiding voor afbeelding 2">
            <a:extLst>
              <a:ext uri="{FF2B5EF4-FFF2-40B4-BE49-F238E27FC236}">
                <a16:creationId xmlns:a16="http://schemas.microsoft.com/office/drawing/2014/main" id="{B5244476-776D-1076-98A3-9B7254372CD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nl-NL"/>
          </a:p>
        </p:txBody>
      </p:sp>
      <p:sp>
        <p:nvSpPr>
          <p:cNvPr id="4" name="Tijdelijke aanduiding voor tekst 3">
            <a:extLst>
              <a:ext uri="{FF2B5EF4-FFF2-40B4-BE49-F238E27FC236}">
                <a16:creationId xmlns:a16="http://schemas.microsoft.com/office/drawing/2014/main" id="{D493CD2D-F6AD-6FF8-B7B5-7478CE5E612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nl-NL"/>
              <a:t>Klikken om de tekststijl van het model te bewerken</a:t>
            </a:r>
          </a:p>
        </p:txBody>
      </p:sp>
      <p:sp>
        <p:nvSpPr>
          <p:cNvPr id="5" name="Tijdelijke aanduiding voor datum 4">
            <a:extLst>
              <a:ext uri="{FF2B5EF4-FFF2-40B4-BE49-F238E27FC236}">
                <a16:creationId xmlns:a16="http://schemas.microsoft.com/office/drawing/2014/main" id="{BFE11C1C-FB92-E4F5-8C04-BEC9210194D2}"/>
              </a:ext>
            </a:extLst>
          </p:cNvPr>
          <p:cNvSpPr>
            <a:spLocks noGrp="1"/>
          </p:cNvSpPr>
          <p:nvPr>
            <p:ph type="dt" sz="half" idx="10"/>
          </p:nvPr>
        </p:nvSpPr>
        <p:spPr/>
        <p:txBody>
          <a:bodyPr/>
          <a:lstStyle/>
          <a:p>
            <a:fld id="{D2523492-FD38-48D0-B873-C56395EC78A5}" type="datetimeFigureOut">
              <a:rPr lang="nl-NL" smtClean="0"/>
              <a:t>28-5-2026</a:t>
            </a:fld>
            <a:endParaRPr lang="nl-NL"/>
          </a:p>
        </p:txBody>
      </p:sp>
      <p:sp>
        <p:nvSpPr>
          <p:cNvPr id="6" name="Tijdelijke aanduiding voor voettekst 5">
            <a:extLst>
              <a:ext uri="{FF2B5EF4-FFF2-40B4-BE49-F238E27FC236}">
                <a16:creationId xmlns:a16="http://schemas.microsoft.com/office/drawing/2014/main" id="{A5134719-478E-10B6-9E9D-E77D78D70AE1}"/>
              </a:ext>
            </a:extLst>
          </p:cNvPr>
          <p:cNvSpPr>
            <a:spLocks noGrp="1"/>
          </p:cNvSpPr>
          <p:nvPr>
            <p:ph type="ftr" sz="quarter" idx="11"/>
          </p:nvPr>
        </p:nvSpPr>
        <p:spPr/>
        <p:txBody>
          <a:bodyPr/>
          <a:lstStyle/>
          <a:p>
            <a:endParaRPr lang="nl-NL"/>
          </a:p>
        </p:txBody>
      </p:sp>
      <p:sp>
        <p:nvSpPr>
          <p:cNvPr id="7" name="Tijdelijke aanduiding voor dianummer 6">
            <a:extLst>
              <a:ext uri="{FF2B5EF4-FFF2-40B4-BE49-F238E27FC236}">
                <a16:creationId xmlns:a16="http://schemas.microsoft.com/office/drawing/2014/main" id="{1F53BF24-821B-F5E5-5F57-989B09066B79}"/>
              </a:ext>
            </a:extLst>
          </p:cNvPr>
          <p:cNvSpPr>
            <a:spLocks noGrp="1"/>
          </p:cNvSpPr>
          <p:nvPr>
            <p:ph type="sldNum" sz="quarter" idx="12"/>
          </p:nvPr>
        </p:nvSpPr>
        <p:spPr/>
        <p:txBody>
          <a:bodyPr/>
          <a:lstStyle/>
          <a:p>
            <a:fld id="{EE646156-EB3F-4FEC-A3C3-93B1E0E82A68}" type="slidenum">
              <a:rPr lang="nl-NL" smtClean="0"/>
              <a:t>‹nr.›</a:t>
            </a:fld>
            <a:endParaRPr lang="nl-NL"/>
          </a:p>
        </p:txBody>
      </p:sp>
    </p:spTree>
    <p:extLst>
      <p:ext uri="{BB962C8B-B14F-4D97-AF65-F5344CB8AC3E}">
        <p14:creationId xmlns:p14="http://schemas.microsoft.com/office/powerpoint/2010/main" val="3463069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el en verticale tekst">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33BFBA4E-0B5A-1B9B-7A2C-682A2AD6B12F}"/>
              </a:ext>
            </a:extLst>
          </p:cNvPr>
          <p:cNvSpPr>
            <a:spLocks noGrp="1"/>
          </p:cNvSpPr>
          <p:nvPr>
            <p:ph type="title"/>
          </p:nvPr>
        </p:nvSpPr>
        <p:spPr/>
        <p:txBody>
          <a:bodyPr/>
          <a:lstStyle/>
          <a:p>
            <a:r>
              <a:rPr lang="nl-NL"/>
              <a:t>Klik om stijl te bewerken</a:t>
            </a:r>
          </a:p>
        </p:txBody>
      </p:sp>
      <p:sp>
        <p:nvSpPr>
          <p:cNvPr id="3" name="Tijdelijke aanduiding voor verticale tekst 2">
            <a:extLst>
              <a:ext uri="{FF2B5EF4-FFF2-40B4-BE49-F238E27FC236}">
                <a16:creationId xmlns:a16="http://schemas.microsoft.com/office/drawing/2014/main" id="{6080D546-3185-95A9-49BC-E6395655C52F}"/>
              </a:ext>
            </a:extLst>
          </p:cNvPr>
          <p:cNvSpPr>
            <a:spLocks noGrp="1"/>
          </p:cNvSpPr>
          <p:nvPr>
            <p:ph type="body" orient="vert" idx="1"/>
          </p:nvPr>
        </p:nvSpPr>
        <p:spPr/>
        <p:txBody>
          <a:bodyPr vert="eaVert"/>
          <a:lstStyle/>
          <a:p>
            <a:pPr lvl="0"/>
            <a:r>
              <a:rPr lang="nl-NL"/>
              <a:t>Klikken om de tekststijl van het model te bewerken</a:t>
            </a:r>
          </a:p>
          <a:p>
            <a:pPr lvl="1"/>
            <a:r>
              <a:rPr lang="nl-NL"/>
              <a:t>Tweede niveau</a:t>
            </a:r>
          </a:p>
          <a:p>
            <a:pPr lvl="2"/>
            <a:r>
              <a:rPr lang="nl-NL"/>
              <a:t>Derde niveau</a:t>
            </a:r>
          </a:p>
          <a:p>
            <a:pPr lvl="3"/>
            <a:r>
              <a:rPr lang="nl-NL"/>
              <a:t>Vierde niveau</a:t>
            </a:r>
          </a:p>
          <a:p>
            <a:pPr lvl="4"/>
            <a:r>
              <a:rPr lang="nl-NL"/>
              <a:t>Vijfde niveau</a:t>
            </a:r>
          </a:p>
        </p:txBody>
      </p:sp>
      <p:sp>
        <p:nvSpPr>
          <p:cNvPr id="4" name="Tijdelijke aanduiding voor datum 3">
            <a:extLst>
              <a:ext uri="{FF2B5EF4-FFF2-40B4-BE49-F238E27FC236}">
                <a16:creationId xmlns:a16="http://schemas.microsoft.com/office/drawing/2014/main" id="{67644035-C81F-0F24-7053-48B495845207}"/>
              </a:ext>
            </a:extLst>
          </p:cNvPr>
          <p:cNvSpPr>
            <a:spLocks noGrp="1"/>
          </p:cNvSpPr>
          <p:nvPr>
            <p:ph type="dt" sz="half" idx="10"/>
          </p:nvPr>
        </p:nvSpPr>
        <p:spPr/>
        <p:txBody>
          <a:bodyPr/>
          <a:lstStyle/>
          <a:p>
            <a:fld id="{D2523492-FD38-48D0-B873-C56395EC78A5}" type="datetimeFigureOut">
              <a:rPr lang="nl-NL" smtClean="0"/>
              <a:t>28-5-2026</a:t>
            </a:fld>
            <a:endParaRPr lang="nl-NL"/>
          </a:p>
        </p:txBody>
      </p:sp>
      <p:sp>
        <p:nvSpPr>
          <p:cNvPr id="5" name="Tijdelijke aanduiding voor voettekst 4">
            <a:extLst>
              <a:ext uri="{FF2B5EF4-FFF2-40B4-BE49-F238E27FC236}">
                <a16:creationId xmlns:a16="http://schemas.microsoft.com/office/drawing/2014/main" id="{A9F3FE8D-F63A-72ED-2F5C-7BCF99517AC4}"/>
              </a:ext>
            </a:extLst>
          </p:cNvPr>
          <p:cNvSpPr>
            <a:spLocks noGrp="1"/>
          </p:cNvSpPr>
          <p:nvPr>
            <p:ph type="ftr" sz="quarter" idx="11"/>
          </p:nvPr>
        </p:nvSpPr>
        <p:spPr/>
        <p:txBody>
          <a:bodyPr/>
          <a:lstStyle/>
          <a:p>
            <a:endParaRPr lang="nl-NL"/>
          </a:p>
        </p:txBody>
      </p:sp>
      <p:sp>
        <p:nvSpPr>
          <p:cNvPr id="6" name="Tijdelijke aanduiding voor dianummer 5">
            <a:extLst>
              <a:ext uri="{FF2B5EF4-FFF2-40B4-BE49-F238E27FC236}">
                <a16:creationId xmlns:a16="http://schemas.microsoft.com/office/drawing/2014/main" id="{E297EF51-88B5-D97A-98BD-ABC4A73015AE}"/>
              </a:ext>
            </a:extLst>
          </p:cNvPr>
          <p:cNvSpPr>
            <a:spLocks noGrp="1"/>
          </p:cNvSpPr>
          <p:nvPr>
            <p:ph type="sldNum" sz="quarter" idx="12"/>
          </p:nvPr>
        </p:nvSpPr>
        <p:spPr/>
        <p:txBody>
          <a:bodyPr/>
          <a:lstStyle/>
          <a:p>
            <a:fld id="{EE646156-EB3F-4FEC-A3C3-93B1E0E82A68}" type="slidenum">
              <a:rPr lang="nl-NL" smtClean="0"/>
              <a:t>‹nr.›</a:t>
            </a:fld>
            <a:endParaRPr lang="nl-NL"/>
          </a:p>
        </p:txBody>
      </p:sp>
    </p:spTree>
    <p:extLst>
      <p:ext uri="{BB962C8B-B14F-4D97-AF65-F5344CB8AC3E}">
        <p14:creationId xmlns:p14="http://schemas.microsoft.com/office/powerpoint/2010/main" val="9123085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e titel en tekst">
    <p:spTree>
      <p:nvGrpSpPr>
        <p:cNvPr id="1" name=""/>
        <p:cNvGrpSpPr/>
        <p:nvPr/>
      </p:nvGrpSpPr>
      <p:grpSpPr>
        <a:xfrm>
          <a:off x="0" y="0"/>
          <a:ext cx="0" cy="0"/>
          <a:chOff x="0" y="0"/>
          <a:chExt cx="0" cy="0"/>
        </a:xfrm>
      </p:grpSpPr>
      <p:sp>
        <p:nvSpPr>
          <p:cNvPr id="2" name="Verticale titel 1">
            <a:extLst>
              <a:ext uri="{FF2B5EF4-FFF2-40B4-BE49-F238E27FC236}">
                <a16:creationId xmlns:a16="http://schemas.microsoft.com/office/drawing/2014/main" id="{E77D451C-0B5D-322E-220C-C46C3864452A}"/>
              </a:ext>
            </a:extLst>
          </p:cNvPr>
          <p:cNvSpPr>
            <a:spLocks noGrp="1"/>
          </p:cNvSpPr>
          <p:nvPr>
            <p:ph type="title" orient="vert"/>
          </p:nvPr>
        </p:nvSpPr>
        <p:spPr>
          <a:xfrm>
            <a:off x="8724900" y="365125"/>
            <a:ext cx="2628900" cy="5811838"/>
          </a:xfrm>
        </p:spPr>
        <p:txBody>
          <a:bodyPr vert="eaVert"/>
          <a:lstStyle/>
          <a:p>
            <a:r>
              <a:rPr lang="nl-NL"/>
              <a:t>Klik om stijl te bewerken</a:t>
            </a:r>
          </a:p>
        </p:txBody>
      </p:sp>
      <p:sp>
        <p:nvSpPr>
          <p:cNvPr id="3" name="Tijdelijke aanduiding voor verticale tekst 2">
            <a:extLst>
              <a:ext uri="{FF2B5EF4-FFF2-40B4-BE49-F238E27FC236}">
                <a16:creationId xmlns:a16="http://schemas.microsoft.com/office/drawing/2014/main" id="{6FBA0CA8-57A8-4D5B-0E79-DFF54A39F3CE}"/>
              </a:ext>
            </a:extLst>
          </p:cNvPr>
          <p:cNvSpPr>
            <a:spLocks noGrp="1"/>
          </p:cNvSpPr>
          <p:nvPr>
            <p:ph type="body" orient="vert" idx="1"/>
          </p:nvPr>
        </p:nvSpPr>
        <p:spPr>
          <a:xfrm>
            <a:off x="838200" y="365125"/>
            <a:ext cx="7734300" cy="5811838"/>
          </a:xfrm>
        </p:spPr>
        <p:txBody>
          <a:bodyPr vert="eaVert"/>
          <a:lstStyle/>
          <a:p>
            <a:pPr lvl="0"/>
            <a:r>
              <a:rPr lang="nl-NL"/>
              <a:t>Klikken om de tekststijl van het model te bewerken</a:t>
            </a:r>
          </a:p>
          <a:p>
            <a:pPr lvl="1"/>
            <a:r>
              <a:rPr lang="nl-NL"/>
              <a:t>Tweede niveau</a:t>
            </a:r>
          </a:p>
          <a:p>
            <a:pPr lvl="2"/>
            <a:r>
              <a:rPr lang="nl-NL"/>
              <a:t>Derde niveau</a:t>
            </a:r>
          </a:p>
          <a:p>
            <a:pPr lvl="3"/>
            <a:r>
              <a:rPr lang="nl-NL"/>
              <a:t>Vierde niveau</a:t>
            </a:r>
          </a:p>
          <a:p>
            <a:pPr lvl="4"/>
            <a:r>
              <a:rPr lang="nl-NL"/>
              <a:t>Vijfde niveau</a:t>
            </a:r>
          </a:p>
        </p:txBody>
      </p:sp>
      <p:sp>
        <p:nvSpPr>
          <p:cNvPr id="4" name="Tijdelijke aanduiding voor datum 3">
            <a:extLst>
              <a:ext uri="{FF2B5EF4-FFF2-40B4-BE49-F238E27FC236}">
                <a16:creationId xmlns:a16="http://schemas.microsoft.com/office/drawing/2014/main" id="{8572DABF-E6B1-82C6-420F-BAB17622C30D}"/>
              </a:ext>
            </a:extLst>
          </p:cNvPr>
          <p:cNvSpPr>
            <a:spLocks noGrp="1"/>
          </p:cNvSpPr>
          <p:nvPr>
            <p:ph type="dt" sz="half" idx="10"/>
          </p:nvPr>
        </p:nvSpPr>
        <p:spPr/>
        <p:txBody>
          <a:bodyPr/>
          <a:lstStyle/>
          <a:p>
            <a:fld id="{D2523492-FD38-48D0-B873-C56395EC78A5}" type="datetimeFigureOut">
              <a:rPr lang="nl-NL" smtClean="0"/>
              <a:t>28-5-2026</a:t>
            </a:fld>
            <a:endParaRPr lang="nl-NL"/>
          </a:p>
        </p:txBody>
      </p:sp>
      <p:sp>
        <p:nvSpPr>
          <p:cNvPr id="5" name="Tijdelijke aanduiding voor voettekst 4">
            <a:extLst>
              <a:ext uri="{FF2B5EF4-FFF2-40B4-BE49-F238E27FC236}">
                <a16:creationId xmlns:a16="http://schemas.microsoft.com/office/drawing/2014/main" id="{2A1B4196-1E45-BE6A-A08F-F47A6E2C0CBF}"/>
              </a:ext>
            </a:extLst>
          </p:cNvPr>
          <p:cNvSpPr>
            <a:spLocks noGrp="1"/>
          </p:cNvSpPr>
          <p:nvPr>
            <p:ph type="ftr" sz="quarter" idx="11"/>
          </p:nvPr>
        </p:nvSpPr>
        <p:spPr/>
        <p:txBody>
          <a:bodyPr/>
          <a:lstStyle/>
          <a:p>
            <a:endParaRPr lang="nl-NL"/>
          </a:p>
        </p:txBody>
      </p:sp>
      <p:sp>
        <p:nvSpPr>
          <p:cNvPr id="6" name="Tijdelijke aanduiding voor dianummer 5">
            <a:extLst>
              <a:ext uri="{FF2B5EF4-FFF2-40B4-BE49-F238E27FC236}">
                <a16:creationId xmlns:a16="http://schemas.microsoft.com/office/drawing/2014/main" id="{28315D2F-489A-0150-ECA0-D149D594DC9C}"/>
              </a:ext>
            </a:extLst>
          </p:cNvPr>
          <p:cNvSpPr>
            <a:spLocks noGrp="1"/>
          </p:cNvSpPr>
          <p:nvPr>
            <p:ph type="sldNum" sz="quarter" idx="12"/>
          </p:nvPr>
        </p:nvSpPr>
        <p:spPr/>
        <p:txBody>
          <a:bodyPr/>
          <a:lstStyle/>
          <a:p>
            <a:fld id="{EE646156-EB3F-4FEC-A3C3-93B1E0E82A68}" type="slidenum">
              <a:rPr lang="nl-NL" smtClean="0"/>
              <a:t>‹nr.›</a:t>
            </a:fld>
            <a:endParaRPr lang="nl-NL"/>
          </a:p>
        </p:txBody>
      </p:sp>
    </p:spTree>
    <p:extLst>
      <p:ext uri="{BB962C8B-B14F-4D97-AF65-F5344CB8AC3E}">
        <p14:creationId xmlns:p14="http://schemas.microsoft.com/office/powerpoint/2010/main" val="4413056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jdelijke aanduiding voor titel 1">
            <a:extLst>
              <a:ext uri="{FF2B5EF4-FFF2-40B4-BE49-F238E27FC236}">
                <a16:creationId xmlns:a16="http://schemas.microsoft.com/office/drawing/2014/main" id="{651D1EB4-B919-BEC9-AC9E-3B410469BAE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nl-NL"/>
              <a:t>Klik om stijl te bewerken</a:t>
            </a:r>
          </a:p>
        </p:txBody>
      </p:sp>
      <p:sp>
        <p:nvSpPr>
          <p:cNvPr id="3" name="Tijdelijke aanduiding voor tekst 2">
            <a:extLst>
              <a:ext uri="{FF2B5EF4-FFF2-40B4-BE49-F238E27FC236}">
                <a16:creationId xmlns:a16="http://schemas.microsoft.com/office/drawing/2014/main" id="{E38D9CDF-6EDD-008D-1B68-FC5C5954748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nl-NL"/>
              <a:t>Klikken om de tekststijl van het model te bewerken</a:t>
            </a:r>
          </a:p>
          <a:p>
            <a:pPr lvl="1"/>
            <a:r>
              <a:rPr lang="nl-NL"/>
              <a:t>Tweede niveau</a:t>
            </a:r>
          </a:p>
          <a:p>
            <a:pPr lvl="2"/>
            <a:r>
              <a:rPr lang="nl-NL"/>
              <a:t>Derde niveau</a:t>
            </a:r>
          </a:p>
          <a:p>
            <a:pPr lvl="3"/>
            <a:r>
              <a:rPr lang="nl-NL"/>
              <a:t>Vierde niveau</a:t>
            </a:r>
          </a:p>
          <a:p>
            <a:pPr lvl="4"/>
            <a:r>
              <a:rPr lang="nl-NL"/>
              <a:t>Vijfde niveau</a:t>
            </a:r>
          </a:p>
        </p:txBody>
      </p:sp>
      <p:sp>
        <p:nvSpPr>
          <p:cNvPr id="4" name="Tijdelijke aanduiding voor datum 3">
            <a:extLst>
              <a:ext uri="{FF2B5EF4-FFF2-40B4-BE49-F238E27FC236}">
                <a16:creationId xmlns:a16="http://schemas.microsoft.com/office/drawing/2014/main" id="{4EE75830-A8D0-CA6B-C600-086AE7052E9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2523492-FD38-48D0-B873-C56395EC78A5}" type="datetimeFigureOut">
              <a:rPr lang="nl-NL" smtClean="0"/>
              <a:t>28-5-2026</a:t>
            </a:fld>
            <a:endParaRPr lang="nl-NL"/>
          </a:p>
        </p:txBody>
      </p:sp>
      <p:sp>
        <p:nvSpPr>
          <p:cNvPr id="5" name="Tijdelijke aanduiding voor voettekst 4">
            <a:extLst>
              <a:ext uri="{FF2B5EF4-FFF2-40B4-BE49-F238E27FC236}">
                <a16:creationId xmlns:a16="http://schemas.microsoft.com/office/drawing/2014/main" id="{4FB797B1-18F5-49DF-4C7E-81E93561ADF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nl-NL"/>
          </a:p>
        </p:txBody>
      </p:sp>
      <p:sp>
        <p:nvSpPr>
          <p:cNvPr id="6" name="Tijdelijke aanduiding voor dianummer 5">
            <a:extLst>
              <a:ext uri="{FF2B5EF4-FFF2-40B4-BE49-F238E27FC236}">
                <a16:creationId xmlns:a16="http://schemas.microsoft.com/office/drawing/2014/main" id="{2857AC7C-D7CC-FA8B-0AB9-4B2CAB0573D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E646156-EB3F-4FEC-A3C3-93B1E0E82A68}" type="slidenum">
              <a:rPr lang="nl-NL" smtClean="0"/>
              <a:t>‹nr.›</a:t>
            </a:fld>
            <a:endParaRPr lang="nl-NL"/>
          </a:p>
        </p:txBody>
      </p:sp>
    </p:spTree>
    <p:extLst>
      <p:ext uri="{BB962C8B-B14F-4D97-AF65-F5344CB8AC3E}">
        <p14:creationId xmlns:p14="http://schemas.microsoft.com/office/powerpoint/2010/main" val="3689191979"/>
      </p:ext>
    </p:extLst>
  </p:cSld>
  <p:clrMap bg1="lt1" tx1="dk1" bg2="lt2" tx2="dk2" accent1="accent1" accent2="accent2" accent3="accent3" accent4="accent4" accent5="accent5" accent6="accent6" hlink="hlink" folHlink="folHlink"/>
  <p:sldLayoutIdLst>
    <p:sldLayoutId id="2147483900" r:id="rId1"/>
    <p:sldLayoutId id="2147483901" r:id="rId2"/>
    <p:sldLayoutId id="2147483902" r:id="rId3"/>
    <p:sldLayoutId id="2147483903" r:id="rId4"/>
    <p:sldLayoutId id="2147483904" r:id="rId5"/>
    <p:sldLayoutId id="2147483905" r:id="rId6"/>
    <p:sldLayoutId id="2147483906" r:id="rId7"/>
    <p:sldLayoutId id="2147483907" r:id="rId8"/>
    <p:sldLayoutId id="2147483908" r:id="rId9"/>
    <p:sldLayoutId id="2147483909" r:id="rId10"/>
    <p:sldLayoutId id="214748391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nl-N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7.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5.xml"/><Relationship Id="rId1" Type="http://schemas.openxmlformats.org/officeDocument/2006/relationships/slideLayout" Target="../slideLayouts/slideLayout6.xml"/><Relationship Id="rId4" Type="http://schemas.openxmlformats.org/officeDocument/2006/relationships/image" Target="../media/image4.pn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9.gif"/><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11.png"/><Relationship Id="rId4"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8" Type="http://schemas.openxmlformats.org/officeDocument/2006/relationships/hyperlink" Target="https://palliaweb.nl/richtlijnen-palliatieve-zorg/richtlijn/complementaire-zorg" TargetMode="External"/><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B72F8C1-FDB7-1CDF-14F2-CC5B6C9D1CFF}"/>
            </a:ext>
          </a:extLst>
        </p:cNvPr>
        <p:cNvGrpSpPr/>
        <p:nvPr/>
      </p:nvGrpSpPr>
      <p:grpSpPr>
        <a:xfrm>
          <a:off x="0" y="0"/>
          <a:ext cx="0" cy="0"/>
          <a:chOff x="0" y="0"/>
          <a:chExt cx="0" cy="0"/>
        </a:xfrm>
      </p:grpSpPr>
      <p:sp useBgFill="1">
        <p:nvSpPr>
          <p:cNvPr id="69" name="Rectangle 68">
            <a:extLst>
              <a:ext uri="{FF2B5EF4-FFF2-40B4-BE49-F238E27FC236}">
                <a16:creationId xmlns:a16="http://schemas.microsoft.com/office/drawing/2014/main" id="{5A292AEA-2528-46C0-B426-95822B6141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71" name="Rectangle 70">
            <a:extLst>
              <a:ext uri="{FF2B5EF4-FFF2-40B4-BE49-F238E27FC236}">
                <a16:creationId xmlns:a16="http://schemas.microsoft.com/office/drawing/2014/main" id="{D8B7B198-E4DF-43CD-AD8C-1998843237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73" name="Freeform: Shape 72">
            <a:extLst>
              <a:ext uri="{FF2B5EF4-FFF2-40B4-BE49-F238E27FC236}">
                <a16:creationId xmlns:a16="http://schemas.microsoft.com/office/drawing/2014/main" id="{2BE67753-EA0E-4819-8D22-0B6600CF7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96934" y="3984"/>
            <a:ext cx="9376632" cy="6858000"/>
          </a:xfrm>
          <a:custGeom>
            <a:avLst/>
            <a:gdLst>
              <a:gd name="connsiteX0" fmla="*/ 1691615 w 9376632"/>
              <a:gd name="connsiteY0" fmla="*/ 0 h 6858000"/>
              <a:gd name="connsiteX1" fmla="*/ 7685017 w 9376632"/>
              <a:gd name="connsiteY1" fmla="*/ 0 h 6858000"/>
              <a:gd name="connsiteX2" fmla="*/ 7840634 w 9376632"/>
              <a:gd name="connsiteY2" fmla="*/ 134799 h 6858000"/>
              <a:gd name="connsiteX3" fmla="*/ 9376632 w 9376632"/>
              <a:gd name="connsiteY3" fmla="*/ 3605175 h 6858000"/>
              <a:gd name="connsiteX4" fmla="*/ 8158692 w 9376632"/>
              <a:gd name="connsiteY4" fmla="*/ 6757493 h 6858000"/>
              <a:gd name="connsiteX5" fmla="*/ 8062868 w 9376632"/>
              <a:gd name="connsiteY5" fmla="*/ 6858000 h 6858000"/>
              <a:gd name="connsiteX6" fmla="*/ 1313765 w 9376632"/>
              <a:gd name="connsiteY6" fmla="*/ 6858000 h 6858000"/>
              <a:gd name="connsiteX7" fmla="*/ 1217940 w 9376632"/>
              <a:gd name="connsiteY7" fmla="*/ 6757493 h 6858000"/>
              <a:gd name="connsiteX8" fmla="*/ 0 w 9376632"/>
              <a:gd name="connsiteY8" fmla="*/ 3605175 h 6858000"/>
              <a:gd name="connsiteX9" fmla="*/ 1535999 w 9376632"/>
              <a:gd name="connsiteY9" fmla="*/ 13479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376632" h="6858000">
                <a:moveTo>
                  <a:pt x="1691615" y="0"/>
                </a:moveTo>
                <a:lnTo>
                  <a:pt x="7685017" y="0"/>
                </a:lnTo>
                <a:lnTo>
                  <a:pt x="7840634" y="134799"/>
                </a:lnTo>
                <a:cubicBezTo>
                  <a:pt x="8784230" y="992423"/>
                  <a:pt x="9376632" y="2229618"/>
                  <a:pt x="9376632" y="3605175"/>
                </a:cubicBezTo>
                <a:cubicBezTo>
                  <a:pt x="9376632" y="4818903"/>
                  <a:pt x="8915419" y="5924908"/>
                  <a:pt x="8158692" y="6757493"/>
                </a:cubicBezTo>
                <a:lnTo>
                  <a:pt x="8062868" y="6858000"/>
                </a:lnTo>
                <a:lnTo>
                  <a:pt x="1313765" y="6858000"/>
                </a:lnTo>
                <a:lnTo>
                  <a:pt x="1217940" y="6757493"/>
                </a:lnTo>
                <a:cubicBezTo>
                  <a:pt x="461213" y="5924908"/>
                  <a:pt x="0" y="4818903"/>
                  <a:pt x="0" y="3605175"/>
                </a:cubicBezTo>
                <a:cubicBezTo>
                  <a:pt x="0" y="2229618"/>
                  <a:pt x="592403" y="992423"/>
                  <a:pt x="1535999" y="134799"/>
                </a:cubicBezTo>
                <a:close/>
              </a:path>
            </a:pathLst>
          </a:cu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nvGrpSpPr>
          <p:cNvPr id="75" name="Group 74">
            <a:extLst>
              <a:ext uri="{FF2B5EF4-FFF2-40B4-BE49-F238E27FC236}">
                <a16:creationId xmlns:a16="http://schemas.microsoft.com/office/drawing/2014/main" id="{D76D63AC-0421-45EC-B383-E79A61A78C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6937"/>
            <a:chExt cx="9772765" cy="6858000"/>
          </a:xfrm>
          <a:solidFill>
            <a:schemeClr val="bg1">
              <a:alpha val="30000"/>
            </a:schemeClr>
          </a:solidFill>
        </p:grpSpPr>
        <p:sp>
          <p:nvSpPr>
            <p:cNvPr id="76" name="Freeform: Shape 75">
              <a:extLst>
                <a:ext uri="{FF2B5EF4-FFF2-40B4-BE49-F238E27FC236}">
                  <a16:creationId xmlns:a16="http://schemas.microsoft.com/office/drawing/2014/main" id="{B997A32E-7032-4107-9C8B-99DB59EDD5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6937"/>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77" name="Freeform: Shape 76">
              <a:extLst>
                <a:ext uri="{FF2B5EF4-FFF2-40B4-BE49-F238E27FC236}">
                  <a16:creationId xmlns:a16="http://schemas.microsoft.com/office/drawing/2014/main" id="{943BB27F-1470-42CA-91FF-D94BC691C8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6937"/>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78" name="Freeform: Shape 77">
              <a:extLst>
                <a:ext uri="{FF2B5EF4-FFF2-40B4-BE49-F238E27FC236}">
                  <a16:creationId xmlns:a16="http://schemas.microsoft.com/office/drawing/2014/main" id="{E997B002-17FD-47B3-A06A-76802FE15C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6937"/>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79" name="Freeform: Shape 78">
              <a:extLst>
                <a:ext uri="{FF2B5EF4-FFF2-40B4-BE49-F238E27FC236}">
                  <a16:creationId xmlns:a16="http://schemas.microsoft.com/office/drawing/2014/main" id="{E401EA35-9D2E-43B7-860F-EBB8A6C3E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6937"/>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80" name="Freeform: Shape 79">
              <a:extLst>
                <a:ext uri="{FF2B5EF4-FFF2-40B4-BE49-F238E27FC236}">
                  <a16:creationId xmlns:a16="http://schemas.microsoft.com/office/drawing/2014/main" id="{F8C44827-3D81-4FF9-B4A5-5650D1B20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6937"/>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81" name="Freeform: Shape 80">
              <a:extLst>
                <a:ext uri="{FF2B5EF4-FFF2-40B4-BE49-F238E27FC236}">
                  <a16:creationId xmlns:a16="http://schemas.microsoft.com/office/drawing/2014/main" id="{F613D97F-F6DF-4D32-AD91-209A80E7A2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6937"/>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82" name="Freeform: Shape 81">
              <a:extLst>
                <a:ext uri="{FF2B5EF4-FFF2-40B4-BE49-F238E27FC236}">
                  <a16:creationId xmlns:a16="http://schemas.microsoft.com/office/drawing/2014/main" id="{82B0ED5C-927D-4C5F-8F27-1B403820B9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6937"/>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grpSp>
      <p:sp>
        <p:nvSpPr>
          <p:cNvPr id="3" name="Tekstvak 2">
            <a:extLst>
              <a:ext uri="{FF2B5EF4-FFF2-40B4-BE49-F238E27FC236}">
                <a16:creationId xmlns:a16="http://schemas.microsoft.com/office/drawing/2014/main" id="{CE267B17-FBAE-C7A7-19F5-7073C84C2ACF}"/>
              </a:ext>
            </a:extLst>
          </p:cNvPr>
          <p:cNvSpPr txBox="1"/>
          <p:nvPr/>
        </p:nvSpPr>
        <p:spPr>
          <a:xfrm>
            <a:off x="2867128" y="2707323"/>
            <a:ext cx="7179397" cy="2387918"/>
          </a:xfrm>
          <a:prstGeom prst="rect">
            <a:avLst/>
          </a:prstGeom>
        </p:spPr>
        <p:txBody>
          <a:bodyPr vert="horz" lIns="91440" tIns="45720" rIns="91440" bIns="45720" rtlCol="0" anchor="b">
            <a:normAutofit fontScale="92500"/>
          </a:bodyPr>
          <a:lstStyle/>
          <a:p>
            <a:pPr marL="0" marR="0" lvl="0" indent="0" algn="ctr" defTabSz="914400" rtl="0" eaLnBrk="1" fontAlgn="auto" latinLnBrk="0" hangingPunct="1">
              <a:lnSpc>
                <a:spcPct val="90000"/>
              </a:lnSpc>
              <a:spcBef>
                <a:spcPct val="0"/>
              </a:spcBef>
              <a:spcAft>
                <a:spcPts val="600"/>
              </a:spcAft>
              <a:buClrTx/>
              <a:buSzTx/>
              <a:buFontTx/>
              <a:buNone/>
              <a:tabLst/>
              <a:defRPr/>
            </a:pPr>
            <a:r>
              <a:rPr kumimoji="0" lang="en-US" sz="5800" b="1" i="0" u="none" strike="noStrike" kern="1200" cap="none" spc="0" normalizeH="0" baseline="0" noProof="0" dirty="0" err="1">
                <a:ln>
                  <a:noFill/>
                </a:ln>
                <a:solidFill>
                  <a:srgbClr val="0E2841"/>
                </a:solidFill>
                <a:effectLst/>
                <a:uLnTx/>
                <a:uFillTx/>
                <a:latin typeface="Aptos Display" panose="02110004020202020204"/>
                <a:ea typeface="+mn-ea"/>
                <a:cs typeface="+mn-cs"/>
              </a:rPr>
              <a:t>Scholingsbijeenkomst</a:t>
            </a:r>
            <a:r>
              <a:rPr kumimoji="0" lang="en-US" sz="5800" b="1" i="0" u="none" strike="noStrike" kern="1200" cap="none" spc="0" normalizeH="0" baseline="0" noProof="0" dirty="0">
                <a:ln>
                  <a:noFill/>
                </a:ln>
                <a:solidFill>
                  <a:srgbClr val="0E2841"/>
                </a:solidFill>
                <a:effectLst/>
                <a:uLnTx/>
                <a:uFillTx/>
                <a:latin typeface="Aptos Display" panose="02110004020202020204"/>
                <a:ea typeface="+mn-ea"/>
                <a:cs typeface="+mn-cs"/>
              </a:rPr>
              <a:t> 3</a:t>
            </a:r>
          </a:p>
          <a:p>
            <a:pPr marL="0" marR="0" lvl="0" indent="0" algn="ctr" defTabSz="914400" rtl="0" eaLnBrk="1" fontAlgn="auto" latinLnBrk="0" hangingPunct="1">
              <a:lnSpc>
                <a:spcPct val="90000"/>
              </a:lnSpc>
              <a:spcBef>
                <a:spcPct val="0"/>
              </a:spcBef>
              <a:spcAft>
                <a:spcPts val="600"/>
              </a:spcAft>
              <a:buClrTx/>
              <a:buSzTx/>
              <a:buFontTx/>
              <a:buNone/>
              <a:tabLst/>
              <a:defRPr/>
            </a:pPr>
            <a:endParaRPr kumimoji="0" lang="en-US" sz="3600" b="1" i="0" u="none" strike="noStrike" kern="1200" cap="none" spc="0" normalizeH="0" baseline="0" noProof="0" dirty="0">
              <a:ln>
                <a:noFill/>
              </a:ln>
              <a:solidFill>
                <a:srgbClr val="0E2841"/>
              </a:solidFill>
              <a:effectLst/>
              <a:uLnTx/>
              <a:uFillTx/>
              <a:latin typeface="Aptos Display" panose="02110004020202020204"/>
              <a:ea typeface="+mn-ea"/>
              <a:cs typeface="+mn-cs"/>
            </a:endParaRPr>
          </a:p>
          <a:p>
            <a:pPr marL="0" marR="0" lvl="0" indent="0" algn="ctr" defTabSz="914400" rtl="0" eaLnBrk="1" fontAlgn="auto" latinLnBrk="0" hangingPunct="1">
              <a:lnSpc>
                <a:spcPct val="90000"/>
              </a:lnSpc>
              <a:spcBef>
                <a:spcPct val="0"/>
              </a:spcBef>
              <a:spcAft>
                <a:spcPts val="600"/>
              </a:spcAft>
              <a:buClrTx/>
              <a:buSzTx/>
              <a:buFontTx/>
              <a:buNone/>
              <a:tabLst/>
              <a:defRPr/>
            </a:pPr>
            <a:r>
              <a:rPr kumimoji="0" lang="en-US" sz="3600" b="1" i="0" u="none" strike="noStrike" kern="1200" cap="none" spc="0" normalizeH="0" baseline="0" noProof="0" dirty="0" err="1">
                <a:ln>
                  <a:noFill/>
                </a:ln>
                <a:solidFill>
                  <a:srgbClr val="0E2841"/>
                </a:solidFill>
                <a:effectLst/>
                <a:uLnTx/>
                <a:uFillTx/>
                <a:latin typeface="Aptos" panose="02110004020202020204"/>
                <a:ea typeface="+mn-ea"/>
                <a:cs typeface="+mn-cs"/>
              </a:rPr>
              <a:t>Symptoommanagement</a:t>
            </a:r>
            <a:br>
              <a:rPr kumimoji="0" lang="en-US" sz="5400" b="1" i="0" u="none" strike="noStrike" kern="1200" cap="none" spc="0" normalizeH="0" baseline="0" noProof="0" dirty="0">
                <a:ln>
                  <a:noFill/>
                </a:ln>
                <a:solidFill>
                  <a:srgbClr val="0E2841"/>
                </a:solidFill>
                <a:effectLst/>
                <a:uLnTx/>
                <a:uFillTx/>
                <a:latin typeface="Aptos" panose="02110004020202020204"/>
                <a:ea typeface="+mn-ea"/>
                <a:cs typeface="+mn-cs"/>
              </a:rPr>
            </a:br>
            <a:endParaRPr kumimoji="0" lang="en-US" sz="3600" b="1" i="0" u="none" strike="noStrike" kern="1200" cap="none" spc="0" normalizeH="0" baseline="0" noProof="0" dirty="0">
              <a:ln>
                <a:noFill/>
              </a:ln>
              <a:solidFill>
                <a:srgbClr val="0E2841"/>
              </a:solidFill>
              <a:effectLst/>
              <a:uLnTx/>
              <a:uFillTx/>
              <a:latin typeface="Aptos Display" panose="02110004020202020204"/>
              <a:ea typeface="+mn-ea"/>
              <a:cs typeface="+mn-cs"/>
            </a:endParaRPr>
          </a:p>
        </p:txBody>
      </p:sp>
      <p:grpSp>
        <p:nvGrpSpPr>
          <p:cNvPr id="84" name="Group 83">
            <a:extLst>
              <a:ext uri="{FF2B5EF4-FFF2-40B4-BE49-F238E27FC236}">
                <a16:creationId xmlns:a16="http://schemas.microsoft.com/office/drawing/2014/main" id="{87F87F1B-42BA-4AC7-A4E2-41544DDB2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4155"/>
            <a:ext cx="2514948" cy="2174333"/>
            <a:chOff x="-305" y="-4155"/>
            <a:chExt cx="2514948" cy="2174333"/>
          </a:xfrm>
        </p:grpSpPr>
        <p:sp>
          <p:nvSpPr>
            <p:cNvPr id="85" name="Freeform: Shape 84">
              <a:extLst>
                <a:ext uri="{FF2B5EF4-FFF2-40B4-BE49-F238E27FC236}">
                  <a16:creationId xmlns:a16="http://schemas.microsoft.com/office/drawing/2014/main" id="{68B53067-4E48-4E71-A6A9-A8CAABAFBF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86" name="Freeform: Shape 85">
              <a:extLst>
                <a:ext uri="{FF2B5EF4-FFF2-40B4-BE49-F238E27FC236}">
                  <a16:creationId xmlns:a16="http://schemas.microsoft.com/office/drawing/2014/main" id="{06D1A0D3-4BB8-41D9-9CE7-2884C83F44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87" name="Freeform: Shape 86">
              <a:extLst>
                <a:ext uri="{FF2B5EF4-FFF2-40B4-BE49-F238E27FC236}">
                  <a16:creationId xmlns:a16="http://schemas.microsoft.com/office/drawing/2014/main" id="{81E20F06-3B09-4B89-A36B-AB8BFBCCA5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88" name="Freeform: Shape 87">
              <a:extLst>
                <a:ext uri="{FF2B5EF4-FFF2-40B4-BE49-F238E27FC236}">
                  <a16:creationId xmlns:a16="http://schemas.microsoft.com/office/drawing/2014/main" id="{DAE6C3D7-7D5B-4926-877D-45F117BB6B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grpSp>
      <p:grpSp>
        <p:nvGrpSpPr>
          <p:cNvPr id="90" name="Group 89">
            <a:extLst>
              <a:ext uri="{FF2B5EF4-FFF2-40B4-BE49-F238E27FC236}">
                <a16:creationId xmlns:a16="http://schemas.microsoft.com/office/drawing/2014/main" id="{967346A5-7569-4F15-AB5D-BE3DADF192C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685727" y="4683666"/>
            <a:ext cx="2514948" cy="2174333"/>
            <a:chOff x="-305" y="-4155"/>
            <a:chExt cx="2514948" cy="2174333"/>
          </a:xfrm>
        </p:grpSpPr>
        <p:sp>
          <p:nvSpPr>
            <p:cNvPr id="91" name="Freeform: Shape 90">
              <a:extLst>
                <a:ext uri="{FF2B5EF4-FFF2-40B4-BE49-F238E27FC236}">
                  <a16:creationId xmlns:a16="http://schemas.microsoft.com/office/drawing/2014/main" id="{E1951533-A568-4765-AB1F-F71D9AFDE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92" name="Freeform: Shape 91">
              <a:extLst>
                <a:ext uri="{FF2B5EF4-FFF2-40B4-BE49-F238E27FC236}">
                  <a16:creationId xmlns:a16="http://schemas.microsoft.com/office/drawing/2014/main" id="{A7214F52-4F3F-4C96-A62E-F1401D6C04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93" name="Freeform: Shape 92">
              <a:extLst>
                <a:ext uri="{FF2B5EF4-FFF2-40B4-BE49-F238E27FC236}">
                  <a16:creationId xmlns:a16="http://schemas.microsoft.com/office/drawing/2014/main" id="{023146A1-291C-4FA0-AB5B-EB04D42398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94" name="Freeform: Shape 93">
              <a:extLst>
                <a:ext uri="{FF2B5EF4-FFF2-40B4-BE49-F238E27FC236}">
                  <a16:creationId xmlns:a16="http://schemas.microsoft.com/office/drawing/2014/main" id="{62977932-2B03-4899-8306-5002CEE68E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grpSp>
      <p:pic>
        <p:nvPicPr>
          <p:cNvPr id="2" name="Afbeelding 1" descr="Afbeelding met wit, Lettertype, ontwerp&#10;&#10;Door AI gegenereerde inhoud is mogelijk onjuist.">
            <a:extLst>
              <a:ext uri="{FF2B5EF4-FFF2-40B4-BE49-F238E27FC236}">
                <a16:creationId xmlns:a16="http://schemas.microsoft.com/office/drawing/2014/main" id="{574CE062-D59F-3F6B-8337-E3C84F32995B}"/>
              </a:ext>
            </a:extLst>
          </p:cNvPr>
          <p:cNvPicPr>
            <a:picLocks noChangeAspect="1"/>
          </p:cNvPicPr>
          <p:nvPr/>
        </p:nvPicPr>
        <p:blipFill>
          <a:blip r:embed="rId3">
            <a:extLst>
              <a:ext uri="{28A0092B-C50C-407E-A947-70E740481C1C}">
                <a14:useLocalDpi xmlns:a14="http://schemas.microsoft.com/office/drawing/2010/main" val="0"/>
              </a:ext>
            </a:extLst>
          </a:blip>
          <a:srcRect l="28814" t="51447" r="34886" b="34756"/>
          <a:stretch/>
        </p:blipFill>
        <p:spPr>
          <a:xfrm>
            <a:off x="10691448" y="6227037"/>
            <a:ext cx="1420735" cy="539985"/>
          </a:xfrm>
          <a:prstGeom prst="rect">
            <a:avLst/>
          </a:prstGeom>
        </p:spPr>
      </p:pic>
    </p:spTree>
    <p:extLst>
      <p:ext uri="{BB962C8B-B14F-4D97-AF65-F5344CB8AC3E}">
        <p14:creationId xmlns:p14="http://schemas.microsoft.com/office/powerpoint/2010/main" val="6033903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9C536AC-947A-E240-7B0B-2FD0DBC6F32F}"/>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3E64F8E-EFB9-C08B-3E18-5EFF66A982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Rectangle 9">
            <a:extLst>
              <a:ext uri="{FF2B5EF4-FFF2-40B4-BE49-F238E27FC236}">
                <a16:creationId xmlns:a16="http://schemas.microsoft.com/office/drawing/2014/main" id="{98999AE5-8FD9-0E5D-E236-5C0D4292EB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nvGrpSpPr>
          <p:cNvPr id="12" name="Group 11">
            <a:extLst>
              <a:ext uri="{FF2B5EF4-FFF2-40B4-BE49-F238E27FC236}">
                <a16:creationId xmlns:a16="http://schemas.microsoft.com/office/drawing/2014/main" id="{8C56BD1F-2584-8AA3-1B46-2195CF85F7C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3346102" cy="2510865"/>
            <a:chOff x="-305" y="-1"/>
            <a:chExt cx="3832880" cy="2876136"/>
          </a:xfrm>
        </p:grpSpPr>
        <p:sp>
          <p:nvSpPr>
            <p:cNvPr id="13" name="Freeform: Shape 12">
              <a:extLst>
                <a:ext uri="{FF2B5EF4-FFF2-40B4-BE49-F238E27FC236}">
                  <a16:creationId xmlns:a16="http://schemas.microsoft.com/office/drawing/2014/main" id="{ED33B5B7-471D-292A-DFB8-6FA4D35B6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4" name="Freeform: Shape 13">
              <a:extLst>
                <a:ext uri="{FF2B5EF4-FFF2-40B4-BE49-F238E27FC236}">
                  <a16:creationId xmlns:a16="http://schemas.microsoft.com/office/drawing/2014/main" id="{532F82AE-4613-41E2-38CB-9767CAF0B4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5" name="Freeform: Shape 14">
              <a:extLst>
                <a:ext uri="{FF2B5EF4-FFF2-40B4-BE49-F238E27FC236}">
                  <a16:creationId xmlns:a16="http://schemas.microsoft.com/office/drawing/2014/main" id="{6C359E62-1760-FBBC-9457-7F72CDEE58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6" name="Freeform: Shape 15">
              <a:extLst>
                <a:ext uri="{FF2B5EF4-FFF2-40B4-BE49-F238E27FC236}">
                  <a16:creationId xmlns:a16="http://schemas.microsoft.com/office/drawing/2014/main" id="{FF383746-BD4E-4528-1BBD-37469339CB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grpSp>
        <p:nvGrpSpPr>
          <p:cNvPr id="18" name="Group 17">
            <a:extLst>
              <a:ext uri="{FF2B5EF4-FFF2-40B4-BE49-F238E27FC236}">
                <a16:creationId xmlns:a16="http://schemas.microsoft.com/office/drawing/2014/main" id="{F108B151-689A-90CF-1E69-195933EED99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9072780" y="3734338"/>
            <a:ext cx="3878664" cy="2368659"/>
            <a:chOff x="6867015" y="-1"/>
            <a:chExt cx="5324985" cy="3251912"/>
          </a:xfrm>
          <a:solidFill>
            <a:schemeClr val="accent5">
              <a:alpha val="10000"/>
            </a:schemeClr>
          </a:solidFill>
        </p:grpSpPr>
        <p:sp>
          <p:nvSpPr>
            <p:cNvPr id="19" name="Freeform: Shape 18">
              <a:extLst>
                <a:ext uri="{FF2B5EF4-FFF2-40B4-BE49-F238E27FC236}">
                  <a16:creationId xmlns:a16="http://schemas.microsoft.com/office/drawing/2014/main" id="{4063F182-355D-695E-6F33-EAE67F6890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0" name="Freeform: Shape 19">
              <a:extLst>
                <a:ext uri="{FF2B5EF4-FFF2-40B4-BE49-F238E27FC236}">
                  <a16:creationId xmlns:a16="http://schemas.microsoft.com/office/drawing/2014/main" id="{D1113170-F3CC-2AB7-E8C1-7B9C12B085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1" name="Freeform: Shape 20">
              <a:extLst>
                <a:ext uri="{FF2B5EF4-FFF2-40B4-BE49-F238E27FC236}">
                  <a16:creationId xmlns:a16="http://schemas.microsoft.com/office/drawing/2014/main" id="{B7456E12-EE47-BD11-B817-4B367CA07F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2" name="Freeform: Shape 21">
              <a:extLst>
                <a:ext uri="{FF2B5EF4-FFF2-40B4-BE49-F238E27FC236}">
                  <a16:creationId xmlns:a16="http://schemas.microsoft.com/office/drawing/2014/main" id="{B35DCE6A-FF5A-C9DF-7538-2198E62A2A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sp>
        <p:nvSpPr>
          <p:cNvPr id="11" name="Titel 2">
            <a:extLst>
              <a:ext uri="{FF2B5EF4-FFF2-40B4-BE49-F238E27FC236}">
                <a16:creationId xmlns:a16="http://schemas.microsoft.com/office/drawing/2014/main" id="{BB598F75-06D8-095F-8513-6174E0F2CB12}"/>
              </a:ext>
            </a:extLst>
          </p:cNvPr>
          <p:cNvSpPr txBox="1">
            <a:spLocks/>
          </p:cNvSpPr>
          <p:nvPr/>
        </p:nvSpPr>
        <p:spPr>
          <a:xfrm>
            <a:off x="678185" y="0"/>
            <a:ext cx="9833548" cy="90105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nl-NL" sz="4000" b="1" i="0" u="none" strike="noStrike" kern="1200" cap="none" spc="0" normalizeH="0" baseline="0" noProof="0" dirty="0">
                <a:ln>
                  <a:noFill/>
                </a:ln>
                <a:solidFill>
                  <a:srgbClr val="0E2841"/>
                </a:solidFill>
                <a:effectLst/>
                <a:uLnTx/>
                <a:uFillTx/>
                <a:latin typeface="Aptos Display" panose="02110004020202020204"/>
                <a:ea typeface="Verdana"/>
                <a:cs typeface="+mj-cs"/>
              </a:rPr>
              <a:t>Terugblik scholingsbijeenkomst 2</a:t>
            </a:r>
          </a:p>
        </p:txBody>
      </p:sp>
      <p:cxnSp>
        <p:nvCxnSpPr>
          <p:cNvPr id="25" name="Rechte verbindingslijn 24">
            <a:extLst>
              <a:ext uri="{FF2B5EF4-FFF2-40B4-BE49-F238E27FC236}">
                <a16:creationId xmlns:a16="http://schemas.microsoft.com/office/drawing/2014/main" id="{A5FF86D0-DAEC-30FB-8230-C75DBBE7D09A}"/>
              </a:ext>
            </a:extLst>
          </p:cNvPr>
          <p:cNvCxnSpPr/>
          <p:nvPr/>
        </p:nvCxnSpPr>
        <p:spPr>
          <a:xfrm>
            <a:off x="900000" y="2833200"/>
            <a:ext cx="1980000" cy="0"/>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26" name="Rechte verbindingslijn 25">
            <a:extLst>
              <a:ext uri="{FF2B5EF4-FFF2-40B4-BE49-F238E27FC236}">
                <a16:creationId xmlns:a16="http://schemas.microsoft.com/office/drawing/2014/main" id="{670C664D-E194-1EEE-D02A-57A65506528D}"/>
              </a:ext>
            </a:extLst>
          </p:cNvPr>
          <p:cNvCxnSpPr/>
          <p:nvPr/>
        </p:nvCxnSpPr>
        <p:spPr>
          <a:xfrm>
            <a:off x="3600000" y="2831432"/>
            <a:ext cx="1980000" cy="0"/>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27" name="Rechte verbindingslijn 26">
            <a:extLst>
              <a:ext uri="{FF2B5EF4-FFF2-40B4-BE49-F238E27FC236}">
                <a16:creationId xmlns:a16="http://schemas.microsoft.com/office/drawing/2014/main" id="{8D1BE030-866F-DA95-E193-8C6C16FC0994}"/>
              </a:ext>
            </a:extLst>
          </p:cNvPr>
          <p:cNvCxnSpPr/>
          <p:nvPr/>
        </p:nvCxnSpPr>
        <p:spPr>
          <a:xfrm>
            <a:off x="6300000" y="2831432"/>
            <a:ext cx="1980000" cy="0"/>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28" name="Rechte verbindingslijn 27">
            <a:extLst>
              <a:ext uri="{FF2B5EF4-FFF2-40B4-BE49-F238E27FC236}">
                <a16:creationId xmlns:a16="http://schemas.microsoft.com/office/drawing/2014/main" id="{CA3801E5-3167-5E13-F146-3288ADB29732}"/>
              </a:ext>
            </a:extLst>
          </p:cNvPr>
          <p:cNvCxnSpPr/>
          <p:nvPr/>
        </p:nvCxnSpPr>
        <p:spPr>
          <a:xfrm>
            <a:off x="8958908" y="2831432"/>
            <a:ext cx="2232000" cy="0"/>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sp>
        <p:nvSpPr>
          <p:cNvPr id="3" name="Tekstvak 2">
            <a:extLst>
              <a:ext uri="{FF2B5EF4-FFF2-40B4-BE49-F238E27FC236}">
                <a16:creationId xmlns:a16="http://schemas.microsoft.com/office/drawing/2014/main" id="{FC4E79A7-FE37-2B0E-00F8-FF9B71CEEF7C}"/>
              </a:ext>
            </a:extLst>
          </p:cNvPr>
          <p:cNvSpPr txBox="1"/>
          <p:nvPr/>
        </p:nvSpPr>
        <p:spPr>
          <a:xfrm>
            <a:off x="4000722" y="538647"/>
            <a:ext cx="6870699" cy="6681758"/>
          </a:xfrm>
          <a:prstGeom prst="rect">
            <a:avLst/>
          </a:prstGeom>
          <a:noFill/>
          <a:ln>
            <a:noFill/>
          </a:ln>
        </p:spPr>
        <p:txBody>
          <a:bodyPr rot="0" spcFirstLastPara="0" vertOverflow="overflow" horzOverflow="overflow" vert="horz" lIns="91440" tIns="45720" rIns="91440" bIns="45720" numCol="1" spcCol="0" rtlCol="0" fromWordArt="0" anchor="ctr" anchorCtr="0" forceAA="0" compatLnSpc="1">
            <a:prstTxWarp prst="textNoShape">
              <a:avLst/>
            </a:prstTxWarp>
            <a:noAutofit/>
          </a:bodyPr>
          <a:lstStyle/>
          <a:p>
            <a:r>
              <a:rPr lang="nl-NL" sz="2400" b="1" dirty="0">
                <a:solidFill>
                  <a:schemeClr val="tx2"/>
                </a:solidFill>
              </a:rPr>
              <a:t>Opdracht:</a:t>
            </a:r>
          </a:p>
          <a:p>
            <a:r>
              <a:rPr lang="nl-NL" sz="2400" dirty="0">
                <a:solidFill>
                  <a:schemeClr val="tx2"/>
                </a:solidFill>
              </a:rPr>
              <a:t>Hoe is het gegaan met </a:t>
            </a:r>
          </a:p>
          <a:p>
            <a:pPr marL="342900" indent="-342900">
              <a:buFont typeface="Arial" panose="020B0604020202020204" pitchFamily="34" charset="0"/>
              <a:buChar char="•"/>
            </a:pPr>
            <a:r>
              <a:rPr lang="nl-NL" sz="2400" dirty="0">
                <a:solidFill>
                  <a:schemeClr val="tx2"/>
                </a:solidFill>
              </a:rPr>
              <a:t>Signaleren en bespreken van verhoogde kwetsbaarheid m.b.v. Surprise Question en beoordelingsinstrument? </a:t>
            </a:r>
          </a:p>
          <a:p>
            <a:pPr marL="342900" indent="-342900">
              <a:buFont typeface="Arial" panose="020B0604020202020204" pitchFamily="34" charset="0"/>
              <a:buChar char="•"/>
            </a:pPr>
            <a:endParaRPr lang="nl-NL" sz="2400" dirty="0">
              <a:solidFill>
                <a:schemeClr val="tx2"/>
              </a:solidFill>
            </a:endParaRPr>
          </a:p>
          <a:p>
            <a:pPr marL="342900" indent="-342900">
              <a:buFont typeface="Arial" panose="020B0604020202020204" pitchFamily="34" charset="0"/>
              <a:buChar char="•"/>
            </a:pPr>
            <a:r>
              <a:rPr lang="nl-NL" sz="2400" dirty="0">
                <a:solidFill>
                  <a:schemeClr val="tx2"/>
                </a:solidFill>
              </a:rPr>
              <a:t>Gebruiken signaleringsgrafiek om bij bewoners die verhoogd kwetsbaar zijn de algemene gezondheidstoestand weer te geven?</a:t>
            </a:r>
          </a:p>
          <a:p>
            <a:pPr marL="0" marR="0" lvl="0" indent="-2286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400" b="0" i="0" u="none" strike="noStrike" kern="1200" cap="none" spc="0" normalizeH="0" baseline="0" noProof="0" dirty="0">
              <a:ln>
                <a:noFill/>
              </a:ln>
              <a:solidFill>
                <a:srgbClr val="0E2841"/>
              </a:solidFill>
              <a:effectLst/>
              <a:uLnTx/>
              <a:uFillTx/>
              <a:latin typeface="Aptos" panose="02110004020202020204"/>
              <a:ea typeface="+mn-ea"/>
              <a:cs typeface="+mn-cs"/>
            </a:endParaRPr>
          </a:p>
        </p:txBody>
      </p:sp>
      <p:cxnSp>
        <p:nvCxnSpPr>
          <p:cNvPr id="34" name="Rechte verbindingslijn 33">
            <a:extLst>
              <a:ext uri="{FF2B5EF4-FFF2-40B4-BE49-F238E27FC236}">
                <a16:creationId xmlns:a16="http://schemas.microsoft.com/office/drawing/2014/main" id="{AA6F4608-42BB-AA20-FDE1-9AE3E7DE4503}"/>
              </a:ext>
            </a:extLst>
          </p:cNvPr>
          <p:cNvCxnSpPr/>
          <p:nvPr/>
        </p:nvCxnSpPr>
        <p:spPr>
          <a:xfrm>
            <a:off x="885252" y="2742532"/>
            <a:ext cx="1980000" cy="0"/>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pic>
        <p:nvPicPr>
          <p:cNvPr id="2" name="Afbeelding 1" descr="Afbeelding met tekst, schermopname, menu, Lettertype&#10;&#10;Door AI gegenereerde inhoud is mogelijk onjuist.">
            <a:extLst>
              <a:ext uri="{FF2B5EF4-FFF2-40B4-BE49-F238E27FC236}">
                <a16:creationId xmlns:a16="http://schemas.microsoft.com/office/drawing/2014/main" id="{2F7ADA89-CC86-9D31-0E17-AC1F9E157832}"/>
              </a:ext>
            </a:extLst>
          </p:cNvPr>
          <p:cNvPicPr>
            <a:picLocks noChangeAspect="1"/>
          </p:cNvPicPr>
          <p:nvPr/>
        </p:nvPicPr>
        <p:blipFill>
          <a:blip r:embed="rId3">
            <a:extLst>
              <a:ext uri="{28A0092B-C50C-407E-A947-70E740481C1C}">
                <a14:useLocalDpi xmlns:a14="http://schemas.microsoft.com/office/drawing/2010/main" val="0"/>
              </a:ext>
            </a:extLst>
          </a:blip>
          <a:srcRect l="25064" r="50759"/>
          <a:stretch>
            <a:fillRect/>
          </a:stretch>
        </p:blipFill>
        <p:spPr>
          <a:xfrm>
            <a:off x="572208" y="901051"/>
            <a:ext cx="2947749" cy="5866726"/>
          </a:xfrm>
          <a:prstGeom prst="rect">
            <a:avLst/>
          </a:prstGeom>
        </p:spPr>
      </p:pic>
    </p:spTree>
    <p:extLst>
      <p:ext uri="{BB962C8B-B14F-4D97-AF65-F5344CB8AC3E}">
        <p14:creationId xmlns:p14="http://schemas.microsoft.com/office/powerpoint/2010/main" val="2299763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2FFFA2E-4B7F-017B-96BC-BE109EEFE269}"/>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5F2B858-9AAE-3D63-B1C5-0E0E7FC209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Rectangle 9">
            <a:extLst>
              <a:ext uri="{FF2B5EF4-FFF2-40B4-BE49-F238E27FC236}">
                <a16:creationId xmlns:a16="http://schemas.microsoft.com/office/drawing/2014/main" id="{54539B4A-240A-6785-2A5F-14950632C0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nvGrpSpPr>
          <p:cNvPr id="12" name="Group 11">
            <a:extLst>
              <a:ext uri="{FF2B5EF4-FFF2-40B4-BE49-F238E27FC236}">
                <a16:creationId xmlns:a16="http://schemas.microsoft.com/office/drawing/2014/main" id="{04C5F0CA-335F-0824-D4B2-9A69DA70B60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3346102" cy="2510865"/>
            <a:chOff x="-305" y="-1"/>
            <a:chExt cx="3832880" cy="2876136"/>
          </a:xfrm>
        </p:grpSpPr>
        <p:sp>
          <p:nvSpPr>
            <p:cNvPr id="13" name="Freeform: Shape 12">
              <a:extLst>
                <a:ext uri="{FF2B5EF4-FFF2-40B4-BE49-F238E27FC236}">
                  <a16:creationId xmlns:a16="http://schemas.microsoft.com/office/drawing/2014/main" id="{3DCAEE54-6CF0-5F17-7833-93F0661D2F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4" name="Freeform: Shape 13">
              <a:extLst>
                <a:ext uri="{FF2B5EF4-FFF2-40B4-BE49-F238E27FC236}">
                  <a16:creationId xmlns:a16="http://schemas.microsoft.com/office/drawing/2014/main" id="{3584F897-EF85-2F7B-EA11-DC8E19DC88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5" name="Freeform: Shape 14">
              <a:extLst>
                <a:ext uri="{FF2B5EF4-FFF2-40B4-BE49-F238E27FC236}">
                  <a16:creationId xmlns:a16="http://schemas.microsoft.com/office/drawing/2014/main" id="{94031E5D-8B53-F60F-7F82-5F4A95DBEE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6" name="Freeform: Shape 15">
              <a:extLst>
                <a:ext uri="{FF2B5EF4-FFF2-40B4-BE49-F238E27FC236}">
                  <a16:creationId xmlns:a16="http://schemas.microsoft.com/office/drawing/2014/main" id="{9326E2E1-3C44-C6BA-9045-4F28862D08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grpSp>
        <p:nvGrpSpPr>
          <p:cNvPr id="18" name="Group 17">
            <a:extLst>
              <a:ext uri="{FF2B5EF4-FFF2-40B4-BE49-F238E27FC236}">
                <a16:creationId xmlns:a16="http://schemas.microsoft.com/office/drawing/2014/main" id="{F4E9BB40-445F-A067-7118-9F213331CF6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9072780" y="3734338"/>
            <a:ext cx="3878664" cy="2368659"/>
            <a:chOff x="6867015" y="-1"/>
            <a:chExt cx="5324985" cy="3251912"/>
          </a:xfrm>
          <a:solidFill>
            <a:schemeClr val="accent5">
              <a:alpha val="10000"/>
            </a:schemeClr>
          </a:solidFill>
        </p:grpSpPr>
        <p:sp>
          <p:nvSpPr>
            <p:cNvPr id="19" name="Freeform: Shape 18">
              <a:extLst>
                <a:ext uri="{FF2B5EF4-FFF2-40B4-BE49-F238E27FC236}">
                  <a16:creationId xmlns:a16="http://schemas.microsoft.com/office/drawing/2014/main" id="{884BFAD5-5633-B793-38E2-368153C86C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0" name="Freeform: Shape 19">
              <a:extLst>
                <a:ext uri="{FF2B5EF4-FFF2-40B4-BE49-F238E27FC236}">
                  <a16:creationId xmlns:a16="http://schemas.microsoft.com/office/drawing/2014/main" id="{E666BDED-35F6-3269-3CC8-E3C2E0047B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1" name="Freeform: Shape 20">
              <a:extLst>
                <a:ext uri="{FF2B5EF4-FFF2-40B4-BE49-F238E27FC236}">
                  <a16:creationId xmlns:a16="http://schemas.microsoft.com/office/drawing/2014/main" id="{A4CBFEF1-6318-8201-3C5D-C1764C4A54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2" name="Freeform: Shape 21">
              <a:extLst>
                <a:ext uri="{FF2B5EF4-FFF2-40B4-BE49-F238E27FC236}">
                  <a16:creationId xmlns:a16="http://schemas.microsoft.com/office/drawing/2014/main" id="{E771CAA0-2D0B-C002-D824-D152603872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sp>
        <p:nvSpPr>
          <p:cNvPr id="11" name="Titel 2">
            <a:extLst>
              <a:ext uri="{FF2B5EF4-FFF2-40B4-BE49-F238E27FC236}">
                <a16:creationId xmlns:a16="http://schemas.microsoft.com/office/drawing/2014/main" id="{D1E70A2D-30FA-2E5A-E45D-27E93A3352F6}"/>
              </a:ext>
            </a:extLst>
          </p:cNvPr>
          <p:cNvSpPr txBox="1">
            <a:spLocks/>
          </p:cNvSpPr>
          <p:nvPr/>
        </p:nvSpPr>
        <p:spPr>
          <a:xfrm>
            <a:off x="678185" y="0"/>
            <a:ext cx="9833548" cy="90105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nl-NL" sz="4000" b="1" i="0" u="none" strike="noStrike" kern="1200" cap="none" spc="0" normalizeH="0" baseline="0" noProof="0" dirty="0">
                <a:ln>
                  <a:noFill/>
                </a:ln>
                <a:solidFill>
                  <a:srgbClr val="0E2841"/>
                </a:solidFill>
                <a:effectLst/>
                <a:uLnTx/>
                <a:uFillTx/>
                <a:latin typeface="Aptos Display" panose="02110004020202020204"/>
                <a:ea typeface="Verdana"/>
                <a:cs typeface="+mj-cs"/>
              </a:rPr>
              <a:t>Vier scholingen PACE-NL Programma</a:t>
            </a:r>
          </a:p>
        </p:txBody>
      </p:sp>
      <p:pic>
        <p:nvPicPr>
          <p:cNvPr id="31" name="Afbeelding 30" descr="Afbeelding met tekst, schermopname, menu, Lettertype&#10;&#10;Door AI gegenereerde inhoud is mogelijk onjuist.">
            <a:extLst>
              <a:ext uri="{FF2B5EF4-FFF2-40B4-BE49-F238E27FC236}">
                <a16:creationId xmlns:a16="http://schemas.microsoft.com/office/drawing/2014/main" id="{F5C1648E-8D59-EB9E-C4C3-482D51538BE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48" y="901051"/>
            <a:ext cx="12192000" cy="5866726"/>
          </a:xfrm>
          <a:prstGeom prst="rect">
            <a:avLst/>
          </a:prstGeom>
        </p:spPr>
      </p:pic>
    </p:spTree>
    <p:extLst>
      <p:ext uri="{BB962C8B-B14F-4D97-AF65-F5344CB8AC3E}">
        <p14:creationId xmlns:p14="http://schemas.microsoft.com/office/powerpoint/2010/main" val="10481449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B5D317D-B69D-6B6C-0E33-2644C28EDA15}"/>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AA32C5E-AEF9-DFA6-299A-3A84B3E8F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Rectangle 9">
            <a:extLst>
              <a:ext uri="{FF2B5EF4-FFF2-40B4-BE49-F238E27FC236}">
                <a16:creationId xmlns:a16="http://schemas.microsoft.com/office/drawing/2014/main" id="{2B9455C4-6154-E301-A4FC-11F0E1D74B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nvGrpSpPr>
          <p:cNvPr id="12" name="Group 11">
            <a:extLst>
              <a:ext uri="{FF2B5EF4-FFF2-40B4-BE49-F238E27FC236}">
                <a16:creationId xmlns:a16="http://schemas.microsoft.com/office/drawing/2014/main" id="{E62F44B2-D620-8A38-C9DA-CD6B3ED8093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3346102" cy="2510865"/>
            <a:chOff x="-305" y="-1"/>
            <a:chExt cx="3832880" cy="2876136"/>
          </a:xfrm>
        </p:grpSpPr>
        <p:sp>
          <p:nvSpPr>
            <p:cNvPr id="13" name="Freeform: Shape 12">
              <a:extLst>
                <a:ext uri="{FF2B5EF4-FFF2-40B4-BE49-F238E27FC236}">
                  <a16:creationId xmlns:a16="http://schemas.microsoft.com/office/drawing/2014/main" id="{95D09186-4254-3425-68A5-0FB87180FA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4" name="Freeform: Shape 13">
              <a:extLst>
                <a:ext uri="{FF2B5EF4-FFF2-40B4-BE49-F238E27FC236}">
                  <a16:creationId xmlns:a16="http://schemas.microsoft.com/office/drawing/2014/main" id="{CBA1D1E7-05A2-95A5-69FB-568C84278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5" name="Freeform: Shape 14">
              <a:extLst>
                <a:ext uri="{FF2B5EF4-FFF2-40B4-BE49-F238E27FC236}">
                  <a16:creationId xmlns:a16="http://schemas.microsoft.com/office/drawing/2014/main" id="{5312DC60-02B3-6EEE-DCCB-E5D54E27F5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6" name="Freeform: Shape 15">
              <a:extLst>
                <a:ext uri="{FF2B5EF4-FFF2-40B4-BE49-F238E27FC236}">
                  <a16:creationId xmlns:a16="http://schemas.microsoft.com/office/drawing/2014/main" id="{10D9F96C-6006-6B0E-7FC2-AD385431F5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grpSp>
        <p:nvGrpSpPr>
          <p:cNvPr id="18" name="Group 17">
            <a:extLst>
              <a:ext uri="{FF2B5EF4-FFF2-40B4-BE49-F238E27FC236}">
                <a16:creationId xmlns:a16="http://schemas.microsoft.com/office/drawing/2014/main" id="{98B36665-7161-9120-C3C0-F2B4EAA6148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9072780" y="3734338"/>
            <a:ext cx="3878664" cy="2368659"/>
            <a:chOff x="6867015" y="-1"/>
            <a:chExt cx="5324985" cy="3251912"/>
          </a:xfrm>
          <a:solidFill>
            <a:schemeClr val="accent5">
              <a:alpha val="10000"/>
            </a:schemeClr>
          </a:solidFill>
        </p:grpSpPr>
        <p:sp>
          <p:nvSpPr>
            <p:cNvPr id="19" name="Freeform: Shape 18">
              <a:extLst>
                <a:ext uri="{FF2B5EF4-FFF2-40B4-BE49-F238E27FC236}">
                  <a16:creationId xmlns:a16="http://schemas.microsoft.com/office/drawing/2014/main" id="{56DD14D8-1C19-177C-47C0-87767108E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0" name="Freeform: Shape 19">
              <a:extLst>
                <a:ext uri="{FF2B5EF4-FFF2-40B4-BE49-F238E27FC236}">
                  <a16:creationId xmlns:a16="http://schemas.microsoft.com/office/drawing/2014/main" id="{ED17311B-214F-88DF-1D9D-3685DA4A2D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1" name="Freeform: Shape 20">
              <a:extLst>
                <a:ext uri="{FF2B5EF4-FFF2-40B4-BE49-F238E27FC236}">
                  <a16:creationId xmlns:a16="http://schemas.microsoft.com/office/drawing/2014/main" id="{E8A5E7D4-8694-532B-A6FF-41F5A3121E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2" name="Freeform: Shape 21">
              <a:extLst>
                <a:ext uri="{FF2B5EF4-FFF2-40B4-BE49-F238E27FC236}">
                  <a16:creationId xmlns:a16="http://schemas.microsoft.com/office/drawing/2014/main" id="{6565D77F-BC82-D04F-0A07-20AF0036B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sp>
        <p:nvSpPr>
          <p:cNvPr id="11" name="Titel 2">
            <a:extLst>
              <a:ext uri="{FF2B5EF4-FFF2-40B4-BE49-F238E27FC236}">
                <a16:creationId xmlns:a16="http://schemas.microsoft.com/office/drawing/2014/main" id="{62BD5DE4-36D8-0A4C-9CD3-38BD43513241}"/>
              </a:ext>
            </a:extLst>
          </p:cNvPr>
          <p:cNvSpPr txBox="1">
            <a:spLocks/>
          </p:cNvSpPr>
          <p:nvPr/>
        </p:nvSpPr>
        <p:spPr>
          <a:xfrm>
            <a:off x="678185" y="0"/>
            <a:ext cx="9833548" cy="90105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nl-NL" sz="4000" b="1" i="0" u="none" strike="noStrike" kern="1200" cap="none" spc="0" normalizeH="0" baseline="0" noProof="0" dirty="0">
                <a:ln>
                  <a:noFill/>
                </a:ln>
                <a:solidFill>
                  <a:srgbClr val="0E2841"/>
                </a:solidFill>
                <a:effectLst/>
                <a:uLnTx/>
                <a:uFillTx/>
                <a:latin typeface="Aptos Display" panose="02110004020202020204"/>
                <a:ea typeface="Verdana"/>
                <a:cs typeface="+mj-cs"/>
              </a:rPr>
              <a:t>Programma scholingsbijeenkomst 3</a:t>
            </a:r>
          </a:p>
        </p:txBody>
      </p:sp>
      <p:cxnSp>
        <p:nvCxnSpPr>
          <p:cNvPr id="25" name="Rechte verbindingslijn 24">
            <a:extLst>
              <a:ext uri="{FF2B5EF4-FFF2-40B4-BE49-F238E27FC236}">
                <a16:creationId xmlns:a16="http://schemas.microsoft.com/office/drawing/2014/main" id="{E74B2675-26D2-C826-BBF8-25FE192F0A94}"/>
              </a:ext>
            </a:extLst>
          </p:cNvPr>
          <p:cNvCxnSpPr/>
          <p:nvPr/>
        </p:nvCxnSpPr>
        <p:spPr>
          <a:xfrm>
            <a:off x="900000" y="2833200"/>
            <a:ext cx="1980000" cy="0"/>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26" name="Rechte verbindingslijn 25">
            <a:extLst>
              <a:ext uri="{FF2B5EF4-FFF2-40B4-BE49-F238E27FC236}">
                <a16:creationId xmlns:a16="http://schemas.microsoft.com/office/drawing/2014/main" id="{23F3758A-C98F-D99F-AD06-093E9A7CC092}"/>
              </a:ext>
            </a:extLst>
          </p:cNvPr>
          <p:cNvCxnSpPr/>
          <p:nvPr/>
        </p:nvCxnSpPr>
        <p:spPr>
          <a:xfrm>
            <a:off x="3600000" y="2831432"/>
            <a:ext cx="1980000" cy="0"/>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27" name="Rechte verbindingslijn 26">
            <a:extLst>
              <a:ext uri="{FF2B5EF4-FFF2-40B4-BE49-F238E27FC236}">
                <a16:creationId xmlns:a16="http://schemas.microsoft.com/office/drawing/2014/main" id="{13F9894D-CE02-DB28-4CBA-76C8BE349CFD}"/>
              </a:ext>
            </a:extLst>
          </p:cNvPr>
          <p:cNvCxnSpPr/>
          <p:nvPr/>
        </p:nvCxnSpPr>
        <p:spPr>
          <a:xfrm>
            <a:off x="6300000" y="2831432"/>
            <a:ext cx="1980000" cy="0"/>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28" name="Rechte verbindingslijn 27">
            <a:extLst>
              <a:ext uri="{FF2B5EF4-FFF2-40B4-BE49-F238E27FC236}">
                <a16:creationId xmlns:a16="http://schemas.microsoft.com/office/drawing/2014/main" id="{8BC8E3CF-82CF-BE38-923E-50E5D39CC78F}"/>
              </a:ext>
            </a:extLst>
          </p:cNvPr>
          <p:cNvCxnSpPr/>
          <p:nvPr/>
        </p:nvCxnSpPr>
        <p:spPr>
          <a:xfrm>
            <a:off x="8958908" y="2831432"/>
            <a:ext cx="2232000" cy="0"/>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sp>
        <p:nvSpPr>
          <p:cNvPr id="3" name="Tekstvak 2">
            <a:extLst>
              <a:ext uri="{FF2B5EF4-FFF2-40B4-BE49-F238E27FC236}">
                <a16:creationId xmlns:a16="http://schemas.microsoft.com/office/drawing/2014/main" id="{5255FFB7-C062-DB5A-2EB2-80F2A61A99BB}"/>
              </a:ext>
            </a:extLst>
          </p:cNvPr>
          <p:cNvSpPr txBox="1"/>
          <p:nvPr/>
        </p:nvSpPr>
        <p:spPr>
          <a:xfrm>
            <a:off x="4358801" y="579116"/>
            <a:ext cx="6870699" cy="6681758"/>
          </a:xfrm>
          <a:prstGeom prst="rect">
            <a:avLst/>
          </a:prstGeom>
          <a:noFill/>
          <a:ln>
            <a:noFill/>
          </a:ln>
        </p:spPr>
        <p:txBody>
          <a:bodyPr rot="0" spcFirstLastPara="0" vertOverflow="overflow" horzOverflow="overflow" vert="horz"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err="1">
                <a:ln>
                  <a:noFill/>
                </a:ln>
                <a:solidFill>
                  <a:srgbClr val="0E2841"/>
                </a:solidFill>
                <a:effectLst/>
                <a:uLnTx/>
                <a:uFillTx/>
                <a:latin typeface="Aptos" panose="02110004020202020204"/>
                <a:ea typeface="+mn-ea"/>
                <a:cs typeface="+mn-cs"/>
              </a:rPr>
              <a:t>Bekend</a:t>
            </a:r>
            <a:endParaRPr kumimoji="0" lang="en-US" sz="2400" b="0" i="0" u="none" strike="noStrike" kern="1200" cap="none" spc="0" normalizeH="0" baseline="0" noProof="0" dirty="0">
              <a:ln>
                <a:noFill/>
              </a:ln>
              <a:solidFill>
                <a:srgbClr val="0E2841"/>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srgbClr val="0E2841"/>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err="1">
                <a:ln>
                  <a:noFill/>
                </a:ln>
                <a:solidFill>
                  <a:srgbClr val="0E2841"/>
                </a:solidFill>
                <a:effectLst/>
                <a:uLnTx/>
                <a:uFillTx/>
                <a:latin typeface="Aptos" panose="02110004020202020204"/>
                <a:ea typeface="+mn-ea"/>
                <a:cs typeface="+mn-cs"/>
              </a:rPr>
              <a:t>Benieuwd</a:t>
            </a:r>
            <a:r>
              <a:rPr kumimoji="0" lang="en-US" sz="2400" b="0" i="0" u="none" strike="noStrike" kern="1200" cap="none" spc="0" normalizeH="0" baseline="0" noProof="0" dirty="0">
                <a:ln>
                  <a:noFill/>
                </a:ln>
                <a:solidFill>
                  <a:srgbClr val="0E2841"/>
                </a:solidFill>
                <a:effectLst/>
                <a:uLnTx/>
                <a:uFillTx/>
                <a:latin typeface="Aptos" panose="02110004020202020204"/>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srgbClr val="0E2841"/>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err="1">
                <a:ln>
                  <a:noFill/>
                </a:ln>
                <a:solidFill>
                  <a:srgbClr val="0E2841"/>
                </a:solidFill>
                <a:effectLst/>
                <a:uLnTx/>
                <a:uFillTx/>
                <a:latin typeface="Aptos" panose="02110004020202020204"/>
                <a:ea typeface="+mn-ea"/>
                <a:cs typeface="+mn-cs"/>
              </a:rPr>
              <a:t>Bewaard</a:t>
            </a:r>
            <a:endParaRPr kumimoji="0" lang="en-US" sz="2400" b="0" i="0" u="none" strike="noStrike" kern="1200" cap="none" spc="0" normalizeH="0" baseline="0" noProof="0" dirty="0">
              <a:ln>
                <a:noFill/>
              </a:ln>
              <a:solidFill>
                <a:srgbClr val="0E2841"/>
              </a:solidFill>
              <a:effectLst/>
              <a:uLnTx/>
              <a:uFillTx/>
              <a:latin typeface="Aptos" panose="02110004020202020204"/>
              <a:ea typeface="+mn-ea"/>
              <a:cs typeface="+mn-cs"/>
            </a:endParaRPr>
          </a:p>
          <a:p>
            <a:pPr marL="0" marR="0" lvl="0" indent="-2286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400" b="0" i="0" u="none" strike="noStrike" kern="1200" cap="none" spc="0" normalizeH="0" baseline="0" noProof="0" dirty="0">
              <a:ln>
                <a:noFill/>
              </a:ln>
              <a:solidFill>
                <a:srgbClr val="0E2841"/>
              </a:solidFill>
              <a:effectLst/>
              <a:uLnTx/>
              <a:uFillTx/>
              <a:latin typeface="Aptos" panose="02110004020202020204"/>
              <a:ea typeface="+mn-ea"/>
              <a:cs typeface="+mn-cs"/>
            </a:endParaRPr>
          </a:p>
        </p:txBody>
      </p:sp>
      <p:cxnSp>
        <p:nvCxnSpPr>
          <p:cNvPr id="34" name="Rechte verbindingslijn 33">
            <a:extLst>
              <a:ext uri="{FF2B5EF4-FFF2-40B4-BE49-F238E27FC236}">
                <a16:creationId xmlns:a16="http://schemas.microsoft.com/office/drawing/2014/main" id="{9659E6B7-C079-40B8-C511-24C7E768E3C4}"/>
              </a:ext>
            </a:extLst>
          </p:cNvPr>
          <p:cNvCxnSpPr/>
          <p:nvPr/>
        </p:nvCxnSpPr>
        <p:spPr>
          <a:xfrm>
            <a:off x="885252" y="2742532"/>
            <a:ext cx="1980000" cy="0"/>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pic>
        <p:nvPicPr>
          <p:cNvPr id="9" name="Afbeelding 8" descr="Afbeelding met tekst, schermopname, menu, Lettertype&#10;&#10;Door AI gegenereerde inhoud is mogelijk onjuist.">
            <a:extLst>
              <a:ext uri="{FF2B5EF4-FFF2-40B4-BE49-F238E27FC236}">
                <a16:creationId xmlns:a16="http://schemas.microsoft.com/office/drawing/2014/main" id="{BE4DBFEF-7B6F-61A5-718E-9D3F40577558}"/>
              </a:ext>
            </a:extLst>
          </p:cNvPr>
          <p:cNvPicPr>
            <a:picLocks noChangeAspect="1"/>
          </p:cNvPicPr>
          <p:nvPr/>
        </p:nvPicPr>
        <p:blipFill>
          <a:blip r:embed="rId3">
            <a:extLst>
              <a:ext uri="{28A0092B-C50C-407E-A947-70E740481C1C}">
                <a14:useLocalDpi xmlns:a14="http://schemas.microsoft.com/office/drawing/2010/main" val="0"/>
              </a:ext>
            </a:extLst>
          </a:blip>
          <a:srcRect l="49942" r="26614"/>
          <a:stretch>
            <a:fillRect/>
          </a:stretch>
        </p:blipFill>
        <p:spPr>
          <a:xfrm>
            <a:off x="678185" y="946162"/>
            <a:ext cx="2858161" cy="5866726"/>
          </a:xfrm>
          <a:prstGeom prst="rect">
            <a:avLst/>
          </a:prstGeom>
        </p:spPr>
      </p:pic>
    </p:spTree>
    <p:extLst>
      <p:ext uri="{BB962C8B-B14F-4D97-AF65-F5344CB8AC3E}">
        <p14:creationId xmlns:p14="http://schemas.microsoft.com/office/powerpoint/2010/main" val="13292435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9C536AC-947A-E240-7B0B-2FD0DBC6F32F}"/>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3E64F8E-EFB9-C08B-3E18-5EFF66A982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Rectangle 9">
            <a:extLst>
              <a:ext uri="{FF2B5EF4-FFF2-40B4-BE49-F238E27FC236}">
                <a16:creationId xmlns:a16="http://schemas.microsoft.com/office/drawing/2014/main" id="{98999AE5-8FD9-0E5D-E236-5C0D4292EB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nvGrpSpPr>
          <p:cNvPr id="12" name="Group 11">
            <a:extLst>
              <a:ext uri="{FF2B5EF4-FFF2-40B4-BE49-F238E27FC236}">
                <a16:creationId xmlns:a16="http://schemas.microsoft.com/office/drawing/2014/main" id="{8C56BD1F-2584-8AA3-1B46-2195CF85F7C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3346102" cy="2510865"/>
            <a:chOff x="-305" y="-1"/>
            <a:chExt cx="3832880" cy="2876136"/>
          </a:xfrm>
        </p:grpSpPr>
        <p:sp>
          <p:nvSpPr>
            <p:cNvPr id="13" name="Freeform: Shape 12">
              <a:extLst>
                <a:ext uri="{FF2B5EF4-FFF2-40B4-BE49-F238E27FC236}">
                  <a16:creationId xmlns:a16="http://schemas.microsoft.com/office/drawing/2014/main" id="{ED33B5B7-471D-292A-DFB8-6FA4D35B6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4" name="Freeform: Shape 13">
              <a:extLst>
                <a:ext uri="{FF2B5EF4-FFF2-40B4-BE49-F238E27FC236}">
                  <a16:creationId xmlns:a16="http://schemas.microsoft.com/office/drawing/2014/main" id="{532F82AE-4613-41E2-38CB-9767CAF0B4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5" name="Freeform: Shape 14">
              <a:extLst>
                <a:ext uri="{FF2B5EF4-FFF2-40B4-BE49-F238E27FC236}">
                  <a16:creationId xmlns:a16="http://schemas.microsoft.com/office/drawing/2014/main" id="{6C359E62-1760-FBBC-9457-7F72CDEE58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6" name="Freeform: Shape 15">
              <a:extLst>
                <a:ext uri="{FF2B5EF4-FFF2-40B4-BE49-F238E27FC236}">
                  <a16:creationId xmlns:a16="http://schemas.microsoft.com/office/drawing/2014/main" id="{FF383746-BD4E-4528-1BBD-37469339CB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grpSp>
        <p:nvGrpSpPr>
          <p:cNvPr id="18" name="Group 17">
            <a:extLst>
              <a:ext uri="{FF2B5EF4-FFF2-40B4-BE49-F238E27FC236}">
                <a16:creationId xmlns:a16="http://schemas.microsoft.com/office/drawing/2014/main" id="{F108B151-689A-90CF-1E69-195933EED99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9072780" y="3734338"/>
            <a:ext cx="3878664" cy="2368659"/>
            <a:chOff x="6867015" y="-1"/>
            <a:chExt cx="5324985" cy="3251912"/>
          </a:xfrm>
          <a:solidFill>
            <a:schemeClr val="accent5">
              <a:alpha val="10000"/>
            </a:schemeClr>
          </a:solidFill>
        </p:grpSpPr>
        <p:sp>
          <p:nvSpPr>
            <p:cNvPr id="19" name="Freeform: Shape 18">
              <a:extLst>
                <a:ext uri="{FF2B5EF4-FFF2-40B4-BE49-F238E27FC236}">
                  <a16:creationId xmlns:a16="http://schemas.microsoft.com/office/drawing/2014/main" id="{4063F182-355D-695E-6F33-EAE67F6890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0" name="Freeform: Shape 19">
              <a:extLst>
                <a:ext uri="{FF2B5EF4-FFF2-40B4-BE49-F238E27FC236}">
                  <a16:creationId xmlns:a16="http://schemas.microsoft.com/office/drawing/2014/main" id="{D1113170-F3CC-2AB7-E8C1-7B9C12B085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1" name="Freeform: Shape 20">
              <a:extLst>
                <a:ext uri="{FF2B5EF4-FFF2-40B4-BE49-F238E27FC236}">
                  <a16:creationId xmlns:a16="http://schemas.microsoft.com/office/drawing/2014/main" id="{B7456E12-EE47-BD11-B817-4B367CA07F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2" name="Freeform: Shape 21">
              <a:extLst>
                <a:ext uri="{FF2B5EF4-FFF2-40B4-BE49-F238E27FC236}">
                  <a16:creationId xmlns:a16="http://schemas.microsoft.com/office/drawing/2014/main" id="{B35DCE6A-FF5A-C9DF-7538-2198E62A2A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sp>
        <p:nvSpPr>
          <p:cNvPr id="11" name="Titel 2">
            <a:extLst>
              <a:ext uri="{FF2B5EF4-FFF2-40B4-BE49-F238E27FC236}">
                <a16:creationId xmlns:a16="http://schemas.microsoft.com/office/drawing/2014/main" id="{BB598F75-06D8-095F-8513-6174E0F2CB12}"/>
              </a:ext>
            </a:extLst>
          </p:cNvPr>
          <p:cNvSpPr txBox="1">
            <a:spLocks/>
          </p:cNvSpPr>
          <p:nvPr/>
        </p:nvSpPr>
        <p:spPr>
          <a:xfrm>
            <a:off x="678185" y="0"/>
            <a:ext cx="9833548" cy="90105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nl-NL" sz="4000" b="1" i="0" u="none" strike="noStrike" kern="1200" cap="none" spc="0" normalizeH="0" baseline="0" noProof="0" dirty="0">
                <a:ln>
                  <a:noFill/>
                </a:ln>
                <a:solidFill>
                  <a:srgbClr val="0E2841"/>
                </a:solidFill>
                <a:effectLst/>
                <a:uLnTx/>
                <a:uFillTx/>
                <a:latin typeface="Aptos Display" panose="02110004020202020204"/>
                <a:ea typeface="Verdana"/>
                <a:cs typeface="+mj-cs"/>
              </a:rPr>
              <a:t>Programma scholingsbijeenkomst 3</a:t>
            </a:r>
          </a:p>
        </p:txBody>
      </p:sp>
      <p:cxnSp>
        <p:nvCxnSpPr>
          <p:cNvPr id="25" name="Rechte verbindingslijn 24">
            <a:extLst>
              <a:ext uri="{FF2B5EF4-FFF2-40B4-BE49-F238E27FC236}">
                <a16:creationId xmlns:a16="http://schemas.microsoft.com/office/drawing/2014/main" id="{A5FF86D0-DAEC-30FB-8230-C75DBBE7D09A}"/>
              </a:ext>
            </a:extLst>
          </p:cNvPr>
          <p:cNvCxnSpPr/>
          <p:nvPr/>
        </p:nvCxnSpPr>
        <p:spPr>
          <a:xfrm>
            <a:off x="900000" y="2833200"/>
            <a:ext cx="1980000" cy="0"/>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26" name="Rechte verbindingslijn 25">
            <a:extLst>
              <a:ext uri="{FF2B5EF4-FFF2-40B4-BE49-F238E27FC236}">
                <a16:creationId xmlns:a16="http://schemas.microsoft.com/office/drawing/2014/main" id="{670C664D-E194-1EEE-D02A-57A65506528D}"/>
              </a:ext>
            </a:extLst>
          </p:cNvPr>
          <p:cNvCxnSpPr/>
          <p:nvPr/>
        </p:nvCxnSpPr>
        <p:spPr>
          <a:xfrm>
            <a:off x="3600000" y="2831432"/>
            <a:ext cx="1980000" cy="0"/>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27" name="Rechte verbindingslijn 26">
            <a:extLst>
              <a:ext uri="{FF2B5EF4-FFF2-40B4-BE49-F238E27FC236}">
                <a16:creationId xmlns:a16="http://schemas.microsoft.com/office/drawing/2014/main" id="{8D1BE030-866F-DA95-E193-8C6C16FC0994}"/>
              </a:ext>
            </a:extLst>
          </p:cNvPr>
          <p:cNvCxnSpPr/>
          <p:nvPr/>
        </p:nvCxnSpPr>
        <p:spPr>
          <a:xfrm>
            <a:off x="6300000" y="2831432"/>
            <a:ext cx="1980000" cy="0"/>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28" name="Rechte verbindingslijn 27">
            <a:extLst>
              <a:ext uri="{FF2B5EF4-FFF2-40B4-BE49-F238E27FC236}">
                <a16:creationId xmlns:a16="http://schemas.microsoft.com/office/drawing/2014/main" id="{CA3801E5-3167-5E13-F146-3288ADB29732}"/>
              </a:ext>
            </a:extLst>
          </p:cNvPr>
          <p:cNvCxnSpPr/>
          <p:nvPr/>
        </p:nvCxnSpPr>
        <p:spPr>
          <a:xfrm>
            <a:off x="8958908" y="2831432"/>
            <a:ext cx="2232000" cy="0"/>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sp>
        <p:nvSpPr>
          <p:cNvPr id="3" name="Tekstvak 2">
            <a:extLst>
              <a:ext uri="{FF2B5EF4-FFF2-40B4-BE49-F238E27FC236}">
                <a16:creationId xmlns:a16="http://schemas.microsoft.com/office/drawing/2014/main" id="{FC4E79A7-FE37-2B0E-00F8-FF9B71CEEF7C}"/>
              </a:ext>
            </a:extLst>
          </p:cNvPr>
          <p:cNvSpPr txBox="1"/>
          <p:nvPr/>
        </p:nvSpPr>
        <p:spPr>
          <a:xfrm>
            <a:off x="4478025" y="901051"/>
            <a:ext cx="7320276" cy="6573354"/>
          </a:xfrm>
          <a:prstGeom prst="rect">
            <a:avLst/>
          </a:prstGeom>
          <a:noFill/>
          <a:ln>
            <a:noFill/>
          </a:ln>
        </p:spPr>
        <p:txBody>
          <a:bodyPr rot="0" spcFirstLastPara="0" vertOverflow="overflow" horzOverflow="overflow" vert="horz" lIns="91440" tIns="45720" rIns="91440" bIns="45720" numCol="1" spcCol="0" rtlCol="0" fromWordArt="0" anchor="ctr" anchorCtr="0" forceAA="0" compatLnSpc="1">
            <a:prstTxWarp prst="textNoShape">
              <a:avLst/>
            </a:prstTxWarp>
            <a:noAutofit/>
          </a:bodyPr>
          <a:lstStyle/>
          <a:p>
            <a:pPr marL="342900" lvl="0" indent="-342900">
              <a:lnSpc>
                <a:spcPct val="100000"/>
              </a:lnSpc>
              <a:spcBef>
                <a:spcPts val="50"/>
              </a:spcBef>
              <a:spcAft>
                <a:spcPts val="1200"/>
              </a:spcAft>
              <a:buFont typeface="Arial" panose="020B0604020202020204" pitchFamily="34" charset="0"/>
              <a:buChar char="•"/>
            </a:pPr>
            <a:r>
              <a:rPr lang="nl-NL" sz="2400" dirty="0">
                <a:solidFill>
                  <a:schemeClr val="tx2"/>
                </a:solidFill>
              </a:rPr>
              <a:t>Het Zorgpad Palliatieve Zorg</a:t>
            </a:r>
          </a:p>
          <a:p>
            <a:pPr marL="342900" lvl="0" indent="-342900">
              <a:lnSpc>
                <a:spcPct val="100000"/>
              </a:lnSpc>
              <a:spcBef>
                <a:spcPts val="50"/>
              </a:spcBef>
              <a:spcAft>
                <a:spcPts val="1200"/>
              </a:spcAft>
              <a:buFont typeface="Arial" panose="020B0604020202020204" pitchFamily="34" charset="0"/>
              <a:buChar char="•"/>
            </a:pPr>
            <a:r>
              <a:rPr lang="nl-NL" sz="2400" dirty="0">
                <a:solidFill>
                  <a:schemeClr val="tx2"/>
                </a:solidFill>
              </a:rPr>
              <a:t>Wat is symptoommanagement?</a:t>
            </a:r>
          </a:p>
          <a:p>
            <a:pPr marL="342900" lvl="0" indent="-342900">
              <a:lnSpc>
                <a:spcPct val="100000"/>
              </a:lnSpc>
              <a:spcBef>
                <a:spcPts val="50"/>
              </a:spcBef>
              <a:spcAft>
                <a:spcPts val="1200"/>
              </a:spcAft>
              <a:buFont typeface="Arial" panose="020B0604020202020204" pitchFamily="34" charset="0"/>
              <a:buChar char="•"/>
            </a:pPr>
            <a:r>
              <a:rPr lang="en-US" sz="2400" dirty="0">
                <a:solidFill>
                  <a:schemeClr val="tx2"/>
                </a:solidFill>
              </a:rPr>
              <a:t>Veel </a:t>
            </a:r>
            <a:r>
              <a:rPr lang="en-US" sz="2400" dirty="0" err="1">
                <a:solidFill>
                  <a:schemeClr val="tx2"/>
                </a:solidFill>
              </a:rPr>
              <a:t>voorkomende</a:t>
            </a:r>
            <a:r>
              <a:rPr lang="en-US" sz="2400" dirty="0">
                <a:solidFill>
                  <a:schemeClr val="tx2"/>
                </a:solidFill>
              </a:rPr>
              <a:t> </a:t>
            </a:r>
            <a:r>
              <a:rPr lang="en-US" sz="2400" dirty="0" err="1">
                <a:solidFill>
                  <a:schemeClr val="tx2"/>
                </a:solidFill>
              </a:rPr>
              <a:t>symptomen</a:t>
            </a:r>
            <a:r>
              <a:rPr lang="en-US" sz="2400" dirty="0">
                <a:solidFill>
                  <a:schemeClr val="tx2"/>
                </a:solidFill>
              </a:rPr>
              <a:t> in </a:t>
            </a:r>
            <a:r>
              <a:rPr lang="en-US" sz="2400" dirty="0" err="1">
                <a:solidFill>
                  <a:schemeClr val="tx2"/>
                </a:solidFill>
              </a:rPr>
              <a:t>palliatieve</a:t>
            </a:r>
            <a:r>
              <a:rPr lang="en-US" sz="2400" dirty="0">
                <a:solidFill>
                  <a:schemeClr val="tx2"/>
                </a:solidFill>
              </a:rPr>
              <a:t> </a:t>
            </a:r>
            <a:r>
              <a:rPr lang="en-US" sz="2400" dirty="0" err="1">
                <a:solidFill>
                  <a:schemeClr val="tx2"/>
                </a:solidFill>
              </a:rPr>
              <a:t>fase</a:t>
            </a:r>
            <a:endParaRPr lang="en-US" sz="2400" dirty="0">
              <a:solidFill>
                <a:schemeClr val="tx2"/>
              </a:solidFill>
            </a:endParaRPr>
          </a:p>
          <a:p>
            <a:pPr marL="342900" lvl="0" indent="-342900">
              <a:lnSpc>
                <a:spcPct val="100000"/>
              </a:lnSpc>
              <a:spcBef>
                <a:spcPts val="50"/>
              </a:spcBef>
              <a:spcAft>
                <a:spcPts val="50"/>
              </a:spcAft>
              <a:buFont typeface="Arial" panose="020B0604020202020204" pitchFamily="34" charset="0"/>
              <a:buChar char="•"/>
            </a:pPr>
            <a:r>
              <a:rPr lang="nl-NL" sz="2400" dirty="0">
                <a:solidFill>
                  <a:schemeClr val="tx2"/>
                </a:solidFill>
              </a:rPr>
              <a:t>Pijn</a:t>
            </a:r>
          </a:p>
          <a:p>
            <a:pPr marL="800100" lvl="1" indent="-342900">
              <a:spcBef>
                <a:spcPts val="50"/>
              </a:spcBef>
              <a:spcAft>
                <a:spcPts val="50"/>
              </a:spcAft>
              <a:buFont typeface="Arial" panose="020B0604020202020204" pitchFamily="34" charset="0"/>
              <a:buChar char="•"/>
            </a:pPr>
            <a:r>
              <a:rPr lang="nl-NL" sz="2000" dirty="0">
                <a:solidFill>
                  <a:schemeClr val="tx2"/>
                </a:solidFill>
              </a:rPr>
              <a:t>De pijnprikkel</a:t>
            </a:r>
          </a:p>
          <a:p>
            <a:pPr marL="800100" lvl="1" indent="-342900">
              <a:spcBef>
                <a:spcPts val="50"/>
              </a:spcBef>
              <a:spcAft>
                <a:spcPts val="50"/>
              </a:spcAft>
              <a:buFont typeface="Arial" panose="020B0604020202020204" pitchFamily="34" charset="0"/>
              <a:buChar char="•"/>
            </a:pPr>
            <a:r>
              <a:rPr lang="nl-NL" sz="2000" dirty="0">
                <a:solidFill>
                  <a:schemeClr val="tx2"/>
                </a:solidFill>
              </a:rPr>
              <a:t>Verschillende typen pijn en oorzaken</a:t>
            </a:r>
          </a:p>
          <a:p>
            <a:pPr marL="800100" lvl="1" indent="-342900">
              <a:spcBef>
                <a:spcPts val="50"/>
              </a:spcBef>
              <a:spcAft>
                <a:spcPts val="50"/>
              </a:spcAft>
              <a:buFont typeface="Arial" panose="020B0604020202020204" pitchFamily="34" charset="0"/>
              <a:buChar char="•"/>
            </a:pPr>
            <a:r>
              <a:rPr lang="nl-NL" sz="2000" dirty="0">
                <a:solidFill>
                  <a:schemeClr val="tx2"/>
                </a:solidFill>
              </a:rPr>
              <a:t>Observeren met instrumenten – opdracht</a:t>
            </a:r>
          </a:p>
          <a:p>
            <a:pPr marL="800100" lvl="1" indent="-342900">
              <a:spcBef>
                <a:spcPts val="50"/>
              </a:spcBef>
              <a:spcAft>
                <a:spcPts val="50"/>
              </a:spcAft>
              <a:buFont typeface="Arial" panose="020B0604020202020204" pitchFamily="34" charset="0"/>
              <a:buChar char="•"/>
            </a:pPr>
            <a:r>
              <a:rPr lang="nl-NL" sz="2000" dirty="0">
                <a:solidFill>
                  <a:schemeClr val="tx2"/>
                </a:solidFill>
              </a:rPr>
              <a:t>Rapporteren in ECD</a:t>
            </a:r>
          </a:p>
          <a:p>
            <a:pPr marL="800100" lvl="1" indent="-342900">
              <a:spcBef>
                <a:spcPts val="50"/>
              </a:spcBef>
              <a:spcAft>
                <a:spcPts val="50"/>
              </a:spcAft>
              <a:buFont typeface="Arial" panose="020B0604020202020204" pitchFamily="34" charset="0"/>
              <a:buChar char="•"/>
            </a:pPr>
            <a:r>
              <a:rPr lang="nl-NL" sz="2000" dirty="0">
                <a:solidFill>
                  <a:schemeClr val="tx2"/>
                </a:solidFill>
              </a:rPr>
              <a:t>Pijnmedicatie</a:t>
            </a:r>
          </a:p>
          <a:p>
            <a:pPr marL="800100" lvl="1" indent="-342900">
              <a:spcBef>
                <a:spcPts val="50"/>
              </a:spcBef>
              <a:spcAft>
                <a:spcPts val="1200"/>
              </a:spcAft>
              <a:buFont typeface="Arial" panose="020B0604020202020204" pitchFamily="34" charset="0"/>
              <a:buChar char="•"/>
            </a:pPr>
            <a:r>
              <a:rPr lang="nl-NL" sz="2000" dirty="0">
                <a:solidFill>
                  <a:schemeClr val="tx2"/>
                </a:solidFill>
              </a:rPr>
              <a:t>Complementaire zorg</a:t>
            </a:r>
          </a:p>
          <a:p>
            <a:pPr marL="342900" lvl="0" indent="-342900">
              <a:lnSpc>
                <a:spcPct val="100000"/>
              </a:lnSpc>
              <a:spcBef>
                <a:spcPts val="50"/>
              </a:spcBef>
              <a:spcAft>
                <a:spcPts val="1200"/>
              </a:spcAft>
              <a:buFont typeface="Arial" panose="020B0604020202020204" pitchFamily="34" charset="0"/>
              <a:buChar char="•"/>
            </a:pPr>
            <a:r>
              <a:rPr lang="nl-NL" sz="2400" dirty="0">
                <a:solidFill>
                  <a:schemeClr val="tx2"/>
                </a:solidFill>
              </a:rPr>
              <a:t>Symptoommanagement en richtlijnen</a:t>
            </a:r>
          </a:p>
          <a:p>
            <a:pPr marL="342900" lvl="0" indent="-342900">
              <a:lnSpc>
                <a:spcPct val="100000"/>
              </a:lnSpc>
              <a:spcBef>
                <a:spcPts val="50"/>
              </a:spcBef>
              <a:spcAft>
                <a:spcPts val="1200"/>
              </a:spcAft>
              <a:buFont typeface="Arial" panose="020B0604020202020204" pitchFamily="34" charset="0"/>
              <a:buChar char="•"/>
            </a:pPr>
            <a:r>
              <a:rPr lang="nl-NL" sz="2400" dirty="0">
                <a:solidFill>
                  <a:schemeClr val="tx2"/>
                </a:solidFill>
              </a:rPr>
              <a:t>Opdracht voor komende weken</a:t>
            </a:r>
          </a:p>
          <a:p>
            <a:pPr marL="342900" lvl="0" indent="-342900">
              <a:lnSpc>
                <a:spcPct val="100000"/>
              </a:lnSpc>
              <a:spcBef>
                <a:spcPts val="50"/>
              </a:spcBef>
              <a:buFontTx/>
              <a:buChar char="-"/>
            </a:pPr>
            <a:endParaRPr lang="nl-NL" sz="2400" dirty="0">
              <a:solidFill>
                <a:schemeClr val="tx2"/>
              </a:solidFill>
            </a:endParaRPr>
          </a:p>
          <a:p>
            <a:pPr marL="0" marR="0" lvl="0" indent="-2286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400" b="0" i="0" u="none" strike="noStrike" kern="1200" cap="none" spc="0" normalizeH="0" baseline="0" noProof="0" dirty="0">
              <a:ln>
                <a:noFill/>
              </a:ln>
              <a:solidFill>
                <a:srgbClr val="0E2841"/>
              </a:solidFill>
              <a:effectLst/>
              <a:uLnTx/>
              <a:uFillTx/>
              <a:latin typeface="Aptos" panose="02110004020202020204"/>
              <a:ea typeface="+mn-ea"/>
              <a:cs typeface="+mn-cs"/>
            </a:endParaRPr>
          </a:p>
        </p:txBody>
      </p:sp>
      <p:cxnSp>
        <p:nvCxnSpPr>
          <p:cNvPr id="34" name="Rechte verbindingslijn 33">
            <a:extLst>
              <a:ext uri="{FF2B5EF4-FFF2-40B4-BE49-F238E27FC236}">
                <a16:creationId xmlns:a16="http://schemas.microsoft.com/office/drawing/2014/main" id="{AA6F4608-42BB-AA20-FDE1-9AE3E7DE4503}"/>
              </a:ext>
            </a:extLst>
          </p:cNvPr>
          <p:cNvCxnSpPr/>
          <p:nvPr/>
        </p:nvCxnSpPr>
        <p:spPr>
          <a:xfrm>
            <a:off x="885252" y="2742532"/>
            <a:ext cx="1980000" cy="0"/>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pic>
        <p:nvPicPr>
          <p:cNvPr id="9" name="Afbeelding 8" descr="Afbeelding met tekst, schermopname, menu, Lettertype&#10;&#10;Door AI gegenereerde inhoud is mogelijk onjuist.">
            <a:extLst>
              <a:ext uri="{FF2B5EF4-FFF2-40B4-BE49-F238E27FC236}">
                <a16:creationId xmlns:a16="http://schemas.microsoft.com/office/drawing/2014/main" id="{E239E213-B09F-1569-A094-1FD0707A6513}"/>
              </a:ext>
            </a:extLst>
          </p:cNvPr>
          <p:cNvPicPr>
            <a:picLocks noChangeAspect="1"/>
          </p:cNvPicPr>
          <p:nvPr/>
        </p:nvPicPr>
        <p:blipFill>
          <a:blip r:embed="rId3">
            <a:extLst>
              <a:ext uri="{28A0092B-C50C-407E-A947-70E740481C1C}">
                <a14:useLocalDpi xmlns:a14="http://schemas.microsoft.com/office/drawing/2010/main" val="0"/>
              </a:ext>
            </a:extLst>
          </a:blip>
          <a:srcRect l="49942" r="26614"/>
          <a:stretch>
            <a:fillRect/>
          </a:stretch>
        </p:blipFill>
        <p:spPr>
          <a:xfrm>
            <a:off x="678185" y="946162"/>
            <a:ext cx="2858161" cy="5866726"/>
          </a:xfrm>
          <a:prstGeom prst="rect">
            <a:avLst/>
          </a:prstGeom>
        </p:spPr>
      </p:pic>
    </p:spTree>
    <p:extLst>
      <p:ext uri="{BB962C8B-B14F-4D97-AF65-F5344CB8AC3E}">
        <p14:creationId xmlns:p14="http://schemas.microsoft.com/office/powerpoint/2010/main" val="21750998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7" name="Rectangle 16">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9" name="Titel 8">
            <a:extLst>
              <a:ext uri="{FF2B5EF4-FFF2-40B4-BE49-F238E27FC236}">
                <a16:creationId xmlns:a16="http://schemas.microsoft.com/office/drawing/2014/main" id="{FF5D7770-653B-4FA3-B3CB-02874E76DE13}"/>
              </a:ext>
            </a:extLst>
          </p:cNvPr>
          <p:cNvSpPr>
            <a:spLocks noGrp="1"/>
          </p:cNvSpPr>
          <p:nvPr>
            <p:ph type="title"/>
          </p:nvPr>
        </p:nvSpPr>
        <p:spPr>
          <a:xfrm>
            <a:off x="858168" y="-326263"/>
            <a:ext cx="9833548" cy="1325563"/>
          </a:xfrm>
        </p:spPr>
        <p:txBody>
          <a:bodyPr vert="horz" lIns="91440" tIns="45720" rIns="91440" bIns="45720" rtlCol="0" anchor="b">
            <a:normAutofit/>
          </a:bodyPr>
          <a:lstStyle/>
          <a:p>
            <a:r>
              <a:rPr lang="en-US" sz="3600" b="1" kern="1200" dirty="0">
                <a:solidFill>
                  <a:schemeClr val="tx2"/>
                </a:solidFill>
                <a:latin typeface="+mj-lt"/>
                <a:ea typeface="+mj-ea"/>
                <a:cs typeface="+mj-cs"/>
              </a:rPr>
              <a:t>Het Zorgpad Palliatieve Zorg</a:t>
            </a:r>
          </a:p>
        </p:txBody>
      </p:sp>
      <p:grpSp>
        <p:nvGrpSpPr>
          <p:cNvPr id="19" name="Group 18">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20" name="Freeform: Shape 19">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1" name="Freeform: Shape 20">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2" name="Freeform: Shape 21">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3" name="Freeform: Shape 22">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sp>
        <p:nvSpPr>
          <p:cNvPr id="10" name="Tekstvak 9">
            <a:extLst>
              <a:ext uri="{FF2B5EF4-FFF2-40B4-BE49-F238E27FC236}">
                <a16:creationId xmlns:a16="http://schemas.microsoft.com/office/drawing/2014/main" id="{A868CA06-473C-4DD0-B3B9-7F7A988AE6CF}"/>
              </a:ext>
            </a:extLst>
          </p:cNvPr>
          <p:cNvSpPr txBox="1"/>
          <p:nvPr/>
        </p:nvSpPr>
        <p:spPr>
          <a:xfrm>
            <a:off x="1179072" y="2064403"/>
            <a:ext cx="9996683" cy="3499161"/>
          </a:xfrm>
          <a:prstGeom prst="rect">
            <a:avLst/>
          </a:prstGeom>
        </p:spPr>
        <p:txBody>
          <a:bodyPr vert="horz" lIns="91440" tIns="45720" rIns="91440" bIns="45720" rtlCol="0">
            <a:noAutofit/>
          </a:bodyPr>
          <a:lstStyle/>
          <a:p>
            <a:pPr marL="0" marR="0" lvl="0" indent="0" algn="l" defTabSz="914400" rtl="0" eaLnBrk="1" fontAlgn="auto" latinLnBrk="0" hangingPunct="1">
              <a:lnSpc>
                <a:spcPct val="90000"/>
              </a:lnSpc>
              <a:spcBef>
                <a:spcPts val="0"/>
              </a:spcBef>
              <a:spcAft>
                <a:spcPts val="600"/>
              </a:spcAft>
              <a:buClrTx/>
              <a:buSzTx/>
              <a:buFontTx/>
              <a:buNone/>
              <a:tabLst/>
              <a:defRPr/>
            </a:pPr>
            <a:endParaRPr kumimoji="0" lang="en-US" sz="2400" b="0" i="1" u="none" strike="noStrike" kern="1200" cap="none" spc="0" normalizeH="0" baseline="0" noProof="0" dirty="0">
              <a:ln>
                <a:noFill/>
              </a:ln>
              <a:solidFill>
                <a:srgbClr val="0E2841"/>
              </a:solidFill>
              <a:effectLst/>
              <a:uLnTx/>
              <a:uFillTx/>
              <a:latin typeface="Aptos" panose="02110004020202020204"/>
              <a:ea typeface="+mn-ea"/>
              <a:cs typeface="+mn-cs"/>
            </a:endParaRPr>
          </a:p>
        </p:txBody>
      </p:sp>
      <p:grpSp>
        <p:nvGrpSpPr>
          <p:cNvPr id="25" name="Group 24">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8" cy="2175328"/>
            <a:chOff x="-305" y="-1"/>
            <a:chExt cx="3832880" cy="2876136"/>
          </a:xfrm>
        </p:grpSpPr>
        <p:sp>
          <p:nvSpPr>
            <p:cNvPr id="26" name="Freeform: Shape 25">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7" name="Freeform: Shape 26">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8" name="Freeform: Shape 27">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9" name="Freeform: Shape 28">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pic>
        <p:nvPicPr>
          <p:cNvPr id="2" name="Afbeelding 1" descr="Afbeelding met tekst, schermopname, Lettertype, diagram&#10;&#10;Door AI gegenereerde inhoud is mogelijk onjuist.">
            <a:extLst>
              <a:ext uri="{FF2B5EF4-FFF2-40B4-BE49-F238E27FC236}">
                <a16:creationId xmlns:a16="http://schemas.microsoft.com/office/drawing/2014/main" id="{E7DCE652-CDBF-97FB-3392-1015BECFF05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7527" y="1630357"/>
            <a:ext cx="11996640" cy="3974422"/>
          </a:xfrm>
          <a:prstGeom prst="rect">
            <a:avLst/>
          </a:prstGeom>
        </p:spPr>
      </p:pic>
    </p:spTree>
    <p:extLst>
      <p:ext uri="{BB962C8B-B14F-4D97-AF65-F5344CB8AC3E}">
        <p14:creationId xmlns:p14="http://schemas.microsoft.com/office/powerpoint/2010/main" val="18492830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7" name="Rectangle 16">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nvGrpSpPr>
          <p:cNvPr id="19" name="Group 18">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20" name="Freeform: Shape 19">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1" name="Freeform: Shape 20">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2" name="Freeform: Shape 21">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3" name="Freeform: Shape 22">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sp>
        <p:nvSpPr>
          <p:cNvPr id="10" name="Tekstvak 9">
            <a:extLst>
              <a:ext uri="{FF2B5EF4-FFF2-40B4-BE49-F238E27FC236}">
                <a16:creationId xmlns:a16="http://schemas.microsoft.com/office/drawing/2014/main" id="{A868CA06-473C-4DD0-B3B9-7F7A988AE6CF}"/>
              </a:ext>
            </a:extLst>
          </p:cNvPr>
          <p:cNvSpPr txBox="1"/>
          <p:nvPr/>
        </p:nvSpPr>
        <p:spPr>
          <a:xfrm>
            <a:off x="1179072" y="2064403"/>
            <a:ext cx="9996683" cy="3499161"/>
          </a:xfrm>
          <a:prstGeom prst="rect">
            <a:avLst/>
          </a:prstGeom>
        </p:spPr>
        <p:txBody>
          <a:bodyPr vert="horz" lIns="91440" tIns="45720" rIns="91440" bIns="45720" rtlCol="0">
            <a:noAutofit/>
          </a:bodyPr>
          <a:lstStyle/>
          <a:p>
            <a:pPr marL="0" marR="0" lvl="0" indent="0" algn="l" defTabSz="914400" rtl="0" eaLnBrk="1" fontAlgn="auto" latinLnBrk="0" hangingPunct="1">
              <a:lnSpc>
                <a:spcPct val="90000"/>
              </a:lnSpc>
              <a:spcBef>
                <a:spcPts val="0"/>
              </a:spcBef>
              <a:spcAft>
                <a:spcPts val="600"/>
              </a:spcAft>
              <a:buClrTx/>
              <a:buSzTx/>
              <a:buFontTx/>
              <a:buNone/>
              <a:tabLst/>
              <a:defRPr/>
            </a:pPr>
            <a:endParaRPr kumimoji="0" lang="en-US" sz="2400" b="0" i="1" u="none" strike="noStrike" kern="1200" cap="none" spc="0" normalizeH="0" baseline="0" noProof="0" dirty="0">
              <a:ln>
                <a:noFill/>
              </a:ln>
              <a:solidFill>
                <a:srgbClr val="0E2841"/>
              </a:solidFill>
              <a:effectLst/>
              <a:uLnTx/>
              <a:uFillTx/>
              <a:latin typeface="Aptos" panose="02110004020202020204"/>
              <a:ea typeface="+mn-ea"/>
              <a:cs typeface="+mn-cs"/>
            </a:endParaRPr>
          </a:p>
        </p:txBody>
      </p:sp>
      <p:grpSp>
        <p:nvGrpSpPr>
          <p:cNvPr id="25" name="Group 24">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8" cy="2175328"/>
            <a:chOff x="-305" y="-1"/>
            <a:chExt cx="3832880" cy="2876136"/>
          </a:xfrm>
        </p:grpSpPr>
        <p:sp>
          <p:nvSpPr>
            <p:cNvPr id="26" name="Freeform: Shape 25">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7" name="Freeform: Shape 26">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8" name="Freeform: Shape 27">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9" name="Freeform: Shape 28">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pic>
        <p:nvPicPr>
          <p:cNvPr id="3" name="Afbeelding 2" descr="Afbeelding met tekst, schermopname, Lettertype&#10;&#10;Door AI gegenereerde inhoud is mogelijk onjuist.">
            <a:extLst>
              <a:ext uri="{FF2B5EF4-FFF2-40B4-BE49-F238E27FC236}">
                <a16:creationId xmlns:a16="http://schemas.microsoft.com/office/drawing/2014/main" id="{73A1B09E-38B8-5EFC-DB6D-8669969C39C5}"/>
              </a:ext>
            </a:extLst>
          </p:cNvPr>
          <p:cNvPicPr>
            <a:picLocks noChangeAspect="1"/>
          </p:cNvPicPr>
          <p:nvPr/>
        </p:nvPicPr>
        <p:blipFill>
          <a:blip r:embed="rId3"/>
          <a:stretch>
            <a:fillRect/>
          </a:stretch>
        </p:blipFill>
        <p:spPr>
          <a:xfrm>
            <a:off x="-6145" y="0"/>
            <a:ext cx="12204290" cy="7546258"/>
          </a:xfrm>
          <a:prstGeom prst="rect">
            <a:avLst/>
          </a:prstGeom>
        </p:spPr>
      </p:pic>
    </p:spTree>
    <p:extLst>
      <p:ext uri="{BB962C8B-B14F-4D97-AF65-F5344CB8AC3E}">
        <p14:creationId xmlns:p14="http://schemas.microsoft.com/office/powerpoint/2010/main" val="35839189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Titel 17">
            <a:extLst>
              <a:ext uri="{FF2B5EF4-FFF2-40B4-BE49-F238E27FC236}">
                <a16:creationId xmlns:a16="http://schemas.microsoft.com/office/drawing/2014/main" id="{A3810707-CCAD-1C10-515B-CA9EA0458A96}"/>
              </a:ext>
            </a:extLst>
          </p:cNvPr>
          <p:cNvSpPr>
            <a:spLocks noGrp="1"/>
          </p:cNvSpPr>
          <p:nvPr>
            <p:ph type="title"/>
          </p:nvPr>
        </p:nvSpPr>
        <p:spPr/>
        <p:txBody>
          <a:bodyPr>
            <a:normAutofit fontScale="90000"/>
          </a:bodyPr>
          <a:lstStyle/>
          <a:p>
            <a:r>
              <a:rPr lang="nl-NL" dirty="0"/>
              <a:t>Symptoommanagement is altijd multidisciplinaire samenwerking. </a:t>
            </a:r>
            <a:br>
              <a:rPr lang="nl-NL" dirty="0"/>
            </a:br>
            <a:r>
              <a:rPr lang="nl-NL" sz="2400" i="1" dirty="0"/>
              <a:t>Ieder met eigen expertise</a:t>
            </a:r>
          </a:p>
        </p:txBody>
      </p:sp>
      <p:sp>
        <p:nvSpPr>
          <p:cNvPr id="19" name="Tijdelijke aanduiding voor inhoud 18">
            <a:extLst>
              <a:ext uri="{FF2B5EF4-FFF2-40B4-BE49-F238E27FC236}">
                <a16:creationId xmlns:a16="http://schemas.microsoft.com/office/drawing/2014/main" id="{87F7E126-00A0-B570-2D8A-8453E9AC09DC}"/>
              </a:ext>
            </a:extLst>
          </p:cNvPr>
          <p:cNvSpPr>
            <a:spLocks noGrp="1"/>
          </p:cNvSpPr>
          <p:nvPr>
            <p:ph sz="half" idx="1"/>
          </p:nvPr>
        </p:nvSpPr>
        <p:spPr/>
        <p:txBody>
          <a:bodyPr vert="horz" lIns="91440" tIns="45720" rIns="91440" bIns="45720" rtlCol="0" anchor="t">
            <a:normAutofit/>
          </a:bodyPr>
          <a:lstStyle/>
          <a:p>
            <a:pPr>
              <a:lnSpc>
                <a:spcPct val="100000"/>
              </a:lnSpc>
              <a:spcBef>
                <a:spcPts val="0"/>
              </a:spcBef>
            </a:pPr>
            <a:r>
              <a:rPr lang="nl-NL" sz="1800" dirty="0">
                <a:solidFill>
                  <a:srgbClr val="444444"/>
                </a:solidFill>
                <a:latin typeface="Calibri"/>
                <a:ea typeface="Calibri"/>
                <a:cs typeface="Calibri"/>
              </a:rPr>
              <a:t>Bewoner en naasten</a:t>
            </a:r>
          </a:p>
          <a:p>
            <a:pPr lvl="1">
              <a:lnSpc>
                <a:spcPct val="100000"/>
              </a:lnSpc>
              <a:spcBef>
                <a:spcPts val="0"/>
              </a:spcBef>
            </a:pPr>
            <a:r>
              <a:rPr lang="nl-NL" sz="1800" dirty="0">
                <a:solidFill>
                  <a:srgbClr val="444444"/>
                </a:solidFill>
                <a:latin typeface="Calibri"/>
                <a:ea typeface="Calibri"/>
                <a:cs typeface="Calibri"/>
              </a:rPr>
              <a:t>Expertise: het eigen leven, wensen en waarden</a:t>
            </a:r>
          </a:p>
          <a:p>
            <a:pPr>
              <a:lnSpc>
                <a:spcPct val="100000"/>
              </a:lnSpc>
              <a:spcBef>
                <a:spcPts val="0"/>
              </a:spcBef>
            </a:pPr>
            <a:r>
              <a:rPr lang="nl-NL" sz="1800" dirty="0">
                <a:solidFill>
                  <a:srgbClr val="444444"/>
                </a:solidFill>
                <a:latin typeface="Calibri"/>
                <a:ea typeface="Calibri"/>
                <a:cs typeface="Calibri"/>
              </a:rPr>
              <a:t>Zorgprofessionals (</a:t>
            </a:r>
            <a:r>
              <a:rPr lang="nl-NL" sz="1800" err="1">
                <a:solidFill>
                  <a:srgbClr val="444444"/>
                </a:solidFill>
                <a:latin typeface="Calibri"/>
                <a:ea typeface="Calibri"/>
                <a:cs typeface="Calibri"/>
              </a:rPr>
              <a:t>helpenden</a:t>
            </a:r>
            <a:r>
              <a:rPr lang="nl-NL" sz="1800" dirty="0">
                <a:solidFill>
                  <a:srgbClr val="444444"/>
                </a:solidFill>
                <a:latin typeface="Calibri"/>
                <a:ea typeface="Calibri"/>
                <a:cs typeface="Calibri"/>
              </a:rPr>
              <a:t>, verzorgenden, verpleegkundigen)</a:t>
            </a:r>
          </a:p>
          <a:p>
            <a:pPr lvl="1">
              <a:lnSpc>
                <a:spcPct val="100000"/>
              </a:lnSpc>
              <a:spcBef>
                <a:spcPts val="0"/>
              </a:spcBef>
            </a:pPr>
            <a:r>
              <a:rPr lang="nl-NL" sz="1800" dirty="0">
                <a:solidFill>
                  <a:srgbClr val="444444"/>
                </a:solidFill>
                <a:latin typeface="Calibri"/>
                <a:ea typeface="Calibri"/>
                <a:cs typeface="Calibri"/>
              </a:rPr>
              <a:t>Expertise: dagelijkse zorg en signaleren</a:t>
            </a:r>
          </a:p>
          <a:p>
            <a:pPr>
              <a:lnSpc>
                <a:spcPct val="100000"/>
              </a:lnSpc>
              <a:spcBef>
                <a:spcPts val="0"/>
              </a:spcBef>
            </a:pPr>
            <a:r>
              <a:rPr lang="nl-NL" sz="1800" dirty="0">
                <a:solidFill>
                  <a:srgbClr val="444444"/>
                </a:solidFill>
                <a:latin typeface="Calibri"/>
                <a:ea typeface="Calibri"/>
                <a:cs typeface="Calibri"/>
              </a:rPr>
              <a:t>Arts /verpleegkundig specialist</a:t>
            </a:r>
          </a:p>
          <a:p>
            <a:pPr lvl="1">
              <a:lnSpc>
                <a:spcPct val="100000"/>
              </a:lnSpc>
              <a:spcBef>
                <a:spcPts val="0"/>
              </a:spcBef>
            </a:pPr>
            <a:r>
              <a:rPr lang="nl-NL" sz="1800" dirty="0">
                <a:solidFill>
                  <a:srgbClr val="444444"/>
                </a:solidFill>
                <a:latin typeface="Calibri"/>
                <a:ea typeface="Calibri"/>
                <a:cs typeface="Calibri"/>
              </a:rPr>
              <a:t>Expertise: medische behandeling</a:t>
            </a:r>
          </a:p>
          <a:p>
            <a:pPr>
              <a:lnSpc>
                <a:spcPct val="100000"/>
              </a:lnSpc>
              <a:spcBef>
                <a:spcPts val="0"/>
              </a:spcBef>
            </a:pPr>
            <a:r>
              <a:rPr lang="nl-NL" sz="1800" dirty="0">
                <a:solidFill>
                  <a:srgbClr val="444444"/>
                </a:solidFill>
                <a:latin typeface="Calibri"/>
                <a:ea typeface="Calibri"/>
                <a:cs typeface="Calibri"/>
              </a:rPr>
              <a:t>Psycholoog</a:t>
            </a:r>
            <a:endParaRPr lang="en-US" sz="1800">
              <a:solidFill>
                <a:srgbClr val="444444"/>
              </a:solidFill>
              <a:latin typeface="Calibri"/>
              <a:ea typeface="Calibri"/>
              <a:cs typeface="Calibri"/>
            </a:endParaRPr>
          </a:p>
          <a:p>
            <a:pPr lvl="1">
              <a:lnSpc>
                <a:spcPct val="100000"/>
              </a:lnSpc>
              <a:spcBef>
                <a:spcPts val="0"/>
              </a:spcBef>
            </a:pPr>
            <a:r>
              <a:rPr lang="nl-NL" sz="1800" dirty="0">
                <a:solidFill>
                  <a:srgbClr val="444444"/>
                </a:solidFill>
                <a:latin typeface="Calibri"/>
                <a:ea typeface="Calibri"/>
                <a:cs typeface="Calibri"/>
              </a:rPr>
              <a:t>Expertise: psychische ondersteuning</a:t>
            </a:r>
            <a:endParaRPr lang="en-US" sz="1800">
              <a:solidFill>
                <a:srgbClr val="444444"/>
              </a:solidFill>
              <a:latin typeface="Calibri"/>
              <a:ea typeface="Calibri"/>
              <a:cs typeface="Calibri"/>
            </a:endParaRPr>
          </a:p>
          <a:p>
            <a:pPr>
              <a:lnSpc>
                <a:spcPct val="100000"/>
              </a:lnSpc>
              <a:spcBef>
                <a:spcPts val="0"/>
              </a:spcBef>
            </a:pPr>
            <a:r>
              <a:rPr lang="nl-NL" sz="1800" dirty="0">
                <a:solidFill>
                  <a:srgbClr val="444444"/>
                </a:solidFill>
                <a:latin typeface="Calibri"/>
                <a:ea typeface="Calibri"/>
                <a:cs typeface="Calibri"/>
              </a:rPr>
              <a:t>Geestelijk verzorger</a:t>
            </a:r>
          </a:p>
          <a:p>
            <a:pPr lvl="1">
              <a:lnSpc>
                <a:spcPct val="100000"/>
              </a:lnSpc>
              <a:spcBef>
                <a:spcPts val="0"/>
              </a:spcBef>
            </a:pPr>
            <a:r>
              <a:rPr lang="nl-NL" sz="1800" dirty="0">
                <a:solidFill>
                  <a:srgbClr val="444444"/>
                </a:solidFill>
                <a:latin typeface="Calibri"/>
                <a:ea typeface="Calibri"/>
                <a:cs typeface="Calibri"/>
              </a:rPr>
              <a:t>Expertise: zingeving en levensvragen</a:t>
            </a:r>
            <a:endParaRPr lang="en-US" sz="1800">
              <a:solidFill>
                <a:srgbClr val="444444"/>
              </a:solidFill>
              <a:latin typeface="Calibri"/>
              <a:ea typeface="Calibri"/>
              <a:cs typeface="Calibri"/>
            </a:endParaRPr>
          </a:p>
          <a:p>
            <a:pPr>
              <a:lnSpc>
                <a:spcPct val="100000"/>
              </a:lnSpc>
              <a:spcBef>
                <a:spcPts val="0"/>
              </a:spcBef>
            </a:pPr>
            <a:r>
              <a:rPr lang="nl-NL" sz="1800" dirty="0">
                <a:solidFill>
                  <a:srgbClr val="444444"/>
                </a:solidFill>
                <a:latin typeface="Calibri"/>
                <a:ea typeface="Calibri"/>
                <a:cs typeface="Calibri"/>
              </a:rPr>
              <a:t>Maatschappelijk werker</a:t>
            </a:r>
          </a:p>
          <a:p>
            <a:pPr lvl="1">
              <a:lnSpc>
                <a:spcPct val="100000"/>
              </a:lnSpc>
              <a:spcBef>
                <a:spcPts val="0"/>
              </a:spcBef>
            </a:pPr>
            <a:r>
              <a:rPr lang="nl-NL" sz="1800" dirty="0">
                <a:solidFill>
                  <a:srgbClr val="444444"/>
                </a:solidFill>
                <a:latin typeface="Calibri"/>
                <a:ea typeface="Calibri"/>
                <a:cs typeface="Calibri"/>
              </a:rPr>
              <a:t>Expertise: sociale en praktische ondersteuning</a:t>
            </a:r>
          </a:p>
          <a:p>
            <a:pPr>
              <a:lnSpc>
                <a:spcPct val="100000"/>
              </a:lnSpc>
              <a:spcBef>
                <a:spcPts val="0"/>
              </a:spcBef>
            </a:pPr>
            <a:endParaRPr lang="nl-NL" dirty="0"/>
          </a:p>
        </p:txBody>
      </p:sp>
      <p:sp>
        <p:nvSpPr>
          <p:cNvPr id="22" name="Tijdelijke aanduiding voor inhoud 21">
            <a:extLst>
              <a:ext uri="{FF2B5EF4-FFF2-40B4-BE49-F238E27FC236}">
                <a16:creationId xmlns:a16="http://schemas.microsoft.com/office/drawing/2014/main" id="{D9D42A72-6A65-7F7B-2271-527E9DD5FF2E}"/>
              </a:ext>
            </a:extLst>
          </p:cNvPr>
          <p:cNvSpPr>
            <a:spLocks noGrp="1"/>
          </p:cNvSpPr>
          <p:nvPr>
            <p:ph sz="half" idx="2"/>
          </p:nvPr>
        </p:nvSpPr>
        <p:spPr/>
        <p:txBody>
          <a:bodyPr vert="horz" lIns="91440" tIns="45720" rIns="91440" bIns="45720" rtlCol="0" anchor="t">
            <a:normAutofit/>
          </a:bodyPr>
          <a:lstStyle/>
          <a:p>
            <a:pPr>
              <a:lnSpc>
                <a:spcPct val="100000"/>
              </a:lnSpc>
              <a:spcBef>
                <a:spcPts val="0"/>
              </a:spcBef>
            </a:pPr>
            <a:r>
              <a:rPr lang="nl-NL" sz="1800" dirty="0">
                <a:solidFill>
                  <a:srgbClr val="444444"/>
                </a:solidFill>
                <a:latin typeface="Calibri"/>
                <a:ea typeface="Calibri"/>
                <a:cs typeface="Calibri"/>
              </a:rPr>
              <a:t>Fysiotherapeut</a:t>
            </a:r>
            <a:endParaRPr lang="en-US" sz="1800">
              <a:latin typeface="Calibri"/>
              <a:ea typeface="Calibri"/>
              <a:cs typeface="Calibri"/>
            </a:endParaRPr>
          </a:p>
          <a:p>
            <a:pPr lvl="1">
              <a:lnSpc>
                <a:spcPct val="100000"/>
              </a:lnSpc>
              <a:spcBef>
                <a:spcPts val="0"/>
              </a:spcBef>
            </a:pPr>
            <a:r>
              <a:rPr lang="nl-NL" sz="1800" dirty="0">
                <a:solidFill>
                  <a:srgbClr val="444444"/>
                </a:solidFill>
                <a:latin typeface="Calibri"/>
                <a:ea typeface="Calibri"/>
                <a:cs typeface="Calibri"/>
              </a:rPr>
              <a:t>Expertise: bewegen, houding en ademhaling</a:t>
            </a:r>
            <a:endParaRPr lang="en-US" sz="1800">
              <a:latin typeface="Calibri"/>
              <a:ea typeface="Calibri"/>
              <a:cs typeface="Calibri"/>
            </a:endParaRPr>
          </a:p>
          <a:p>
            <a:pPr>
              <a:lnSpc>
                <a:spcPct val="100000"/>
              </a:lnSpc>
              <a:spcBef>
                <a:spcPts val="0"/>
              </a:spcBef>
            </a:pPr>
            <a:r>
              <a:rPr lang="nl-NL" sz="1800" dirty="0">
                <a:solidFill>
                  <a:srgbClr val="444444"/>
                </a:solidFill>
                <a:latin typeface="Calibri"/>
                <a:ea typeface="Calibri"/>
                <a:cs typeface="Calibri"/>
              </a:rPr>
              <a:t>Logopedist</a:t>
            </a:r>
            <a:endParaRPr lang="en-US" sz="1800">
              <a:latin typeface="Calibri"/>
              <a:ea typeface="Calibri"/>
              <a:cs typeface="Calibri"/>
            </a:endParaRPr>
          </a:p>
          <a:p>
            <a:pPr lvl="1">
              <a:lnSpc>
                <a:spcPct val="100000"/>
              </a:lnSpc>
              <a:spcBef>
                <a:spcPts val="0"/>
              </a:spcBef>
            </a:pPr>
            <a:r>
              <a:rPr lang="nl-NL" sz="1800" dirty="0">
                <a:solidFill>
                  <a:srgbClr val="444444"/>
                </a:solidFill>
                <a:latin typeface="Calibri"/>
                <a:ea typeface="Calibri"/>
                <a:cs typeface="Calibri"/>
              </a:rPr>
              <a:t>Expertise: slikken en communicatie</a:t>
            </a:r>
            <a:endParaRPr lang="en-US" sz="1800">
              <a:latin typeface="Calibri"/>
              <a:ea typeface="Calibri"/>
              <a:cs typeface="Calibri"/>
            </a:endParaRPr>
          </a:p>
          <a:p>
            <a:pPr>
              <a:lnSpc>
                <a:spcPct val="100000"/>
              </a:lnSpc>
              <a:spcBef>
                <a:spcPts val="0"/>
              </a:spcBef>
            </a:pPr>
            <a:r>
              <a:rPr lang="nl-NL" sz="1800" dirty="0">
                <a:solidFill>
                  <a:srgbClr val="444444"/>
                </a:solidFill>
                <a:latin typeface="Calibri"/>
                <a:ea typeface="Calibri"/>
                <a:cs typeface="Calibri"/>
              </a:rPr>
              <a:t>Ergotherapeut</a:t>
            </a:r>
            <a:endParaRPr lang="en-US" sz="1800">
              <a:latin typeface="Calibri"/>
              <a:ea typeface="Calibri"/>
              <a:cs typeface="Calibri"/>
            </a:endParaRPr>
          </a:p>
          <a:p>
            <a:pPr lvl="1">
              <a:lnSpc>
                <a:spcPct val="100000"/>
              </a:lnSpc>
              <a:spcBef>
                <a:spcPts val="0"/>
              </a:spcBef>
            </a:pPr>
            <a:r>
              <a:rPr lang="nl-NL" sz="1800" dirty="0">
                <a:solidFill>
                  <a:srgbClr val="444444"/>
                </a:solidFill>
                <a:latin typeface="Calibri"/>
                <a:ea typeface="Calibri"/>
                <a:cs typeface="Calibri"/>
              </a:rPr>
              <a:t>Expertise: dagelijks functioneren</a:t>
            </a:r>
            <a:endParaRPr lang="en-US" sz="1800">
              <a:latin typeface="Calibri"/>
              <a:ea typeface="Calibri"/>
              <a:cs typeface="Calibri"/>
            </a:endParaRPr>
          </a:p>
          <a:p>
            <a:pPr>
              <a:lnSpc>
                <a:spcPct val="100000"/>
              </a:lnSpc>
              <a:spcBef>
                <a:spcPts val="0"/>
              </a:spcBef>
            </a:pPr>
            <a:r>
              <a:rPr lang="nl-NL" sz="1800" dirty="0">
                <a:solidFill>
                  <a:srgbClr val="444444"/>
                </a:solidFill>
                <a:latin typeface="Calibri"/>
                <a:ea typeface="Calibri"/>
                <a:cs typeface="Calibri"/>
              </a:rPr>
              <a:t>Diëtist</a:t>
            </a:r>
            <a:endParaRPr lang="en-US" sz="1800">
              <a:latin typeface="Calibri"/>
              <a:ea typeface="Calibri"/>
              <a:cs typeface="Calibri"/>
            </a:endParaRPr>
          </a:p>
          <a:p>
            <a:pPr lvl="1">
              <a:lnSpc>
                <a:spcPct val="100000"/>
              </a:lnSpc>
              <a:spcBef>
                <a:spcPts val="0"/>
              </a:spcBef>
            </a:pPr>
            <a:r>
              <a:rPr lang="nl-NL" sz="1800" dirty="0">
                <a:solidFill>
                  <a:srgbClr val="444444"/>
                </a:solidFill>
                <a:latin typeface="Calibri"/>
                <a:ea typeface="Calibri"/>
                <a:cs typeface="Calibri"/>
              </a:rPr>
              <a:t>Expertise: voeding en vocht</a:t>
            </a:r>
            <a:endParaRPr lang="en-US" sz="1800">
              <a:latin typeface="Calibri"/>
              <a:ea typeface="Calibri"/>
              <a:cs typeface="Calibri"/>
            </a:endParaRPr>
          </a:p>
          <a:p>
            <a:r>
              <a:rPr lang="nl-NL" sz="1800" dirty="0"/>
              <a:t>Vrijwilligers</a:t>
            </a:r>
          </a:p>
          <a:p>
            <a:pPr lvl="1"/>
            <a:r>
              <a:rPr lang="nl-NL" sz="1800" dirty="0">
                <a:ea typeface="+mn-lt"/>
                <a:cs typeface="+mn-lt"/>
              </a:rPr>
              <a:t>Expertise: nabijheid en aandacht</a:t>
            </a:r>
          </a:p>
          <a:p>
            <a:pPr lvl="1"/>
            <a:endParaRPr lang="nl-NL" sz="1800" dirty="0"/>
          </a:p>
          <a:p>
            <a:pPr lvl="1"/>
            <a:endParaRPr lang="nl-NL" sz="1800" dirty="0"/>
          </a:p>
        </p:txBody>
      </p:sp>
    </p:spTree>
    <p:extLst>
      <p:ext uri="{BB962C8B-B14F-4D97-AF65-F5344CB8AC3E}">
        <p14:creationId xmlns:p14="http://schemas.microsoft.com/office/powerpoint/2010/main" val="4941048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88A6288-B675-7884-B719-C679311BFF1C}"/>
            </a:ext>
          </a:extLst>
        </p:cNvPr>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CB281C49-E24F-7901-B562-E570020056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7" name="Rectangle 16">
            <a:extLst>
              <a:ext uri="{FF2B5EF4-FFF2-40B4-BE49-F238E27FC236}">
                <a16:creationId xmlns:a16="http://schemas.microsoft.com/office/drawing/2014/main" id="{09C1FAB8-2027-7386-8D0D-4F3BD60DE2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9" name="Titel 8">
            <a:extLst>
              <a:ext uri="{FF2B5EF4-FFF2-40B4-BE49-F238E27FC236}">
                <a16:creationId xmlns:a16="http://schemas.microsoft.com/office/drawing/2014/main" id="{FBC0FBB1-4B4B-A185-65BC-265F4CEFB838}"/>
              </a:ext>
            </a:extLst>
          </p:cNvPr>
          <p:cNvSpPr>
            <a:spLocks noGrp="1"/>
          </p:cNvSpPr>
          <p:nvPr>
            <p:ph type="title"/>
          </p:nvPr>
        </p:nvSpPr>
        <p:spPr>
          <a:xfrm>
            <a:off x="953316" y="-90181"/>
            <a:ext cx="9833548" cy="1325563"/>
          </a:xfrm>
        </p:spPr>
        <p:txBody>
          <a:bodyPr vert="horz" lIns="91440" tIns="45720" rIns="91440" bIns="45720" rtlCol="0" anchor="b">
            <a:normAutofit/>
          </a:bodyPr>
          <a:lstStyle/>
          <a:p>
            <a:pPr algn="ctr"/>
            <a:r>
              <a:rPr lang="en-US" sz="3600" b="1" kern="1200" dirty="0">
                <a:solidFill>
                  <a:schemeClr val="tx2"/>
                </a:solidFill>
                <a:latin typeface="+mj-lt"/>
                <a:ea typeface="+mj-ea"/>
                <a:cs typeface="+mj-cs"/>
              </a:rPr>
              <a:t>Veel </a:t>
            </a:r>
            <a:r>
              <a:rPr lang="en-US" sz="3600" b="1" kern="1200" dirty="0" err="1">
                <a:solidFill>
                  <a:schemeClr val="tx2"/>
                </a:solidFill>
                <a:latin typeface="+mj-lt"/>
                <a:ea typeface="+mj-ea"/>
                <a:cs typeface="+mj-cs"/>
              </a:rPr>
              <a:t>voorkomende</a:t>
            </a:r>
            <a:r>
              <a:rPr lang="en-US" sz="3600" b="1" kern="1200" dirty="0">
                <a:solidFill>
                  <a:schemeClr val="tx2"/>
                </a:solidFill>
                <a:latin typeface="+mj-lt"/>
                <a:ea typeface="+mj-ea"/>
                <a:cs typeface="+mj-cs"/>
              </a:rPr>
              <a:t> </a:t>
            </a:r>
            <a:r>
              <a:rPr lang="en-US" sz="3600" b="1" kern="1200" dirty="0" err="1">
                <a:solidFill>
                  <a:schemeClr val="tx2"/>
                </a:solidFill>
                <a:latin typeface="+mj-lt"/>
                <a:ea typeface="+mj-ea"/>
                <a:cs typeface="+mj-cs"/>
              </a:rPr>
              <a:t>symptomen</a:t>
            </a:r>
            <a:r>
              <a:rPr lang="en-US" sz="3600" b="1" kern="1200" dirty="0">
                <a:solidFill>
                  <a:schemeClr val="tx2"/>
                </a:solidFill>
                <a:latin typeface="+mj-lt"/>
                <a:ea typeface="+mj-ea"/>
                <a:cs typeface="+mj-cs"/>
              </a:rPr>
              <a:t> in </a:t>
            </a:r>
            <a:r>
              <a:rPr lang="en-US" sz="3600" b="1" kern="1200" dirty="0" err="1">
                <a:solidFill>
                  <a:schemeClr val="tx2"/>
                </a:solidFill>
                <a:latin typeface="+mj-lt"/>
                <a:ea typeface="+mj-ea"/>
                <a:cs typeface="+mj-cs"/>
              </a:rPr>
              <a:t>palliatieve</a:t>
            </a:r>
            <a:r>
              <a:rPr lang="en-US" sz="3600" b="1" kern="1200" dirty="0">
                <a:solidFill>
                  <a:schemeClr val="tx2"/>
                </a:solidFill>
                <a:latin typeface="+mj-lt"/>
                <a:ea typeface="+mj-ea"/>
                <a:cs typeface="+mj-cs"/>
              </a:rPr>
              <a:t> </a:t>
            </a:r>
            <a:r>
              <a:rPr lang="en-US" sz="3600" b="1" kern="1200" dirty="0" err="1">
                <a:solidFill>
                  <a:schemeClr val="tx2"/>
                </a:solidFill>
                <a:latin typeface="+mj-lt"/>
                <a:ea typeface="+mj-ea"/>
                <a:cs typeface="+mj-cs"/>
              </a:rPr>
              <a:t>fase</a:t>
            </a:r>
            <a:endParaRPr lang="en-US" sz="3600" b="1" kern="1200" dirty="0">
              <a:solidFill>
                <a:schemeClr val="tx2"/>
              </a:solidFill>
              <a:latin typeface="+mj-lt"/>
              <a:ea typeface="+mj-ea"/>
              <a:cs typeface="+mj-cs"/>
            </a:endParaRPr>
          </a:p>
        </p:txBody>
      </p:sp>
      <p:grpSp>
        <p:nvGrpSpPr>
          <p:cNvPr id="19" name="Group 18">
            <a:extLst>
              <a:ext uri="{FF2B5EF4-FFF2-40B4-BE49-F238E27FC236}">
                <a16:creationId xmlns:a16="http://schemas.microsoft.com/office/drawing/2014/main" id="{C66B6077-5173-4D29-14ED-467B8BDE773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20" name="Freeform: Shape 19">
              <a:extLst>
                <a:ext uri="{FF2B5EF4-FFF2-40B4-BE49-F238E27FC236}">
                  <a16:creationId xmlns:a16="http://schemas.microsoft.com/office/drawing/2014/main" id="{E0FFC245-8786-A808-FE3C-0970EAF79D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1" name="Freeform: Shape 20">
              <a:extLst>
                <a:ext uri="{FF2B5EF4-FFF2-40B4-BE49-F238E27FC236}">
                  <a16:creationId xmlns:a16="http://schemas.microsoft.com/office/drawing/2014/main" id="{88AFF2ED-48D8-DAEC-EBD1-3822B5546C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2" name="Freeform: Shape 21">
              <a:extLst>
                <a:ext uri="{FF2B5EF4-FFF2-40B4-BE49-F238E27FC236}">
                  <a16:creationId xmlns:a16="http://schemas.microsoft.com/office/drawing/2014/main" id="{356A48CF-E8AD-B0B4-7921-59B0F851F8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3" name="Freeform: Shape 22">
              <a:extLst>
                <a:ext uri="{FF2B5EF4-FFF2-40B4-BE49-F238E27FC236}">
                  <a16:creationId xmlns:a16="http://schemas.microsoft.com/office/drawing/2014/main" id="{5383CA52-FBBA-B617-BC97-651FC41125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sp>
        <p:nvSpPr>
          <p:cNvPr id="10" name="Tekstvak 9">
            <a:extLst>
              <a:ext uri="{FF2B5EF4-FFF2-40B4-BE49-F238E27FC236}">
                <a16:creationId xmlns:a16="http://schemas.microsoft.com/office/drawing/2014/main" id="{8F5056B7-C361-3A04-DEA5-6769CFC45363}"/>
              </a:ext>
            </a:extLst>
          </p:cNvPr>
          <p:cNvSpPr txBox="1"/>
          <p:nvPr/>
        </p:nvSpPr>
        <p:spPr>
          <a:xfrm>
            <a:off x="1179072" y="2064403"/>
            <a:ext cx="9996683" cy="3499161"/>
          </a:xfrm>
          <a:prstGeom prst="rect">
            <a:avLst/>
          </a:prstGeom>
        </p:spPr>
        <p:txBody>
          <a:bodyPr vert="horz" lIns="91440" tIns="45720" rIns="91440" bIns="45720" rtlCol="0">
            <a:noAutofit/>
          </a:bodyPr>
          <a:lstStyle/>
          <a:p>
            <a:pPr marL="0" marR="0" lvl="0" indent="0" algn="l" defTabSz="914400" rtl="0" eaLnBrk="1" fontAlgn="auto" latinLnBrk="0" hangingPunct="1">
              <a:lnSpc>
                <a:spcPct val="90000"/>
              </a:lnSpc>
              <a:spcBef>
                <a:spcPts val="0"/>
              </a:spcBef>
              <a:spcAft>
                <a:spcPts val="600"/>
              </a:spcAft>
              <a:buClrTx/>
              <a:buSzTx/>
              <a:buFontTx/>
              <a:buNone/>
              <a:tabLst/>
              <a:defRPr/>
            </a:pPr>
            <a:endParaRPr kumimoji="0" lang="en-US" sz="2400" b="0" i="1" u="none" strike="noStrike" kern="1200" cap="none" spc="0" normalizeH="0" baseline="0" noProof="0" dirty="0">
              <a:ln>
                <a:noFill/>
              </a:ln>
              <a:solidFill>
                <a:srgbClr val="0E2841"/>
              </a:solidFill>
              <a:effectLst/>
              <a:uLnTx/>
              <a:uFillTx/>
              <a:latin typeface="Aptos" panose="02110004020202020204"/>
              <a:ea typeface="+mn-ea"/>
              <a:cs typeface="+mn-cs"/>
            </a:endParaRPr>
          </a:p>
        </p:txBody>
      </p:sp>
      <p:grpSp>
        <p:nvGrpSpPr>
          <p:cNvPr id="25" name="Group 24">
            <a:extLst>
              <a:ext uri="{FF2B5EF4-FFF2-40B4-BE49-F238E27FC236}">
                <a16:creationId xmlns:a16="http://schemas.microsoft.com/office/drawing/2014/main" id="{6BB0B3FC-32B2-D996-452D-B3F50620773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8" cy="2175328"/>
            <a:chOff x="-305" y="-1"/>
            <a:chExt cx="3832880" cy="2876136"/>
          </a:xfrm>
        </p:grpSpPr>
        <p:sp>
          <p:nvSpPr>
            <p:cNvPr id="26" name="Freeform: Shape 25">
              <a:extLst>
                <a:ext uri="{FF2B5EF4-FFF2-40B4-BE49-F238E27FC236}">
                  <a16:creationId xmlns:a16="http://schemas.microsoft.com/office/drawing/2014/main" id="{D194B33C-FEA8-9A5A-9004-663942E9D2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7" name="Freeform: Shape 26">
              <a:extLst>
                <a:ext uri="{FF2B5EF4-FFF2-40B4-BE49-F238E27FC236}">
                  <a16:creationId xmlns:a16="http://schemas.microsoft.com/office/drawing/2014/main" id="{DECA3B5C-CB88-2615-95FE-A0386FAE37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8" name="Freeform: Shape 27">
              <a:extLst>
                <a:ext uri="{FF2B5EF4-FFF2-40B4-BE49-F238E27FC236}">
                  <a16:creationId xmlns:a16="http://schemas.microsoft.com/office/drawing/2014/main" id="{8C1DBE64-9C78-B127-93C2-3CFAB24AD0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9" name="Freeform: Shape 28">
              <a:extLst>
                <a:ext uri="{FF2B5EF4-FFF2-40B4-BE49-F238E27FC236}">
                  <a16:creationId xmlns:a16="http://schemas.microsoft.com/office/drawing/2014/main" id="{16E33AA2-DE83-7529-70BA-FA86AE0DFE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pic>
        <p:nvPicPr>
          <p:cNvPr id="6" name="Afbeelding 5">
            <a:extLst>
              <a:ext uri="{FF2B5EF4-FFF2-40B4-BE49-F238E27FC236}">
                <a16:creationId xmlns:a16="http://schemas.microsoft.com/office/drawing/2014/main" id="{5FE80C14-8D67-3E01-7C6C-49188D66DF6B}"/>
              </a:ext>
            </a:extLst>
          </p:cNvPr>
          <p:cNvPicPr>
            <a:picLocks noChangeAspect="1"/>
          </p:cNvPicPr>
          <p:nvPr/>
        </p:nvPicPr>
        <p:blipFill>
          <a:blip r:embed="rId3"/>
          <a:stretch>
            <a:fillRect/>
          </a:stretch>
        </p:blipFill>
        <p:spPr>
          <a:xfrm>
            <a:off x="812797" y="1650511"/>
            <a:ext cx="9974067" cy="3686689"/>
          </a:xfrm>
          <a:prstGeom prst="rect">
            <a:avLst/>
          </a:prstGeom>
        </p:spPr>
      </p:pic>
      <p:sp>
        <p:nvSpPr>
          <p:cNvPr id="7" name="Tekstvak 6">
            <a:extLst>
              <a:ext uri="{FF2B5EF4-FFF2-40B4-BE49-F238E27FC236}">
                <a16:creationId xmlns:a16="http://schemas.microsoft.com/office/drawing/2014/main" id="{4111A388-C977-7F19-FB99-63E66DDF154B}"/>
              </a:ext>
            </a:extLst>
          </p:cNvPr>
          <p:cNvSpPr txBox="1"/>
          <p:nvPr/>
        </p:nvSpPr>
        <p:spPr>
          <a:xfrm>
            <a:off x="1086350" y="5588000"/>
            <a:ext cx="9996683" cy="646331"/>
          </a:xfrm>
          <a:prstGeom prst="rect">
            <a:avLst/>
          </a:prstGeom>
          <a:noFill/>
        </p:spPr>
        <p:txBody>
          <a:bodyPr wrap="square" rtlCol="0">
            <a:spAutoFit/>
          </a:bodyPr>
          <a:lstStyle/>
          <a:p>
            <a:r>
              <a:rPr lang="nl-NL" i="1" dirty="0"/>
              <a:t>Bron: Palliaweb - Prevalentie van symptomen bij patiënten met en gevorderd stadium van hartfalen, COPD en nierfalen [Janssen 2008]</a:t>
            </a:r>
          </a:p>
        </p:txBody>
      </p:sp>
    </p:spTree>
    <p:extLst>
      <p:ext uri="{BB962C8B-B14F-4D97-AF65-F5344CB8AC3E}">
        <p14:creationId xmlns:p14="http://schemas.microsoft.com/office/powerpoint/2010/main" val="398980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4B48A4B-9588-E816-2244-A766525E9169}"/>
            </a:ext>
          </a:extLst>
        </p:cNvPr>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Kwetsbare ouderen hebben een complexe zorgvraag | Volksgezondheid Toekomst  Verkenning">
            <a:extLst>
              <a:ext uri="{FF2B5EF4-FFF2-40B4-BE49-F238E27FC236}">
                <a16:creationId xmlns:a16="http://schemas.microsoft.com/office/drawing/2014/main" id="{0632509F-6EC4-A9AB-AFE3-340AD778B1B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0688"/>
          <a:stretch>
            <a:fillRect/>
          </a:stretch>
        </p:blipFill>
        <p:spPr bwMode="auto">
          <a:xfrm>
            <a:off x="3512956" y="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36" name="Rectangle 35">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itel 8">
            <a:extLst>
              <a:ext uri="{FF2B5EF4-FFF2-40B4-BE49-F238E27FC236}">
                <a16:creationId xmlns:a16="http://schemas.microsoft.com/office/drawing/2014/main" id="{BA189FF8-241B-3AAC-821C-09473CA31A86}"/>
              </a:ext>
            </a:extLst>
          </p:cNvPr>
          <p:cNvSpPr>
            <a:spLocks noGrp="1"/>
          </p:cNvSpPr>
          <p:nvPr>
            <p:ph type="title"/>
          </p:nvPr>
        </p:nvSpPr>
        <p:spPr>
          <a:xfrm>
            <a:off x="838200" y="365125"/>
            <a:ext cx="7010400" cy="1899912"/>
          </a:xfrm>
        </p:spPr>
        <p:txBody>
          <a:bodyPr vert="horz" lIns="91440" tIns="45720" rIns="91440" bIns="45720" rtlCol="0" anchor="ctr">
            <a:normAutofit/>
          </a:bodyPr>
          <a:lstStyle/>
          <a:p>
            <a:r>
              <a:rPr lang="en-US" sz="3100" b="1" dirty="0">
                <a:solidFill>
                  <a:schemeClr val="tx2"/>
                </a:solidFill>
              </a:rPr>
              <a:t>Veel </a:t>
            </a:r>
            <a:r>
              <a:rPr lang="en-US" sz="3100" b="1" dirty="0" err="1">
                <a:solidFill>
                  <a:schemeClr val="tx2"/>
                </a:solidFill>
              </a:rPr>
              <a:t>voorkomende</a:t>
            </a:r>
            <a:r>
              <a:rPr lang="en-US" sz="3100" b="1" dirty="0">
                <a:solidFill>
                  <a:schemeClr val="tx2"/>
                </a:solidFill>
              </a:rPr>
              <a:t> </a:t>
            </a:r>
            <a:r>
              <a:rPr lang="en-US" sz="3100" b="1" dirty="0" err="1">
                <a:solidFill>
                  <a:schemeClr val="tx2"/>
                </a:solidFill>
              </a:rPr>
              <a:t>symptomen</a:t>
            </a:r>
            <a:r>
              <a:rPr lang="en-US" sz="3100" b="1" dirty="0">
                <a:solidFill>
                  <a:schemeClr val="tx2"/>
                </a:solidFill>
              </a:rPr>
              <a:t> </a:t>
            </a:r>
            <a:br>
              <a:rPr lang="en-US" sz="3100" b="1" dirty="0">
                <a:solidFill>
                  <a:schemeClr val="tx2"/>
                </a:solidFill>
              </a:rPr>
            </a:br>
            <a:r>
              <a:rPr lang="en-US" sz="3100" b="1" dirty="0">
                <a:solidFill>
                  <a:schemeClr val="tx2"/>
                </a:solidFill>
              </a:rPr>
              <a:t>in </a:t>
            </a:r>
            <a:r>
              <a:rPr lang="en-US" sz="3100" b="1" dirty="0" err="1">
                <a:solidFill>
                  <a:schemeClr val="tx2"/>
                </a:solidFill>
              </a:rPr>
              <a:t>palliatieve</a:t>
            </a:r>
            <a:r>
              <a:rPr lang="en-US" sz="3100" b="1" dirty="0">
                <a:solidFill>
                  <a:schemeClr val="tx2"/>
                </a:solidFill>
              </a:rPr>
              <a:t> </a:t>
            </a:r>
            <a:r>
              <a:rPr lang="en-US" sz="3100" b="1" dirty="0" err="1">
                <a:solidFill>
                  <a:schemeClr val="tx2"/>
                </a:solidFill>
              </a:rPr>
              <a:t>fase</a:t>
            </a:r>
            <a:r>
              <a:rPr lang="en-US" sz="3100" b="1" dirty="0">
                <a:solidFill>
                  <a:schemeClr val="tx2"/>
                </a:solidFill>
              </a:rPr>
              <a:t> </a:t>
            </a:r>
            <a:r>
              <a:rPr lang="en-US" sz="3100" b="1" dirty="0" err="1">
                <a:solidFill>
                  <a:schemeClr val="tx2"/>
                </a:solidFill>
              </a:rPr>
              <a:t>bij</a:t>
            </a:r>
            <a:r>
              <a:rPr lang="en-US" sz="3100" b="1" dirty="0">
                <a:solidFill>
                  <a:schemeClr val="tx2"/>
                </a:solidFill>
              </a:rPr>
              <a:t> </a:t>
            </a:r>
            <a:r>
              <a:rPr lang="en-US" sz="3100" b="1" dirty="0" err="1">
                <a:solidFill>
                  <a:schemeClr val="tx2"/>
                </a:solidFill>
              </a:rPr>
              <a:t>dementie</a:t>
            </a:r>
            <a:endParaRPr lang="en-US" sz="3100" b="1" dirty="0">
              <a:solidFill>
                <a:schemeClr val="tx2"/>
              </a:solidFill>
            </a:endParaRPr>
          </a:p>
        </p:txBody>
      </p:sp>
      <p:sp>
        <p:nvSpPr>
          <p:cNvPr id="3" name="Tekstvak 2">
            <a:extLst>
              <a:ext uri="{FF2B5EF4-FFF2-40B4-BE49-F238E27FC236}">
                <a16:creationId xmlns:a16="http://schemas.microsoft.com/office/drawing/2014/main" id="{5D08464C-40B4-AC22-4DC5-6F4B8D4D93DB}"/>
              </a:ext>
            </a:extLst>
          </p:cNvPr>
          <p:cNvSpPr txBox="1"/>
          <p:nvPr/>
        </p:nvSpPr>
        <p:spPr>
          <a:xfrm>
            <a:off x="838200" y="2434201"/>
            <a:ext cx="3822189" cy="3742762"/>
          </a:xfrm>
          <a:prstGeom prst="rect">
            <a:avLst/>
          </a:prstGeom>
        </p:spPr>
        <p:txBody>
          <a:bodyPr vert="horz" lIns="91440" tIns="45720" rIns="91440" bIns="45720" rtlCol="0">
            <a:normAutofit/>
          </a:bodyPr>
          <a:lstStyle/>
          <a:p>
            <a:pPr marL="342900" indent="-228600" defTabSz="914400">
              <a:lnSpc>
                <a:spcPct val="90000"/>
              </a:lnSpc>
              <a:spcAft>
                <a:spcPts val="600"/>
              </a:spcAft>
              <a:buFont typeface="Arial" panose="020B0604020202020204" pitchFamily="34" charset="0"/>
              <a:buChar char="•"/>
            </a:pPr>
            <a:r>
              <a:rPr lang="en-US" sz="2000" dirty="0" err="1">
                <a:solidFill>
                  <a:schemeClr val="tx2"/>
                </a:solidFill>
              </a:rPr>
              <a:t>Verwardheid</a:t>
            </a:r>
            <a:r>
              <a:rPr lang="en-US" sz="2000" dirty="0">
                <a:solidFill>
                  <a:schemeClr val="tx2"/>
                </a:solidFill>
              </a:rPr>
              <a:t>/</a:t>
            </a:r>
            <a:r>
              <a:rPr lang="en-US" sz="2000" dirty="0" err="1">
                <a:solidFill>
                  <a:schemeClr val="tx2"/>
                </a:solidFill>
              </a:rPr>
              <a:t>delier</a:t>
            </a:r>
            <a:endParaRPr lang="en-US" sz="2000" dirty="0">
              <a:solidFill>
                <a:schemeClr val="tx2"/>
              </a:solidFill>
            </a:endParaRPr>
          </a:p>
          <a:p>
            <a:pPr marL="342900" indent="-228600" defTabSz="914400">
              <a:lnSpc>
                <a:spcPct val="90000"/>
              </a:lnSpc>
              <a:spcAft>
                <a:spcPts val="600"/>
              </a:spcAft>
              <a:buFont typeface="Arial" panose="020B0604020202020204" pitchFamily="34" charset="0"/>
              <a:buChar char="•"/>
            </a:pPr>
            <a:r>
              <a:rPr lang="en-US" sz="2000" dirty="0">
                <a:solidFill>
                  <a:schemeClr val="tx2"/>
                </a:solidFill>
              </a:rPr>
              <a:t>Minder eten en </a:t>
            </a:r>
            <a:r>
              <a:rPr lang="en-US" sz="2000" dirty="0" err="1">
                <a:solidFill>
                  <a:schemeClr val="tx2"/>
                </a:solidFill>
              </a:rPr>
              <a:t>drinken</a:t>
            </a:r>
            <a:endParaRPr lang="en-US" sz="2000" dirty="0">
              <a:solidFill>
                <a:schemeClr val="tx2"/>
              </a:solidFill>
            </a:endParaRPr>
          </a:p>
          <a:p>
            <a:pPr marL="342900" indent="-228600" defTabSz="914400">
              <a:lnSpc>
                <a:spcPct val="90000"/>
              </a:lnSpc>
              <a:spcAft>
                <a:spcPts val="600"/>
              </a:spcAft>
              <a:buFont typeface="Arial" panose="020B0604020202020204" pitchFamily="34" charset="0"/>
              <a:buChar char="•"/>
            </a:pPr>
            <a:r>
              <a:rPr lang="en-US" sz="2000" dirty="0" err="1">
                <a:solidFill>
                  <a:schemeClr val="tx2"/>
                </a:solidFill>
              </a:rPr>
              <a:t>Slikproblemen</a:t>
            </a:r>
            <a:endParaRPr lang="en-US" sz="2000" dirty="0">
              <a:solidFill>
                <a:schemeClr val="tx2"/>
              </a:solidFill>
            </a:endParaRPr>
          </a:p>
          <a:p>
            <a:pPr marL="342900" indent="-228600" defTabSz="914400">
              <a:lnSpc>
                <a:spcPct val="90000"/>
              </a:lnSpc>
              <a:spcAft>
                <a:spcPts val="600"/>
              </a:spcAft>
              <a:buFont typeface="Arial" panose="020B0604020202020204" pitchFamily="34" charset="0"/>
              <a:buChar char="•"/>
            </a:pPr>
            <a:r>
              <a:rPr lang="en-US" sz="2000" dirty="0">
                <a:solidFill>
                  <a:schemeClr val="tx2"/>
                </a:solidFill>
              </a:rPr>
              <a:t>Long- en </a:t>
            </a:r>
            <a:r>
              <a:rPr lang="en-US" sz="2000" dirty="0" err="1">
                <a:solidFill>
                  <a:schemeClr val="tx2"/>
                </a:solidFill>
              </a:rPr>
              <a:t>blaasontsteking</a:t>
            </a:r>
            <a:endParaRPr lang="en-US" sz="2000" dirty="0">
              <a:solidFill>
                <a:schemeClr val="tx2"/>
              </a:solidFill>
            </a:endParaRPr>
          </a:p>
          <a:p>
            <a:pPr marL="342900" indent="-228600" defTabSz="914400">
              <a:lnSpc>
                <a:spcPct val="90000"/>
              </a:lnSpc>
              <a:spcAft>
                <a:spcPts val="600"/>
              </a:spcAft>
              <a:buFont typeface="Arial" panose="020B0604020202020204" pitchFamily="34" charset="0"/>
              <a:buChar char="•"/>
            </a:pPr>
            <a:r>
              <a:rPr lang="en-US" sz="2000" dirty="0" err="1">
                <a:solidFill>
                  <a:schemeClr val="tx2"/>
                </a:solidFill>
              </a:rPr>
              <a:t>Hallucinaties</a:t>
            </a:r>
            <a:r>
              <a:rPr lang="en-US" sz="2000" dirty="0">
                <a:solidFill>
                  <a:schemeClr val="tx2"/>
                </a:solidFill>
              </a:rPr>
              <a:t>: </a:t>
            </a:r>
            <a:r>
              <a:rPr lang="en-US" sz="2000" dirty="0" err="1">
                <a:solidFill>
                  <a:schemeClr val="tx2"/>
                </a:solidFill>
              </a:rPr>
              <a:t>dingen</a:t>
            </a:r>
            <a:r>
              <a:rPr lang="en-US" sz="2000" dirty="0">
                <a:solidFill>
                  <a:schemeClr val="tx2"/>
                </a:solidFill>
              </a:rPr>
              <a:t> </a:t>
            </a:r>
            <a:r>
              <a:rPr lang="en-US" sz="2000" dirty="0" err="1">
                <a:solidFill>
                  <a:schemeClr val="tx2"/>
                </a:solidFill>
              </a:rPr>
              <a:t>zien</a:t>
            </a:r>
            <a:r>
              <a:rPr lang="en-US" sz="2000" dirty="0">
                <a:solidFill>
                  <a:schemeClr val="tx2"/>
                </a:solidFill>
              </a:rPr>
              <a:t> of </a:t>
            </a:r>
            <a:r>
              <a:rPr lang="en-US" sz="2000" dirty="0" err="1">
                <a:solidFill>
                  <a:schemeClr val="tx2"/>
                </a:solidFill>
              </a:rPr>
              <a:t>horen</a:t>
            </a:r>
            <a:r>
              <a:rPr lang="en-US" sz="2000" dirty="0">
                <a:solidFill>
                  <a:schemeClr val="tx2"/>
                </a:solidFill>
              </a:rPr>
              <a:t> die er </a:t>
            </a:r>
            <a:r>
              <a:rPr lang="en-US" sz="2000" dirty="0" err="1">
                <a:solidFill>
                  <a:schemeClr val="tx2"/>
                </a:solidFill>
              </a:rPr>
              <a:t>niet</a:t>
            </a:r>
            <a:r>
              <a:rPr lang="en-US" sz="2000" dirty="0">
                <a:solidFill>
                  <a:schemeClr val="tx2"/>
                </a:solidFill>
              </a:rPr>
              <a:t> </a:t>
            </a:r>
            <a:r>
              <a:rPr lang="en-US" sz="2000" dirty="0" err="1">
                <a:solidFill>
                  <a:schemeClr val="tx2"/>
                </a:solidFill>
              </a:rPr>
              <a:t>zijn</a:t>
            </a:r>
            <a:endParaRPr lang="en-US" sz="2000" dirty="0">
              <a:solidFill>
                <a:schemeClr val="tx2"/>
              </a:solidFill>
            </a:endParaRPr>
          </a:p>
          <a:p>
            <a:pPr marL="342900" indent="-228600" defTabSz="914400">
              <a:lnSpc>
                <a:spcPct val="90000"/>
              </a:lnSpc>
              <a:spcAft>
                <a:spcPts val="600"/>
              </a:spcAft>
              <a:buFont typeface="Arial" panose="020B0604020202020204" pitchFamily="34" charset="0"/>
              <a:buChar char="•"/>
            </a:pPr>
            <a:r>
              <a:rPr lang="en-US" sz="2000" dirty="0">
                <a:solidFill>
                  <a:schemeClr val="tx2"/>
                </a:solidFill>
              </a:rPr>
              <a:t>Wanen: </a:t>
            </a:r>
            <a:r>
              <a:rPr lang="en-US" sz="2000" dirty="0" err="1">
                <a:solidFill>
                  <a:schemeClr val="tx2"/>
                </a:solidFill>
              </a:rPr>
              <a:t>gedachten</a:t>
            </a:r>
            <a:r>
              <a:rPr lang="en-US" sz="2000" dirty="0">
                <a:solidFill>
                  <a:schemeClr val="tx2"/>
                </a:solidFill>
              </a:rPr>
              <a:t> die </a:t>
            </a:r>
            <a:r>
              <a:rPr lang="en-US" sz="2000" dirty="0" err="1">
                <a:solidFill>
                  <a:schemeClr val="tx2"/>
                </a:solidFill>
              </a:rPr>
              <a:t>niet</a:t>
            </a:r>
            <a:r>
              <a:rPr lang="en-US" sz="2000" dirty="0">
                <a:solidFill>
                  <a:schemeClr val="tx2"/>
                </a:solidFill>
              </a:rPr>
              <a:t> </a:t>
            </a:r>
            <a:r>
              <a:rPr lang="en-US" sz="2000" dirty="0" err="1">
                <a:solidFill>
                  <a:schemeClr val="tx2"/>
                </a:solidFill>
              </a:rPr>
              <a:t>echt</a:t>
            </a:r>
            <a:r>
              <a:rPr lang="en-US" sz="2000" dirty="0">
                <a:solidFill>
                  <a:schemeClr val="tx2"/>
                </a:solidFill>
              </a:rPr>
              <a:t> </a:t>
            </a:r>
            <a:r>
              <a:rPr lang="en-US" sz="2000" dirty="0" err="1">
                <a:solidFill>
                  <a:schemeClr val="tx2"/>
                </a:solidFill>
              </a:rPr>
              <a:t>zijn</a:t>
            </a:r>
            <a:endParaRPr lang="en-US" sz="2000" dirty="0">
              <a:solidFill>
                <a:schemeClr val="tx2"/>
              </a:solidFill>
            </a:endParaRPr>
          </a:p>
        </p:txBody>
      </p:sp>
      <p:sp>
        <p:nvSpPr>
          <p:cNvPr id="10" name="Tekstvak 9">
            <a:extLst>
              <a:ext uri="{FF2B5EF4-FFF2-40B4-BE49-F238E27FC236}">
                <a16:creationId xmlns:a16="http://schemas.microsoft.com/office/drawing/2014/main" id="{13BE6092-493C-9715-1D5D-77E8257CBC16}"/>
              </a:ext>
            </a:extLst>
          </p:cNvPr>
          <p:cNvSpPr txBox="1"/>
          <p:nvPr/>
        </p:nvSpPr>
        <p:spPr>
          <a:xfrm>
            <a:off x="1179072" y="2064403"/>
            <a:ext cx="9996683" cy="3499161"/>
          </a:xfrm>
          <a:prstGeom prst="rect">
            <a:avLst/>
          </a:prstGeom>
        </p:spPr>
        <p:txBody>
          <a:bodyPr vert="horz" lIns="91440" tIns="45720" rIns="91440" bIns="45720" rtlCol="0">
            <a:noAutofit/>
          </a:bodyPr>
          <a:lstStyle/>
          <a:p>
            <a:pPr marL="0" marR="0" lvl="0" indent="0" algn="l" defTabSz="914400" rtl="0" eaLnBrk="1" fontAlgn="auto" latinLnBrk="0" hangingPunct="1">
              <a:lnSpc>
                <a:spcPct val="90000"/>
              </a:lnSpc>
              <a:spcBef>
                <a:spcPts val="0"/>
              </a:spcBef>
              <a:spcAft>
                <a:spcPts val="600"/>
              </a:spcAft>
              <a:buClrTx/>
              <a:buSzTx/>
              <a:buFontTx/>
              <a:buNone/>
              <a:tabLst/>
              <a:defRPr/>
            </a:pPr>
            <a:endParaRPr kumimoji="0" lang="en-US" sz="2400" b="0" i="1" u="none" strike="noStrike" kern="1200" cap="none" spc="0" normalizeH="0" baseline="0" noProof="0" dirty="0">
              <a:ln>
                <a:noFill/>
              </a:ln>
              <a:solidFill>
                <a:srgbClr val="0E2841"/>
              </a:solidFill>
              <a:effectLst/>
              <a:uLnTx/>
              <a:uFillTx/>
              <a:latin typeface="Aptos" panose="02110004020202020204"/>
              <a:ea typeface="+mn-ea"/>
              <a:cs typeface="+mn-cs"/>
            </a:endParaRPr>
          </a:p>
        </p:txBody>
      </p:sp>
    </p:spTree>
    <p:extLst>
      <p:ext uri="{BB962C8B-B14F-4D97-AF65-F5344CB8AC3E}">
        <p14:creationId xmlns:p14="http://schemas.microsoft.com/office/powerpoint/2010/main" val="31512265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7" name="Rectangle 16">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9" name="Titel 8">
            <a:extLst>
              <a:ext uri="{FF2B5EF4-FFF2-40B4-BE49-F238E27FC236}">
                <a16:creationId xmlns:a16="http://schemas.microsoft.com/office/drawing/2014/main" id="{FF5D7770-653B-4FA3-B3CB-02874E76DE13}"/>
              </a:ext>
            </a:extLst>
          </p:cNvPr>
          <p:cNvSpPr>
            <a:spLocks noGrp="1"/>
          </p:cNvSpPr>
          <p:nvPr>
            <p:ph type="title"/>
          </p:nvPr>
        </p:nvSpPr>
        <p:spPr>
          <a:xfrm>
            <a:off x="1041337" y="352992"/>
            <a:ext cx="9833548" cy="1325563"/>
          </a:xfrm>
        </p:spPr>
        <p:txBody>
          <a:bodyPr vert="horz" lIns="91440" tIns="45720" rIns="91440" bIns="45720" rtlCol="0" anchor="b">
            <a:normAutofit/>
          </a:bodyPr>
          <a:lstStyle/>
          <a:p>
            <a:r>
              <a:rPr lang="en-US" sz="3600" b="1" kern="1200" dirty="0" err="1">
                <a:solidFill>
                  <a:schemeClr val="tx2"/>
                </a:solidFill>
                <a:latin typeface="+mj-lt"/>
                <a:ea typeface="+mj-ea"/>
                <a:cs typeface="+mj-cs"/>
              </a:rPr>
              <a:t>Quizvraag</a:t>
            </a:r>
            <a:r>
              <a:rPr lang="en-US" sz="3600" b="1" kern="1200" dirty="0">
                <a:solidFill>
                  <a:schemeClr val="tx2"/>
                </a:solidFill>
                <a:latin typeface="+mj-lt"/>
                <a:ea typeface="+mj-ea"/>
                <a:cs typeface="+mj-cs"/>
              </a:rPr>
              <a:t> 1</a:t>
            </a:r>
          </a:p>
        </p:txBody>
      </p:sp>
      <p:grpSp>
        <p:nvGrpSpPr>
          <p:cNvPr id="19" name="Group 18">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20" name="Freeform: Shape 19">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1" name="Freeform: Shape 20">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2" name="Freeform: Shape 21">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3" name="Freeform: Shape 22">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sp>
        <p:nvSpPr>
          <p:cNvPr id="10" name="Tekstvak 9">
            <a:extLst>
              <a:ext uri="{FF2B5EF4-FFF2-40B4-BE49-F238E27FC236}">
                <a16:creationId xmlns:a16="http://schemas.microsoft.com/office/drawing/2014/main" id="{A868CA06-473C-4DD0-B3B9-7F7A988AE6CF}"/>
              </a:ext>
            </a:extLst>
          </p:cNvPr>
          <p:cNvSpPr txBox="1"/>
          <p:nvPr/>
        </p:nvSpPr>
        <p:spPr>
          <a:xfrm>
            <a:off x="1041337" y="2870908"/>
            <a:ext cx="9996683" cy="3499161"/>
          </a:xfrm>
          <a:prstGeom prst="rect">
            <a:avLst/>
          </a:prstGeom>
        </p:spPr>
        <p:txBody>
          <a:bodyPr vert="horz" lIns="91440" tIns="45720" rIns="91440" bIns="45720" rtlCol="0">
            <a:noAutofit/>
          </a:bodyPr>
          <a:lstStyle/>
          <a:p>
            <a:r>
              <a:rPr lang="nl-NL" sz="2400" dirty="0">
                <a:solidFill>
                  <a:schemeClr val="tx2"/>
                </a:solidFill>
              </a:rPr>
              <a:t>Pijn komt bij meer dan de helft van de mensen in het verpleeghuis voor. </a:t>
            </a:r>
          </a:p>
          <a:p>
            <a:endParaRPr lang="nl-NL" sz="2400" dirty="0">
              <a:solidFill>
                <a:schemeClr val="tx2"/>
              </a:solidFill>
            </a:endParaRPr>
          </a:p>
          <a:p>
            <a:r>
              <a:rPr lang="nl-NL" sz="2400" dirty="0">
                <a:solidFill>
                  <a:schemeClr val="tx2"/>
                </a:solidFill>
              </a:rPr>
              <a:t>Feit of fabel?</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endParaRPr kumimoji="0" lang="en-US" sz="2400" b="0" i="1" u="none" strike="noStrike" kern="1200" cap="none" spc="0" normalizeH="0" baseline="0" noProof="0" dirty="0">
              <a:ln>
                <a:noFill/>
              </a:ln>
              <a:solidFill>
                <a:srgbClr val="0E2841"/>
              </a:solidFill>
              <a:effectLst/>
              <a:uLnTx/>
              <a:uFillTx/>
              <a:latin typeface="Aptos" panose="02110004020202020204"/>
              <a:ea typeface="+mn-ea"/>
              <a:cs typeface="+mn-cs"/>
            </a:endParaRPr>
          </a:p>
        </p:txBody>
      </p:sp>
      <p:grpSp>
        <p:nvGrpSpPr>
          <p:cNvPr id="25" name="Group 24">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8" cy="2175328"/>
            <a:chOff x="-305" y="-1"/>
            <a:chExt cx="3832880" cy="2876136"/>
          </a:xfrm>
        </p:grpSpPr>
        <p:sp>
          <p:nvSpPr>
            <p:cNvPr id="26" name="Freeform: Shape 25">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7" name="Freeform: Shape 26">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8" name="Freeform: Shape 27">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9" name="Freeform: Shape 28">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spTree>
    <p:extLst>
      <p:ext uri="{BB962C8B-B14F-4D97-AF65-F5344CB8AC3E}">
        <p14:creationId xmlns:p14="http://schemas.microsoft.com/office/powerpoint/2010/main" val="3561994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6AF855E-C08E-967B-3C60-654821B7485F}"/>
            </a:ext>
          </a:extLst>
        </p:cNvPr>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AE24D535-3923-FFCB-7CE4-A576F0D83D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7" name="Rectangle 16">
            <a:extLst>
              <a:ext uri="{FF2B5EF4-FFF2-40B4-BE49-F238E27FC236}">
                <a16:creationId xmlns:a16="http://schemas.microsoft.com/office/drawing/2014/main" id="{FCB3C4E8-EF56-1BD0-D2F2-9590C0038D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9" name="Titel 8">
            <a:extLst>
              <a:ext uri="{FF2B5EF4-FFF2-40B4-BE49-F238E27FC236}">
                <a16:creationId xmlns:a16="http://schemas.microsoft.com/office/drawing/2014/main" id="{B79A2B3E-A0A7-9A20-9819-8CFD992EA204}"/>
              </a:ext>
            </a:extLst>
          </p:cNvPr>
          <p:cNvSpPr>
            <a:spLocks noGrp="1"/>
          </p:cNvSpPr>
          <p:nvPr>
            <p:ph type="title"/>
          </p:nvPr>
        </p:nvSpPr>
        <p:spPr>
          <a:xfrm>
            <a:off x="1041337" y="352992"/>
            <a:ext cx="9833548" cy="1325563"/>
          </a:xfrm>
        </p:spPr>
        <p:txBody>
          <a:bodyPr vert="horz" lIns="91440" tIns="45720" rIns="91440" bIns="45720" rtlCol="0" anchor="b">
            <a:normAutofit/>
          </a:bodyPr>
          <a:lstStyle/>
          <a:p>
            <a:r>
              <a:rPr lang="en-US" sz="3600" b="1" kern="1200" dirty="0" err="1">
                <a:solidFill>
                  <a:schemeClr val="tx2"/>
                </a:solidFill>
                <a:latin typeface="+mj-lt"/>
                <a:ea typeface="+mj-ea"/>
                <a:cs typeface="+mj-cs"/>
              </a:rPr>
              <a:t>Quizvraag</a:t>
            </a:r>
            <a:r>
              <a:rPr lang="en-US" sz="3600" b="1" kern="1200" dirty="0">
                <a:solidFill>
                  <a:schemeClr val="tx2"/>
                </a:solidFill>
                <a:latin typeface="+mj-lt"/>
                <a:ea typeface="+mj-ea"/>
                <a:cs typeface="+mj-cs"/>
              </a:rPr>
              <a:t> 2</a:t>
            </a:r>
          </a:p>
        </p:txBody>
      </p:sp>
      <p:grpSp>
        <p:nvGrpSpPr>
          <p:cNvPr id="19" name="Group 18">
            <a:extLst>
              <a:ext uri="{FF2B5EF4-FFF2-40B4-BE49-F238E27FC236}">
                <a16:creationId xmlns:a16="http://schemas.microsoft.com/office/drawing/2014/main" id="{96C170D0-6D62-DC67-8897-F446FB9856E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20" name="Freeform: Shape 19">
              <a:extLst>
                <a:ext uri="{FF2B5EF4-FFF2-40B4-BE49-F238E27FC236}">
                  <a16:creationId xmlns:a16="http://schemas.microsoft.com/office/drawing/2014/main" id="{9A8B48D9-4936-E636-E23F-B2C5AC4462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1" name="Freeform: Shape 20">
              <a:extLst>
                <a:ext uri="{FF2B5EF4-FFF2-40B4-BE49-F238E27FC236}">
                  <a16:creationId xmlns:a16="http://schemas.microsoft.com/office/drawing/2014/main" id="{70245FBC-071A-03DE-FD72-B1BC41E4B3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2" name="Freeform: Shape 21">
              <a:extLst>
                <a:ext uri="{FF2B5EF4-FFF2-40B4-BE49-F238E27FC236}">
                  <a16:creationId xmlns:a16="http://schemas.microsoft.com/office/drawing/2014/main" id="{A49F073C-180C-1954-3FBA-24C0D6EA53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3" name="Freeform: Shape 22">
              <a:extLst>
                <a:ext uri="{FF2B5EF4-FFF2-40B4-BE49-F238E27FC236}">
                  <a16:creationId xmlns:a16="http://schemas.microsoft.com/office/drawing/2014/main" id="{41875385-8C11-4C26-3F80-DC2C9D2D76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sp>
        <p:nvSpPr>
          <p:cNvPr id="10" name="Tekstvak 9">
            <a:extLst>
              <a:ext uri="{FF2B5EF4-FFF2-40B4-BE49-F238E27FC236}">
                <a16:creationId xmlns:a16="http://schemas.microsoft.com/office/drawing/2014/main" id="{00F3EA40-7456-B891-6740-B199C213B17C}"/>
              </a:ext>
            </a:extLst>
          </p:cNvPr>
          <p:cNvSpPr txBox="1"/>
          <p:nvPr/>
        </p:nvSpPr>
        <p:spPr>
          <a:xfrm>
            <a:off x="1041337" y="2870908"/>
            <a:ext cx="9996683" cy="3499161"/>
          </a:xfrm>
          <a:prstGeom prst="rect">
            <a:avLst/>
          </a:prstGeom>
        </p:spPr>
        <p:txBody>
          <a:bodyPr vert="horz" lIns="91440" tIns="45720" rIns="91440" bIns="45720" rtlCol="0">
            <a:noAutofit/>
          </a:bodyPr>
          <a:lstStyle/>
          <a:p>
            <a:pPr lvl="0"/>
            <a:r>
              <a:rPr lang="nl-NL" sz="2400" dirty="0">
                <a:solidFill>
                  <a:schemeClr val="tx2"/>
                </a:solidFill>
              </a:rPr>
              <a:t>Waarom hebben ouderen een hoger risico op pijn?</a:t>
            </a:r>
            <a:endParaRPr kumimoji="0" lang="en-US" sz="2400" b="0" i="1" u="none" strike="noStrike" kern="1200" cap="none" spc="0" normalizeH="0" baseline="0" noProof="0" dirty="0">
              <a:ln>
                <a:noFill/>
              </a:ln>
              <a:solidFill>
                <a:schemeClr val="tx2"/>
              </a:solidFill>
              <a:effectLst/>
              <a:uLnTx/>
              <a:uFillTx/>
              <a:latin typeface="Aptos" panose="02110004020202020204"/>
              <a:ea typeface="+mn-ea"/>
              <a:cs typeface="+mn-cs"/>
            </a:endParaRPr>
          </a:p>
        </p:txBody>
      </p:sp>
      <p:grpSp>
        <p:nvGrpSpPr>
          <p:cNvPr id="25" name="Group 24">
            <a:extLst>
              <a:ext uri="{FF2B5EF4-FFF2-40B4-BE49-F238E27FC236}">
                <a16:creationId xmlns:a16="http://schemas.microsoft.com/office/drawing/2014/main" id="{2F2F80D3-A1A7-8EA2-BE30-77F1CAC3F2C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8" cy="2175328"/>
            <a:chOff x="-305" y="-1"/>
            <a:chExt cx="3832880" cy="2876136"/>
          </a:xfrm>
        </p:grpSpPr>
        <p:sp>
          <p:nvSpPr>
            <p:cNvPr id="26" name="Freeform: Shape 25">
              <a:extLst>
                <a:ext uri="{FF2B5EF4-FFF2-40B4-BE49-F238E27FC236}">
                  <a16:creationId xmlns:a16="http://schemas.microsoft.com/office/drawing/2014/main" id="{284153BC-6820-84EB-B88E-175A690C55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7" name="Freeform: Shape 26">
              <a:extLst>
                <a:ext uri="{FF2B5EF4-FFF2-40B4-BE49-F238E27FC236}">
                  <a16:creationId xmlns:a16="http://schemas.microsoft.com/office/drawing/2014/main" id="{3FEE464E-3D7F-9F5D-942A-EB3FA83950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8" name="Freeform: Shape 27">
              <a:extLst>
                <a:ext uri="{FF2B5EF4-FFF2-40B4-BE49-F238E27FC236}">
                  <a16:creationId xmlns:a16="http://schemas.microsoft.com/office/drawing/2014/main" id="{26DB62E0-4893-8C18-BEF6-8B34673E5E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9" name="Freeform: Shape 28">
              <a:extLst>
                <a:ext uri="{FF2B5EF4-FFF2-40B4-BE49-F238E27FC236}">
                  <a16:creationId xmlns:a16="http://schemas.microsoft.com/office/drawing/2014/main" id="{CB6268B3-FCCC-9D2A-C9D1-38DFB52CAB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spTree>
    <p:extLst>
      <p:ext uri="{BB962C8B-B14F-4D97-AF65-F5344CB8AC3E}">
        <p14:creationId xmlns:p14="http://schemas.microsoft.com/office/powerpoint/2010/main" val="2465966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DCF5E0-0F56-BAD2-4B82-F7992EDC19E8}"/>
            </a:ext>
          </a:extLst>
        </p:cNvPr>
        <p:cNvGrpSpPr/>
        <p:nvPr/>
      </p:nvGrpSpPr>
      <p:grpSpPr>
        <a:xfrm>
          <a:off x="0" y="0"/>
          <a:ext cx="0" cy="0"/>
          <a:chOff x="0" y="0"/>
          <a:chExt cx="0" cy="0"/>
        </a:xfrm>
      </p:grpSpPr>
      <p:pic>
        <p:nvPicPr>
          <p:cNvPr id="3" name="Video 2">
            <a:hlinkClick r:id="" action="ppaction://media"/>
            <a:extLst>
              <a:ext uri="{FF2B5EF4-FFF2-40B4-BE49-F238E27FC236}">
                <a16:creationId xmlns:a16="http://schemas.microsoft.com/office/drawing/2014/main" id="{FC8E365E-099E-BC28-A850-FAAB21EA5087}"/>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41433267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28349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repeatCount="indefinite"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664FA9B-9113-5A2C-BA50-55F632E66CFB}"/>
            </a:ext>
          </a:extLst>
        </p:cNvPr>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A349B223-3D7C-C028-03CA-20F52EAEE7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37" name="Rectangle 36">
            <a:extLst>
              <a:ext uri="{FF2B5EF4-FFF2-40B4-BE49-F238E27FC236}">
                <a16:creationId xmlns:a16="http://schemas.microsoft.com/office/drawing/2014/main" id="{6BAA63F3-4711-07B8-A6AF-8C190A180C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nvGrpSpPr>
          <p:cNvPr id="39" name="Group 38">
            <a:extLst>
              <a:ext uri="{FF2B5EF4-FFF2-40B4-BE49-F238E27FC236}">
                <a16:creationId xmlns:a16="http://schemas.microsoft.com/office/drawing/2014/main" id="{0226A478-9745-D2B2-5398-ED53DE1AC7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37" y="0"/>
            <a:ext cx="5646974" cy="6483075"/>
            <a:chOff x="-19221" y="0"/>
            <a:chExt cx="5646974" cy="6483075"/>
          </a:xfrm>
        </p:grpSpPr>
        <p:sp>
          <p:nvSpPr>
            <p:cNvPr id="40" name="Freeform: Shape 39">
              <a:extLst>
                <a:ext uri="{FF2B5EF4-FFF2-40B4-BE49-F238E27FC236}">
                  <a16:creationId xmlns:a16="http://schemas.microsoft.com/office/drawing/2014/main" id="{3243DCE1-66FE-3ED1-ABB0-19BC71A153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16610"/>
              <a:ext cx="5535001" cy="6250127"/>
            </a:xfrm>
            <a:custGeom>
              <a:avLst/>
              <a:gdLst>
                <a:gd name="connsiteX0" fmla="*/ 2510242 w 5535001"/>
                <a:gd name="connsiteY0" fmla="*/ 174 h 6250127"/>
                <a:gd name="connsiteX1" fmla="*/ 2550551 w 5535001"/>
                <a:gd name="connsiteY1" fmla="*/ 510 h 6250127"/>
                <a:gd name="connsiteX2" fmla="*/ 2629490 w 5535001"/>
                <a:gd name="connsiteY2" fmla="*/ 3757 h 6250127"/>
                <a:gd name="connsiteX3" fmla="*/ 2708317 w 5535001"/>
                <a:gd name="connsiteY3" fmla="*/ 7229 h 6250127"/>
                <a:gd name="connsiteX4" fmla="*/ 2787256 w 5535001"/>
                <a:gd name="connsiteY4" fmla="*/ 14619 h 6250127"/>
                <a:gd name="connsiteX5" fmla="*/ 3408467 w 5535001"/>
                <a:gd name="connsiteY5" fmla="*/ 145064 h 6250127"/>
                <a:gd name="connsiteX6" fmla="*/ 3557723 w 5535001"/>
                <a:gd name="connsiteY6" fmla="*/ 199593 h 6250127"/>
                <a:gd name="connsiteX7" fmla="*/ 3594337 w 5535001"/>
                <a:gd name="connsiteY7" fmla="*/ 214597 h 6250127"/>
                <a:gd name="connsiteX8" fmla="*/ 3630616 w 5535001"/>
                <a:gd name="connsiteY8" fmla="*/ 230385 h 6250127"/>
                <a:gd name="connsiteX9" fmla="*/ 3703172 w 5535001"/>
                <a:gd name="connsiteY9" fmla="*/ 262073 h 6250127"/>
                <a:gd name="connsiteX10" fmla="*/ 3739003 w 5535001"/>
                <a:gd name="connsiteY10" fmla="*/ 278756 h 6250127"/>
                <a:gd name="connsiteX11" fmla="*/ 3756806 w 5535001"/>
                <a:gd name="connsiteY11" fmla="*/ 287266 h 6250127"/>
                <a:gd name="connsiteX12" fmla="*/ 3773714 w 5535001"/>
                <a:gd name="connsiteY12" fmla="*/ 297567 h 6250127"/>
                <a:gd name="connsiteX13" fmla="*/ 3840784 w 5535001"/>
                <a:gd name="connsiteY13" fmla="*/ 339332 h 6250127"/>
                <a:gd name="connsiteX14" fmla="*/ 3873927 w 5535001"/>
                <a:gd name="connsiteY14" fmla="*/ 360495 h 6250127"/>
                <a:gd name="connsiteX15" fmla="*/ 3906062 w 5535001"/>
                <a:gd name="connsiteY15" fmla="*/ 383001 h 6250127"/>
                <a:gd name="connsiteX16" fmla="*/ 3969662 w 5535001"/>
                <a:gd name="connsiteY16" fmla="*/ 428572 h 6250127"/>
                <a:gd name="connsiteX17" fmla="*/ 4423029 w 5535001"/>
                <a:gd name="connsiteY17" fmla="*/ 837600 h 6250127"/>
                <a:gd name="connsiteX18" fmla="*/ 4474647 w 5535001"/>
                <a:gd name="connsiteY18" fmla="*/ 891569 h 6250127"/>
                <a:gd name="connsiteX19" fmla="*/ 4524250 w 5535001"/>
                <a:gd name="connsiteY19" fmla="*/ 946883 h 6250127"/>
                <a:gd name="connsiteX20" fmla="*/ 4573965 w 5535001"/>
                <a:gd name="connsiteY20" fmla="*/ 1001748 h 6250127"/>
                <a:gd name="connsiteX21" fmla="*/ 4622224 w 5535001"/>
                <a:gd name="connsiteY21" fmla="*/ 1057509 h 6250127"/>
                <a:gd name="connsiteX22" fmla="*/ 4717510 w 5535001"/>
                <a:gd name="connsiteY22" fmla="*/ 1169143 h 6250127"/>
                <a:gd name="connsiteX23" fmla="*/ 4764986 w 5535001"/>
                <a:gd name="connsiteY23" fmla="*/ 1224681 h 6250127"/>
                <a:gd name="connsiteX24" fmla="*/ 4813021 w 5535001"/>
                <a:gd name="connsiteY24" fmla="*/ 1279994 h 6250127"/>
                <a:gd name="connsiteX25" fmla="*/ 5001915 w 5535001"/>
                <a:gd name="connsiteY25" fmla="*/ 1506846 h 6250127"/>
                <a:gd name="connsiteX26" fmla="*/ 5170542 w 5535001"/>
                <a:gd name="connsiteY26" fmla="*/ 1751165 h 6250127"/>
                <a:gd name="connsiteX27" fmla="*/ 5428969 w 5535001"/>
                <a:gd name="connsiteY27" fmla="*/ 2293660 h 6250127"/>
                <a:gd name="connsiteX28" fmla="*/ 5534893 w 5535001"/>
                <a:gd name="connsiteY28" fmla="*/ 2899307 h 6250127"/>
                <a:gd name="connsiteX29" fmla="*/ 5508804 w 5535001"/>
                <a:gd name="connsiteY29" fmla="*/ 3211144 h 6250127"/>
                <a:gd name="connsiteX30" fmla="*/ 5426282 w 5535001"/>
                <a:gd name="connsiteY30" fmla="*/ 3513352 h 6250127"/>
                <a:gd name="connsiteX31" fmla="*/ 5248250 w 5535001"/>
                <a:gd name="connsiteY31" fmla="*/ 4030542 h 6250127"/>
                <a:gd name="connsiteX32" fmla="*/ 5208612 w 5535001"/>
                <a:gd name="connsiteY32" fmla="*/ 4161771 h 6250127"/>
                <a:gd name="connsiteX33" fmla="*/ 5170318 w 5535001"/>
                <a:gd name="connsiteY33" fmla="*/ 4294680 h 6250127"/>
                <a:gd name="connsiteX34" fmla="*/ 5132248 w 5535001"/>
                <a:gd name="connsiteY34" fmla="*/ 4430164 h 6250127"/>
                <a:gd name="connsiteX35" fmla="*/ 5112765 w 5535001"/>
                <a:gd name="connsiteY35" fmla="*/ 4498914 h 6250127"/>
                <a:gd name="connsiteX36" fmla="*/ 5091715 w 5535001"/>
                <a:gd name="connsiteY36" fmla="*/ 4569119 h 6250127"/>
                <a:gd name="connsiteX37" fmla="*/ 5068985 w 5535001"/>
                <a:gd name="connsiteY37" fmla="*/ 4640220 h 6250127"/>
                <a:gd name="connsiteX38" fmla="*/ 5043904 w 5535001"/>
                <a:gd name="connsiteY38" fmla="*/ 4712105 h 6250127"/>
                <a:gd name="connsiteX39" fmla="*/ 5015799 w 5535001"/>
                <a:gd name="connsiteY39" fmla="*/ 4784438 h 6250127"/>
                <a:gd name="connsiteX40" fmla="*/ 4982880 w 5535001"/>
                <a:gd name="connsiteY40" fmla="*/ 4856435 h 6250127"/>
                <a:gd name="connsiteX41" fmla="*/ 4817276 w 5535001"/>
                <a:gd name="connsiteY41" fmla="*/ 5125275 h 6250127"/>
                <a:gd name="connsiteX42" fmla="*/ 4618753 w 5535001"/>
                <a:gd name="connsiteY42" fmla="*/ 5355374 h 6250127"/>
                <a:gd name="connsiteX43" fmla="*/ 4566575 w 5535001"/>
                <a:gd name="connsiteY43" fmla="*/ 5408560 h 6250127"/>
                <a:gd name="connsiteX44" fmla="*/ 4513837 w 5535001"/>
                <a:gd name="connsiteY44" fmla="*/ 5461186 h 6250127"/>
                <a:gd name="connsiteX45" fmla="*/ 4459531 w 5535001"/>
                <a:gd name="connsiteY45" fmla="*/ 5512580 h 6250127"/>
                <a:gd name="connsiteX46" fmla="*/ 4404554 w 5535001"/>
                <a:gd name="connsiteY46" fmla="*/ 5563526 h 6250127"/>
                <a:gd name="connsiteX47" fmla="*/ 4348009 w 5535001"/>
                <a:gd name="connsiteY47" fmla="*/ 5613017 h 6250127"/>
                <a:gd name="connsiteX48" fmla="*/ 4290568 w 5535001"/>
                <a:gd name="connsiteY48" fmla="*/ 5661948 h 6250127"/>
                <a:gd name="connsiteX49" fmla="*/ 4276124 w 5535001"/>
                <a:gd name="connsiteY49" fmla="*/ 5674153 h 6250127"/>
                <a:gd name="connsiteX50" fmla="*/ 4261120 w 5535001"/>
                <a:gd name="connsiteY50" fmla="*/ 5685798 h 6250127"/>
                <a:gd name="connsiteX51" fmla="*/ 4231112 w 5535001"/>
                <a:gd name="connsiteY51" fmla="*/ 5708976 h 6250127"/>
                <a:gd name="connsiteX52" fmla="*/ 4170984 w 5535001"/>
                <a:gd name="connsiteY52" fmla="*/ 5755443 h 6250127"/>
                <a:gd name="connsiteX53" fmla="*/ 4046025 w 5535001"/>
                <a:gd name="connsiteY53" fmla="*/ 5843228 h 6250127"/>
                <a:gd name="connsiteX54" fmla="*/ 3915356 w 5535001"/>
                <a:gd name="connsiteY54" fmla="*/ 5923735 h 6250127"/>
                <a:gd name="connsiteX55" fmla="*/ 3346323 w 5535001"/>
                <a:gd name="connsiteY55" fmla="*/ 6158872 h 6250127"/>
                <a:gd name="connsiteX56" fmla="*/ 2743476 w 5535001"/>
                <a:gd name="connsiteY56" fmla="*/ 6247328 h 6250127"/>
                <a:gd name="connsiteX57" fmla="*/ 2668120 w 5535001"/>
                <a:gd name="connsiteY57" fmla="*/ 6249344 h 6250127"/>
                <a:gd name="connsiteX58" fmla="*/ 2630498 w 5535001"/>
                <a:gd name="connsiteY58" fmla="*/ 6250127 h 6250127"/>
                <a:gd name="connsiteX59" fmla="*/ 2592988 w 5535001"/>
                <a:gd name="connsiteY59" fmla="*/ 6249568 h 6250127"/>
                <a:gd name="connsiteX60" fmla="*/ 2518080 w 5535001"/>
                <a:gd name="connsiteY60" fmla="*/ 6247777 h 6250127"/>
                <a:gd name="connsiteX61" fmla="*/ 2442948 w 5535001"/>
                <a:gd name="connsiteY61" fmla="*/ 6244529 h 6250127"/>
                <a:gd name="connsiteX62" fmla="*/ 2291676 w 5535001"/>
                <a:gd name="connsiteY62" fmla="*/ 6232213 h 6250127"/>
                <a:gd name="connsiteX63" fmla="*/ 2141412 w 5535001"/>
                <a:gd name="connsiteY63" fmla="*/ 6212394 h 6250127"/>
                <a:gd name="connsiteX64" fmla="*/ 1992715 w 5535001"/>
                <a:gd name="connsiteY64" fmla="*/ 6184961 h 6250127"/>
                <a:gd name="connsiteX65" fmla="*/ 1845811 w 5535001"/>
                <a:gd name="connsiteY65" fmla="*/ 6151034 h 6250127"/>
                <a:gd name="connsiteX66" fmla="*/ 1701033 w 5535001"/>
                <a:gd name="connsiteY66" fmla="*/ 6110724 h 6250127"/>
                <a:gd name="connsiteX67" fmla="*/ 1629484 w 5535001"/>
                <a:gd name="connsiteY67" fmla="*/ 6088219 h 6250127"/>
                <a:gd name="connsiteX68" fmla="*/ 1558383 w 5535001"/>
                <a:gd name="connsiteY68" fmla="*/ 6064929 h 6250127"/>
                <a:gd name="connsiteX69" fmla="*/ 1011968 w 5535001"/>
                <a:gd name="connsiteY69" fmla="*/ 5828896 h 6250127"/>
                <a:gd name="connsiteX70" fmla="*/ 511237 w 5535001"/>
                <a:gd name="connsiteY70" fmla="*/ 5512356 h 6250127"/>
                <a:gd name="connsiteX71" fmla="*/ 395572 w 5535001"/>
                <a:gd name="connsiteY71" fmla="*/ 5419757 h 6250127"/>
                <a:gd name="connsiteX72" fmla="*/ 284722 w 5535001"/>
                <a:gd name="connsiteY72" fmla="*/ 5321559 h 6250127"/>
                <a:gd name="connsiteX73" fmla="*/ 257513 w 5535001"/>
                <a:gd name="connsiteY73" fmla="*/ 5296477 h 6250127"/>
                <a:gd name="connsiteX74" fmla="*/ 243853 w 5535001"/>
                <a:gd name="connsiteY74" fmla="*/ 5283937 h 6250127"/>
                <a:gd name="connsiteX75" fmla="*/ 230752 w 5535001"/>
                <a:gd name="connsiteY75" fmla="*/ 5270836 h 6250127"/>
                <a:gd name="connsiteX76" fmla="*/ 178574 w 5535001"/>
                <a:gd name="connsiteY76" fmla="*/ 5218322 h 6250127"/>
                <a:gd name="connsiteX77" fmla="*/ 126508 w 5535001"/>
                <a:gd name="connsiteY77" fmla="*/ 5165584 h 6250127"/>
                <a:gd name="connsiteX78" fmla="*/ 76345 w 5535001"/>
                <a:gd name="connsiteY78" fmla="*/ 5111167 h 6250127"/>
                <a:gd name="connsiteX79" fmla="*/ 26407 w 5535001"/>
                <a:gd name="connsiteY79" fmla="*/ 5056413 h 6250127"/>
                <a:gd name="connsiteX80" fmla="*/ 0 w 5535001"/>
                <a:gd name="connsiteY80" fmla="*/ 5024776 h 6250127"/>
                <a:gd name="connsiteX81" fmla="*/ 0 w 5535001"/>
                <a:gd name="connsiteY81" fmla="*/ 4492798 h 6250127"/>
                <a:gd name="connsiteX82" fmla="*/ 28534 w 5535001"/>
                <a:gd name="connsiteY82" fmla="*/ 4537879 h 6250127"/>
                <a:gd name="connsiteX83" fmla="*/ 66604 w 5535001"/>
                <a:gd name="connsiteY83" fmla="*/ 4592745 h 6250127"/>
                <a:gd name="connsiteX84" fmla="*/ 104114 w 5535001"/>
                <a:gd name="connsiteY84" fmla="*/ 4647834 h 6250127"/>
                <a:gd name="connsiteX85" fmla="*/ 143751 w 5535001"/>
                <a:gd name="connsiteY85" fmla="*/ 4701580 h 6250127"/>
                <a:gd name="connsiteX86" fmla="*/ 182717 w 5535001"/>
                <a:gd name="connsiteY86" fmla="*/ 4755773 h 6250127"/>
                <a:gd name="connsiteX87" fmla="*/ 223810 w 5535001"/>
                <a:gd name="connsiteY87" fmla="*/ 4808399 h 6250127"/>
                <a:gd name="connsiteX88" fmla="*/ 264679 w 5535001"/>
                <a:gd name="connsiteY88" fmla="*/ 4861249 h 6250127"/>
                <a:gd name="connsiteX89" fmla="*/ 307788 w 5535001"/>
                <a:gd name="connsiteY89" fmla="*/ 4912420 h 6250127"/>
                <a:gd name="connsiteX90" fmla="*/ 351232 w 5535001"/>
                <a:gd name="connsiteY90" fmla="*/ 4963254 h 6250127"/>
                <a:gd name="connsiteX91" fmla="*/ 397028 w 5535001"/>
                <a:gd name="connsiteY91" fmla="*/ 5012185 h 6250127"/>
                <a:gd name="connsiteX92" fmla="*/ 443496 w 5535001"/>
                <a:gd name="connsiteY92" fmla="*/ 5060444 h 6250127"/>
                <a:gd name="connsiteX93" fmla="*/ 455140 w 5535001"/>
                <a:gd name="connsiteY93" fmla="*/ 5072537 h 6250127"/>
                <a:gd name="connsiteX94" fmla="*/ 467345 w 5535001"/>
                <a:gd name="connsiteY94" fmla="*/ 5083958 h 6250127"/>
                <a:gd name="connsiteX95" fmla="*/ 491755 w 5535001"/>
                <a:gd name="connsiteY95" fmla="*/ 5106912 h 6250127"/>
                <a:gd name="connsiteX96" fmla="*/ 540686 w 5535001"/>
                <a:gd name="connsiteY96" fmla="*/ 5152819 h 6250127"/>
                <a:gd name="connsiteX97" fmla="*/ 552890 w 5535001"/>
                <a:gd name="connsiteY97" fmla="*/ 5164353 h 6250127"/>
                <a:gd name="connsiteX98" fmla="*/ 565655 w 5535001"/>
                <a:gd name="connsiteY98" fmla="*/ 5175214 h 6250127"/>
                <a:gd name="connsiteX99" fmla="*/ 591072 w 5535001"/>
                <a:gd name="connsiteY99" fmla="*/ 5197048 h 6250127"/>
                <a:gd name="connsiteX100" fmla="*/ 694197 w 5535001"/>
                <a:gd name="connsiteY100" fmla="*/ 5283041 h 6250127"/>
                <a:gd name="connsiteX101" fmla="*/ 1146221 w 5535001"/>
                <a:gd name="connsiteY101" fmla="*/ 5573716 h 6250127"/>
                <a:gd name="connsiteX102" fmla="*/ 1650982 w 5535001"/>
                <a:gd name="connsiteY102" fmla="*/ 5758130 h 6250127"/>
                <a:gd name="connsiteX103" fmla="*/ 1716485 w 5535001"/>
                <a:gd name="connsiteY103" fmla="*/ 5772798 h 6250127"/>
                <a:gd name="connsiteX104" fmla="*/ 1782211 w 5535001"/>
                <a:gd name="connsiteY104" fmla="*/ 5786235 h 6250127"/>
                <a:gd name="connsiteX105" fmla="*/ 1848386 w 5535001"/>
                <a:gd name="connsiteY105" fmla="*/ 5796984 h 6250127"/>
                <a:gd name="connsiteX106" fmla="*/ 1881417 w 5535001"/>
                <a:gd name="connsiteY106" fmla="*/ 5802359 h 6250127"/>
                <a:gd name="connsiteX107" fmla="*/ 1914560 w 5535001"/>
                <a:gd name="connsiteY107" fmla="*/ 5807061 h 6250127"/>
                <a:gd name="connsiteX108" fmla="*/ 2047469 w 5535001"/>
                <a:gd name="connsiteY108" fmla="*/ 5821282 h 6250127"/>
                <a:gd name="connsiteX109" fmla="*/ 2180601 w 5535001"/>
                <a:gd name="connsiteY109" fmla="*/ 5828896 h 6250127"/>
                <a:gd name="connsiteX110" fmla="*/ 2313622 w 5535001"/>
                <a:gd name="connsiteY110" fmla="*/ 5830463 h 6250127"/>
                <a:gd name="connsiteX111" fmla="*/ 2380021 w 5535001"/>
                <a:gd name="connsiteY111" fmla="*/ 5828448 h 6250127"/>
                <a:gd name="connsiteX112" fmla="*/ 2446195 w 5535001"/>
                <a:gd name="connsiteY112" fmla="*/ 5826433 h 6250127"/>
                <a:gd name="connsiteX113" fmla="*/ 2513041 w 5535001"/>
                <a:gd name="connsiteY113" fmla="*/ 5822737 h 6250127"/>
                <a:gd name="connsiteX114" fmla="*/ 2580111 w 5535001"/>
                <a:gd name="connsiteY114" fmla="*/ 5818258 h 6250127"/>
                <a:gd name="connsiteX115" fmla="*/ 2613590 w 5535001"/>
                <a:gd name="connsiteY115" fmla="*/ 5816355 h 6250127"/>
                <a:gd name="connsiteX116" fmla="*/ 2646845 w 5535001"/>
                <a:gd name="connsiteY116" fmla="*/ 5813108 h 6250127"/>
                <a:gd name="connsiteX117" fmla="*/ 2713244 w 5535001"/>
                <a:gd name="connsiteY117" fmla="*/ 5806838 h 6250127"/>
                <a:gd name="connsiteX118" fmla="*/ 3230882 w 5535001"/>
                <a:gd name="connsiteY118" fmla="*/ 5721292 h 6250127"/>
                <a:gd name="connsiteX119" fmla="*/ 3720416 w 5535001"/>
                <a:gd name="connsiteY119" fmla="*/ 5556472 h 6250127"/>
                <a:gd name="connsiteX120" fmla="*/ 3837425 w 5535001"/>
                <a:gd name="connsiteY120" fmla="*/ 5499927 h 6250127"/>
                <a:gd name="connsiteX121" fmla="*/ 3951634 w 5535001"/>
                <a:gd name="connsiteY121" fmla="*/ 5436552 h 6250127"/>
                <a:gd name="connsiteX122" fmla="*/ 4007284 w 5535001"/>
                <a:gd name="connsiteY122" fmla="*/ 5401841 h 6250127"/>
                <a:gd name="connsiteX123" fmla="*/ 4035164 w 5535001"/>
                <a:gd name="connsiteY123" fmla="*/ 5384374 h 6250127"/>
                <a:gd name="connsiteX124" fmla="*/ 4049049 w 5535001"/>
                <a:gd name="connsiteY124" fmla="*/ 5375640 h 6250127"/>
                <a:gd name="connsiteX125" fmla="*/ 4062485 w 5535001"/>
                <a:gd name="connsiteY125" fmla="*/ 5366123 h 6250127"/>
                <a:gd name="connsiteX126" fmla="*/ 4116567 w 5535001"/>
                <a:gd name="connsiteY126" fmla="*/ 5328277 h 6250127"/>
                <a:gd name="connsiteX127" fmla="*/ 4169976 w 5535001"/>
                <a:gd name="connsiteY127" fmla="*/ 5289199 h 6250127"/>
                <a:gd name="connsiteX128" fmla="*/ 4222042 w 5535001"/>
                <a:gd name="connsiteY128" fmla="*/ 5247994 h 6250127"/>
                <a:gd name="connsiteX129" fmla="*/ 4273213 w 5535001"/>
                <a:gd name="connsiteY129" fmla="*/ 5205558 h 6250127"/>
                <a:gd name="connsiteX130" fmla="*/ 4323151 w 5535001"/>
                <a:gd name="connsiteY130" fmla="*/ 5161329 h 6250127"/>
                <a:gd name="connsiteX131" fmla="*/ 4371971 w 5535001"/>
                <a:gd name="connsiteY131" fmla="*/ 5116093 h 6250127"/>
                <a:gd name="connsiteX132" fmla="*/ 4546868 w 5535001"/>
                <a:gd name="connsiteY132" fmla="*/ 4924400 h 6250127"/>
                <a:gd name="connsiteX133" fmla="*/ 4675634 w 5535001"/>
                <a:gd name="connsiteY133" fmla="*/ 4715352 h 6250127"/>
                <a:gd name="connsiteX134" fmla="*/ 4700155 w 5535001"/>
                <a:gd name="connsiteY134" fmla="*/ 4659255 h 6250127"/>
                <a:gd name="connsiteX135" fmla="*/ 4721206 w 5535001"/>
                <a:gd name="connsiteY135" fmla="*/ 4600135 h 6250127"/>
                <a:gd name="connsiteX136" fmla="*/ 4740465 w 5535001"/>
                <a:gd name="connsiteY136" fmla="*/ 4538887 h 6250127"/>
                <a:gd name="connsiteX137" fmla="*/ 4758492 w 5535001"/>
                <a:gd name="connsiteY137" fmla="*/ 4475848 h 6250127"/>
                <a:gd name="connsiteX138" fmla="*/ 4891288 w 5535001"/>
                <a:gd name="connsiteY138" fmla="*/ 3930329 h 6250127"/>
                <a:gd name="connsiteX139" fmla="*/ 5066298 w 5535001"/>
                <a:gd name="connsiteY139" fmla="*/ 3382235 h 6250127"/>
                <a:gd name="connsiteX140" fmla="*/ 5156994 w 5535001"/>
                <a:gd name="connsiteY140" fmla="*/ 2898635 h 6250127"/>
                <a:gd name="connsiteX141" fmla="*/ 5083317 w 5535001"/>
                <a:gd name="connsiteY141" fmla="*/ 2402047 h 6250127"/>
                <a:gd name="connsiteX142" fmla="*/ 4871022 w 5535001"/>
                <a:gd name="connsiteY142" fmla="*/ 1926958 h 6250127"/>
                <a:gd name="connsiteX143" fmla="*/ 4727028 w 5535001"/>
                <a:gd name="connsiteY143" fmla="*/ 1703577 h 6250127"/>
                <a:gd name="connsiteX144" fmla="*/ 4563776 w 5535001"/>
                <a:gd name="connsiteY144" fmla="*/ 1490834 h 6250127"/>
                <a:gd name="connsiteX145" fmla="*/ 4370291 w 5535001"/>
                <a:gd name="connsiteY145" fmla="*/ 1300596 h 6250127"/>
                <a:gd name="connsiteX146" fmla="*/ 4266046 w 5535001"/>
                <a:gd name="connsiteY146" fmla="*/ 1214491 h 6250127"/>
                <a:gd name="connsiteX147" fmla="*/ 4212973 w 5535001"/>
                <a:gd name="connsiteY147" fmla="*/ 1173062 h 6250127"/>
                <a:gd name="connsiteX148" fmla="*/ 4157995 w 5535001"/>
                <a:gd name="connsiteY148" fmla="*/ 1134545 h 6250127"/>
                <a:gd name="connsiteX149" fmla="*/ 3697126 w 5535001"/>
                <a:gd name="connsiteY149" fmla="*/ 881044 h 6250127"/>
                <a:gd name="connsiteX150" fmla="*/ 3637670 w 5535001"/>
                <a:gd name="connsiteY150" fmla="*/ 856747 h 6250127"/>
                <a:gd name="connsiteX151" fmla="*/ 3608222 w 5535001"/>
                <a:gd name="connsiteY151" fmla="*/ 844318 h 6250127"/>
                <a:gd name="connsiteX152" fmla="*/ 3578214 w 5535001"/>
                <a:gd name="connsiteY152" fmla="*/ 833457 h 6250127"/>
                <a:gd name="connsiteX153" fmla="*/ 3518309 w 5535001"/>
                <a:gd name="connsiteY153" fmla="*/ 812294 h 6250127"/>
                <a:gd name="connsiteX154" fmla="*/ 3503417 w 5535001"/>
                <a:gd name="connsiteY154" fmla="*/ 806920 h 6250127"/>
                <a:gd name="connsiteX155" fmla="*/ 3489533 w 5535001"/>
                <a:gd name="connsiteY155" fmla="*/ 799642 h 6250127"/>
                <a:gd name="connsiteX156" fmla="*/ 3460869 w 5535001"/>
                <a:gd name="connsiteY156" fmla="*/ 787101 h 6250127"/>
                <a:gd name="connsiteX157" fmla="*/ 3402980 w 5535001"/>
                <a:gd name="connsiteY157" fmla="*/ 763475 h 6250127"/>
                <a:gd name="connsiteX158" fmla="*/ 3374092 w 5535001"/>
                <a:gd name="connsiteY158" fmla="*/ 751606 h 6250127"/>
                <a:gd name="connsiteX159" fmla="*/ 3344980 w 5535001"/>
                <a:gd name="connsiteY159" fmla="*/ 740409 h 6250127"/>
                <a:gd name="connsiteX160" fmla="*/ 3226627 w 5535001"/>
                <a:gd name="connsiteY160" fmla="*/ 700772 h 6250127"/>
                <a:gd name="connsiteX161" fmla="*/ 2735750 w 5535001"/>
                <a:gd name="connsiteY161" fmla="*/ 614667 h 6250127"/>
                <a:gd name="connsiteX162" fmla="*/ 2673158 w 5535001"/>
                <a:gd name="connsiteY162" fmla="*/ 610412 h 6250127"/>
                <a:gd name="connsiteX163" fmla="*/ 2610119 w 5535001"/>
                <a:gd name="connsiteY163" fmla="*/ 609628 h 6250127"/>
                <a:gd name="connsiteX164" fmla="*/ 2547080 w 5535001"/>
                <a:gd name="connsiteY164" fmla="*/ 608620 h 6250127"/>
                <a:gd name="connsiteX165" fmla="*/ 2516400 w 5535001"/>
                <a:gd name="connsiteY165" fmla="*/ 608844 h 6250127"/>
                <a:gd name="connsiteX166" fmla="*/ 2486280 w 5535001"/>
                <a:gd name="connsiteY166" fmla="*/ 609740 h 6250127"/>
                <a:gd name="connsiteX167" fmla="*/ 2426376 w 5535001"/>
                <a:gd name="connsiteY167" fmla="*/ 613099 h 6250127"/>
                <a:gd name="connsiteX168" fmla="*/ 2366920 w 5535001"/>
                <a:gd name="connsiteY168" fmla="*/ 618474 h 6250127"/>
                <a:gd name="connsiteX169" fmla="*/ 2337248 w 5535001"/>
                <a:gd name="connsiteY169" fmla="*/ 621497 h 6250127"/>
                <a:gd name="connsiteX170" fmla="*/ 2307800 w 5535001"/>
                <a:gd name="connsiteY170" fmla="*/ 625528 h 6250127"/>
                <a:gd name="connsiteX171" fmla="*/ 2278351 w 5535001"/>
                <a:gd name="connsiteY171" fmla="*/ 629559 h 6250127"/>
                <a:gd name="connsiteX172" fmla="*/ 2249127 w 5535001"/>
                <a:gd name="connsiteY172" fmla="*/ 634710 h 6250127"/>
                <a:gd name="connsiteX173" fmla="*/ 1796096 w 5535001"/>
                <a:gd name="connsiteY173" fmla="*/ 781726 h 6250127"/>
                <a:gd name="connsiteX174" fmla="*/ 1370833 w 5535001"/>
                <a:gd name="connsiteY174" fmla="*/ 1048663 h 6250127"/>
                <a:gd name="connsiteX175" fmla="*/ 959790 w 5535001"/>
                <a:gd name="connsiteY175" fmla="*/ 1390844 h 6250127"/>
                <a:gd name="connsiteX176" fmla="*/ 749062 w 5535001"/>
                <a:gd name="connsiteY176" fmla="*/ 1577611 h 6250127"/>
                <a:gd name="connsiteX177" fmla="*/ 524786 w 5535001"/>
                <a:gd name="connsiteY177" fmla="*/ 1763145 h 6250127"/>
                <a:gd name="connsiteX178" fmla="*/ 84071 w 5535001"/>
                <a:gd name="connsiteY178" fmla="*/ 2098496 h 6250127"/>
                <a:gd name="connsiteX179" fmla="*/ 0 w 5535001"/>
                <a:gd name="connsiteY179" fmla="*/ 2168094 h 6250127"/>
                <a:gd name="connsiteX180" fmla="*/ 0 w 5535001"/>
                <a:gd name="connsiteY180" fmla="*/ 1576676 h 6250127"/>
                <a:gd name="connsiteX181" fmla="*/ 174655 w 5535001"/>
                <a:gd name="connsiteY181" fmla="*/ 1387597 h 6250127"/>
                <a:gd name="connsiteX182" fmla="*/ 363661 w 5535001"/>
                <a:gd name="connsiteY182" fmla="*/ 1188626 h 6250127"/>
                <a:gd name="connsiteX183" fmla="*/ 458052 w 5535001"/>
                <a:gd name="connsiteY183" fmla="*/ 1086397 h 6250127"/>
                <a:gd name="connsiteX184" fmla="*/ 557257 w 5535001"/>
                <a:gd name="connsiteY184" fmla="*/ 981593 h 6250127"/>
                <a:gd name="connsiteX185" fmla="*/ 994165 w 5535001"/>
                <a:gd name="connsiteY185" fmla="*/ 578389 h 6250127"/>
                <a:gd name="connsiteX186" fmla="*/ 1520873 w 5535001"/>
                <a:gd name="connsiteY186" fmla="*/ 237215 h 6250127"/>
                <a:gd name="connsiteX187" fmla="*/ 2141748 w 5535001"/>
                <a:gd name="connsiteY187" fmla="*/ 31190 h 6250127"/>
                <a:gd name="connsiteX188" fmla="*/ 2182505 w 5535001"/>
                <a:gd name="connsiteY188" fmla="*/ 24360 h 6250127"/>
                <a:gd name="connsiteX189" fmla="*/ 2223374 w 5535001"/>
                <a:gd name="connsiteY189" fmla="*/ 18873 h 6250127"/>
                <a:gd name="connsiteX190" fmla="*/ 2264355 w 5535001"/>
                <a:gd name="connsiteY190" fmla="*/ 13611 h 6250127"/>
                <a:gd name="connsiteX191" fmla="*/ 2305336 w 5535001"/>
                <a:gd name="connsiteY191" fmla="*/ 9580 h 6250127"/>
                <a:gd name="connsiteX192" fmla="*/ 2387410 w 5535001"/>
                <a:gd name="connsiteY192" fmla="*/ 3645 h 6250127"/>
                <a:gd name="connsiteX193" fmla="*/ 2469373 w 5535001"/>
                <a:gd name="connsiteY193" fmla="*/ 622 h 62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5535001" h="6250127">
                  <a:moveTo>
                    <a:pt x="2510242" y="174"/>
                  </a:moveTo>
                  <a:cubicBezTo>
                    <a:pt x="2523902" y="-50"/>
                    <a:pt x="2537562" y="-162"/>
                    <a:pt x="2550551" y="510"/>
                  </a:cubicBezTo>
                  <a:lnTo>
                    <a:pt x="2629490" y="3757"/>
                  </a:lnTo>
                  <a:lnTo>
                    <a:pt x="2708317" y="7229"/>
                  </a:lnTo>
                  <a:cubicBezTo>
                    <a:pt x="2734630" y="8572"/>
                    <a:pt x="2760943" y="12155"/>
                    <a:pt x="2787256" y="14619"/>
                  </a:cubicBezTo>
                  <a:cubicBezTo>
                    <a:pt x="2997536" y="34885"/>
                    <a:pt x="3207144" y="77994"/>
                    <a:pt x="3408467" y="145064"/>
                  </a:cubicBezTo>
                  <a:lnTo>
                    <a:pt x="3557723" y="199593"/>
                  </a:lnTo>
                  <a:cubicBezTo>
                    <a:pt x="3570264" y="203848"/>
                    <a:pt x="3582245" y="209447"/>
                    <a:pt x="3594337" y="214597"/>
                  </a:cubicBezTo>
                  <a:lnTo>
                    <a:pt x="3630616" y="230385"/>
                  </a:lnTo>
                  <a:lnTo>
                    <a:pt x="3703172" y="262073"/>
                  </a:lnTo>
                  <a:cubicBezTo>
                    <a:pt x="3715265" y="267335"/>
                    <a:pt x="3727358" y="272598"/>
                    <a:pt x="3739003" y="278756"/>
                  </a:cubicBezTo>
                  <a:cubicBezTo>
                    <a:pt x="3744937" y="281667"/>
                    <a:pt x="3750984" y="284131"/>
                    <a:pt x="3756806" y="287266"/>
                  </a:cubicBezTo>
                  <a:cubicBezTo>
                    <a:pt x="3762517" y="290513"/>
                    <a:pt x="3768115" y="294208"/>
                    <a:pt x="3773714" y="297567"/>
                  </a:cubicBezTo>
                  <a:lnTo>
                    <a:pt x="3840784" y="339332"/>
                  </a:lnTo>
                  <a:cubicBezTo>
                    <a:pt x="3851869" y="346386"/>
                    <a:pt x="3863290" y="352881"/>
                    <a:pt x="3873927" y="360495"/>
                  </a:cubicBezTo>
                  <a:lnTo>
                    <a:pt x="3906062" y="383001"/>
                  </a:lnTo>
                  <a:lnTo>
                    <a:pt x="3969662" y="428572"/>
                  </a:lnTo>
                  <a:cubicBezTo>
                    <a:pt x="4137281" y="552188"/>
                    <a:pt x="4285417" y="693270"/>
                    <a:pt x="4423029" y="837600"/>
                  </a:cubicBezTo>
                  <a:cubicBezTo>
                    <a:pt x="4440160" y="855739"/>
                    <a:pt x="4457404" y="873766"/>
                    <a:pt x="4474647" y="891569"/>
                  </a:cubicBezTo>
                  <a:lnTo>
                    <a:pt x="4524250" y="946883"/>
                  </a:lnTo>
                  <a:lnTo>
                    <a:pt x="4573965" y="1001748"/>
                  </a:lnTo>
                  <a:cubicBezTo>
                    <a:pt x="4590760" y="1019887"/>
                    <a:pt x="4605988" y="1039146"/>
                    <a:pt x="4622224" y="1057509"/>
                  </a:cubicBezTo>
                  <a:cubicBezTo>
                    <a:pt x="4653911" y="1094907"/>
                    <a:pt x="4686831" y="1131409"/>
                    <a:pt x="4717510" y="1169143"/>
                  </a:cubicBezTo>
                  <a:cubicBezTo>
                    <a:pt x="4733186" y="1187730"/>
                    <a:pt x="4748862" y="1206430"/>
                    <a:pt x="4764986" y="1224681"/>
                  </a:cubicBezTo>
                  <a:cubicBezTo>
                    <a:pt x="4780886" y="1243044"/>
                    <a:pt x="4797233" y="1261071"/>
                    <a:pt x="4813021" y="1279994"/>
                  </a:cubicBezTo>
                  <a:cubicBezTo>
                    <a:pt x="4877292" y="1354230"/>
                    <a:pt x="4941339" y="1428914"/>
                    <a:pt x="5001915" y="1506846"/>
                  </a:cubicBezTo>
                  <a:cubicBezTo>
                    <a:pt x="5062603" y="1584665"/>
                    <a:pt x="5118252" y="1666739"/>
                    <a:pt x="5170542" y="1751165"/>
                  </a:cubicBezTo>
                  <a:cubicBezTo>
                    <a:pt x="5274898" y="1920240"/>
                    <a:pt x="5363579" y="2101295"/>
                    <a:pt x="5428969" y="2293660"/>
                  </a:cubicBezTo>
                  <a:cubicBezTo>
                    <a:pt x="5494136" y="2485801"/>
                    <a:pt x="5533102" y="2690819"/>
                    <a:pt x="5534893" y="2899307"/>
                  </a:cubicBezTo>
                  <a:cubicBezTo>
                    <a:pt x="5536124" y="3003439"/>
                    <a:pt x="5526831" y="3108132"/>
                    <a:pt x="5508804" y="3211144"/>
                  </a:cubicBezTo>
                  <a:cubicBezTo>
                    <a:pt x="5490441" y="3314157"/>
                    <a:pt x="5462336" y="3415490"/>
                    <a:pt x="5426282" y="3513352"/>
                  </a:cubicBezTo>
                  <a:cubicBezTo>
                    <a:pt x="5363355" y="3684890"/>
                    <a:pt x="5302219" y="3856428"/>
                    <a:pt x="5248250" y="4030542"/>
                  </a:cubicBezTo>
                  <a:lnTo>
                    <a:pt x="5208612" y="4161771"/>
                  </a:lnTo>
                  <a:lnTo>
                    <a:pt x="5170318" y="4294680"/>
                  </a:lnTo>
                  <a:lnTo>
                    <a:pt x="5132248" y="4430164"/>
                  </a:lnTo>
                  <a:lnTo>
                    <a:pt x="5112765" y="4498914"/>
                  </a:lnTo>
                  <a:lnTo>
                    <a:pt x="5091715" y="4569119"/>
                  </a:lnTo>
                  <a:cubicBezTo>
                    <a:pt x="5085221" y="4592297"/>
                    <a:pt x="5076823" y="4616482"/>
                    <a:pt x="5068985" y="4640220"/>
                  </a:cubicBezTo>
                  <a:cubicBezTo>
                    <a:pt x="5060699" y="4664182"/>
                    <a:pt x="5053981" y="4687807"/>
                    <a:pt x="5043904" y="4712105"/>
                  </a:cubicBezTo>
                  <a:lnTo>
                    <a:pt x="5015799" y="4784438"/>
                  </a:lnTo>
                  <a:cubicBezTo>
                    <a:pt x="5005274" y="4808511"/>
                    <a:pt x="4993965" y="4832473"/>
                    <a:pt x="4982880" y="4856435"/>
                  </a:cubicBezTo>
                  <a:cubicBezTo>
                    <a:pt x="4936524" y="4951273"/>
                    <a:pt x="4881099" y="5044096"/>
                    <a:pt x="4817276" y="5125275"/>
                  </a:cubicBezTo>
                  <a:cubicBezTo>
                    <a:pt x="4755244" y="5208805"/>
                    <a:pt x="4686943" y="5282817"/>
                    <a:pt x="4618753" y="5355374"/>
                  </a:cubicBezTo>
                  <a:cubicBezTo>
                    <a:pt x="4602069" y="5374073"/>
                    <a:pt x="4584154" y="5391092"/>
                    <a:pt x="4566575" y="5408560"/>
                  </a:cubicBezTo>
                  <a:lnTo>
                    <a:pt x="4513837" y="5461186"/>
                  </a:lnTo>
                  <a:cubicBezTo>
                    <a:pt x="4496593" y="5479101"/>
                    <a:pt x="4477894" y="5495560"/>
                    <a:pt x="4459531" y="5512580"/>
                  </a:cubicBezTo>
                  <a:lnTo>
                    <a:pt x="4404554" y="5563526"/>
                  </a:lnTo>
                  <a:cubicBezTo>
                    <a:pt x="4386527" y="5580770"/>
                    <a:pt x="4366932" y="5596670"/>
                    <a:pt x="4348009" y="5613017"/>
                  </a:cubicBezTo>
                  <a:lnTo>
                    <a:pt x="4290568" y="5661948"/>
                  </a:lnTo>
                  <a:lnTo>
                    <a:pt x="4276124" y="5674153"/>
                  </a:lnTo>
                  <a:lnTo>
                    <a:pt x="4261120" y="5685798"/>
                  </a:lnTo>
                  <a:lnTo>
                    <a:pt x="4231112" y="5708976"/>
                  </a:lnTo>
                  <a:lnTo>
                    <a:pt x="4170984" y="5755443"/>
                  </a:lnTo>
                  <a:cubicBezTo>
                    <a:pt x="4130227" y="5785563"/>
                    <a:pt x="4087790" y="5813892"/>
                    <a:pt x="4046025" y="5843228"/>
                  </a:cubicBezTo>
                  <a:cubicBezTo>
                    <a:pt x="4002917" y="5870437"/>
                    <a:pt x="3959248" y="5897309"/>
                    <a:pt x="3915356" y="5923735"/>
                  </a:cubicBezTo>
                  <a:cubicBezTo>
                    <a:pt x="3737659" y="6026299"/>
                    <a:pt x="3544847" y="6106022"/>
                    <a:pt x="3346323" y="6158872"/>
                  </a:cubicBezTo>
                  <a:cubicBezTo>
                    <a:pt x="3147800" y="6211946"/>
                    <a:pt x="2944462" y="6239714"/>
                    <a:pt x="2743476" y="6247328"/>
                  </a:cubicBezTo>
                  <a:lnTo>
                    <a:pt x="2668120" y="6249344"/>
                  </a:lnTo>
                  <a:lnTo>
                    <a:pt x="2630498" y="6250127"/>
                  </a:lnTo>
                  <a:lnTo>
                    <a:pt x="2592988" y="6249568"/>
                  </a:lnTo>
                  <a:lnTo>
                    <a:pt x="2518080" y="6247777"/>
                  </a:lnTo>
                  <a:cubicBezTo>
                    <a:pt x="2493110" y="6247105"/>
                    <a:pt x="2468365" y="6246881"/>
                    <a:pt x="2442948" y="6244529"/>
                  </a:cubicBezTo>
                  <a:cubicBezTo>
                    <a:pt x="2392337" y="6240722"/>
                    <a:pt x="2341950" y="6237699"/>
                    <a:pt x="2291676" y="6232213"/>
                  </a:cubicBezTo>
                  <a:lnTo>
                    <a:pt x="2141412" y="6212394"/>
                  </a:lnTo>
                  <a:lnTo>
                    <a:pt x="1992715" y="6184961"/>
                  </a:lnTo>
                  <a:cubicBezTo>
                    <a:pt x="1943561" y="6173988"/>
                    <a:pt x="1894630" y="6162231"/>
                    <a:pt x="1845811" y="6151034"/>
                  </a:cubicBezTo>
                  <a:cubicBezTo>
                    <a:pt x="1797215" y="6138829"/>
                    <a:pt x="1749180" y="6123938"/>
                    <a:pt x="1701033" y="6110724"/>
                  </a:cubicBezTo>
                  <a:cubicBezTo>
                    <a:pt x="1676847" y="6104566"/>
                    <a:pt x="1653334" y="6095833"/>
                    <a:pt x="1629484" y="6088219"/>
                  </a:cubicBezTo>
                  <a:lnTo>
                    <a:pt x="1558383" y="6064929"/>
                  </a:lnTo>
                  <a:cubicBezTo>
                    <a:pt x="1369713" y="6000210"/>
                    <a:pt x="1186978" y="5921271"/>
                    <a:pt x="1011968" y="5828896"/>
                  </a:cubicBezTo>
                  <a:cubicBezTo>
                    <a:pt x="837071" y="5736408"/>
                    <a:pt x="668556" y="5631940"/>
                    <a:pt x="511237" y="5512356"/>
                  </a:cubicBezTo>
                  <a:cubicBezTo>
                    <a:pt x="471152" y="5483468"/>
                    <a:pt x="433642" y="5451220"/>
                    <a:pt x="395572" y="5419757"/>
                  </a:cubicBezTo>
                  <a:cubicBezTo>
                    <a:pt x="356831" y="5388965"/>
                    <a:pt x="321112" y="5354926"/>
                    <a:pt x="284722" y="5321559"/>
                  </a:cubicBezTo>
                  <a:lnTo>
                    <a:pt x="257513" y="5296477"/>
                  </a:lnTo>
                  <a:lnTo>
                    <a:pt x="243853" y="5283937"/>
                  </a:lnTo>
                  <a:lnTo>
                    <a:pt x="230752" y="5270836"/>
                  </a:lnTo>
                  <a:lnTo>
                    <a:pt x="178574" y="5218322"/>
                  </a:lnTo>
                  <a:cubicBezTo>
                    <a:pt x="161331" y="5200631"/>
                    <a:pt x="143191" y="5183948"/>
                    <a:pt x="126508" y="5165584"/>
                  </a:cubicBezTo>
                  <a:lnTo>
                    <a:pt x="76345" y="5111167"/>
                  </a:lnTo>
                  <a:cubicBezTo>
                    <a:pt x="59774" y="5092916"/>
                    <a:pt x="42530" y="5075112"/>
                    <a:pt x="26407" y="5056413"/>
                  </a:cubicBezTo>
                  <a:lnTo>
                    <a:pt x="0" y="5024776"/>
                  </a:lnTo>
                  <a:lnTo>
                    <a:pt x="0" y="4492798"/>
                  </a:lnTo>
                  <a:lnTo>
                    <a:pt x="28534" y="4537879"/>
                  </a:lnTo>
                  <a:cubicBezTo>
                    <a:pt x="41299" y="4556130"/>
                    <a:pt x="54175" y="4574382"/>
                    <a:pt x="66604" y="4592745"/>
                  </a:cubicBezTo>
                  <a:lnTo>
                    <a:pt x="104114" y="4647834"/>
                  </a:lnTo>
                  <a:lnTo>
                    <a:pt x="143751" y="4701580"/>
                  </a:lnTo>
                  <a:cubicBezTo>
                    <a:pt x="156964" y="4719495"/>
                    <a:pt x="169728" y="4737746"/>
                    <a:pt x="182717" y="4755773"/>
                  </a:cubicBezTo>
                  <a:lnTo>
                    <a:pt x="223810" y="4808399"/>
                  </a:lnTo>
                  <a:lnTo>
                    <a:pt x="264679" y="4861249"/>
                  </a:lnTo>
                  <a:cubicBezTo>
                    <a:pt x="278563" y="4878717"/>
                    <a:pt x="293455" y="4895288"/>
                    <a:pt x="307788" y="4912420"/>
                  </a:cubicBezTo>
                  <a:lnTo>
                    <a:pt x="351232" y="4963254"/>
                  </a:lnTo>
                  <a:cubicBezTo>
                    <a:pt x="365788" y="4980162"/>
                    <a:pt x="381688" y="4995837"/>
                    <a:pt x="397028" y="5012185"/>
                  </a:cubicBezTo>
                  <a:lnTo>
                    <a:pt x="443496" y="5060444"/>
                  </a:lnTo>
                  <a:lnTo>
                    <a:pt x="455140" y="5072537"/>
                  </a:lnTo>
                  <a:lnTo>
                    <a:pt x="467345" y="5083958"/>
                  </a:lnTo>
                  <a:lnTo>
                    <a:pt x="491755" y="5106912"/>
                  </a:lnTo>
                  <a:lnTo>
                    <a:pt x="540686" y="5152819"/>
                  </a:lnTo>
                  <a:lnTo>
                    <a:pt x="552890" y="5164353"/>
                  </a:lnTo>
                  <a:lnTo>
                    <a:pt x="565655" y="5175214"/>
                  </a:lnTo>
                  <a:lnTo>
                    <a:pt x="591072" y="5197048"/>
                  </a:lnTo>
                  <a:cubicBezTo>
                    <a:pt x="624999" y="5226160"/>
                    <a:pt x="658366" y="5256056"/>
                    <a:pt x="694197" y="5283041"/>
                  </a:cubicBezTo>
                  <a:cubicBezTo>
                    <a:pt x="834272" y="5394675"/>
                    <a:pt x="985207" y="5493881"/>
                    <a:pt x="1146221" y="5573716"/>
                  </a:cubicBezTo>
                  <a:cubicBezTo>
                    <a:pt x="1307122" y="5653774"/>
                    <a:pt x="1476869" y="5715918"/>
                    <a:pt x="1650982" y="5758130"/>
                  </a:cubicBezTo>
                  <a:lnTo>
                    <a:pt x="1716485" y="5772798"/>
                  </a:lnTo>
                  <a:cubicBezTo>
                    <a:pt x="1738431" y="5777390"/>
                    <a:pt x="1759929" y="5783100"/>
                    <a:pt x="1782211" y="5786235"/>
                  </a:cubicBezTo>
                  <a:lnTo>
                    <a:pt x="1848386" y="5796984"/>
                  </a:lnTo>
                  <a:lnTo>
                    <a:pt x="1881417" y="5802359"/>
                  </a:lnTo>
                  <a:cubicBezTo>
                    <a:pt x="1892390" y="5804151"/>
                    <a:pt x="1903363" y="5806054"/>
                    <a:pt x="1914560" y="5807061"/>
                  </a:cubicBezTo>
                  <a:cubicBezTo>
                    <a:pt x="1959012" y="5811765"/>
                    <a:pt x="2003241" y="5817251"/>
                    <a:pt x="2047469" y="5821282"/>
                  </a:cubicBezTo>
                  <a:lnTo>
                    <a:pt x="2180601" y="5828896"/>
                  </a:lnTo>
                  <a:lnTo>
                    <a:pt x="2313622" y="5830463"/>
                  </a:lnTo>
                  <a:cubicBezTo>
                    <a:pt x="2335680" y="5830799"/>
                    <a:pt x="2357962" y="5829008"/>
                    <a:pt x="2380021" y="5828448"/>
                  </a:cubicBezTo>
                  <a:lnTo>
                    <a:pt x="2446195" y="5826433"/>
                  </a:lnTo>
                  <a:cubicBezTo>
                    <a:pt x="2468029" y="5826208"/>
                    <a:pt x="2490647" y="5824193"/>
                    <a:pt x="2513041" y="5822737"/>
                  </a:cubicBezTo>
                  <a:lnTo>
                    <a:pt x="2580111" y="5818258"/>
                  </a:lnTo>
                  <a:lnTo>
                    <a:pt x="2613590" y="5816355"/>
                  </a:lnTo>
                  <a:lnTo>
                    <a:pt x="2646845" y="5813108"/>
                  </a:lnTo>
                  <a:cubicBezTo>
                    <a:pt x="2669016" y="5810869"/>
                    <a:pt x="2691074" y="5808741"/>
                    <a:pt x="2713244" y="5806838"/>
                  </a:cubicBezTo>
                  <a:cubicBezTo>
                    <a:pt x="2889933" y="5789371"/>
                    <a:pt x="3062815" y="5762050"/>
                    <a:pt x="3230882" y="5721292"/>
                  </a:cubicBezTo>
                  <a:cubicBezTo>
                    <a:pt x="3398837" y="5680423"/>
                    <a:pt x="3562426" y="5626902"/>
                    <a:pt x="3720416" y="5556472"/>
                  </a:cubicBezTo>
                  <a:cubicBezTo>
                    <a:pt x="3759381" y="5537997"/>
                    <a:pt x="3798347" y="5518962"/>
                    <a:pt x="3837425" y="5499927"/>
                  </a:cubicBezTo>
                  <a:cubicBezTo>
                    <a:pt x="3875271" y="5478765"/>
                    <a:pt x="3913900" y="5458610"/>
                    <a:pt x="3951634" y="5436552"/>
                  </a:cubicBezTo>
                  <a:lnTo>
                    <a:pt x="4007284" y="5401841"/>
                  </a:lnTo>
                  <a:lnTo>
                    <a:pt x="4035164" y="5384374"/>
                  </a:lnTo>
                  <a:lnTo>
                    <a:pt x="4049049" y="5375640"/>
                  </a:lnTo>
                  <a:lnTo>
                    <a:pt x="4062485" y="5366123"/>
                  </a:lnTo>
                  <a:lnTo>
                    <a:pt x="4116567" y="5328277"/>
                  </a:lnTo>
                  <a:cubicBezTo>
                    <a:pt x="4134594" y="5315624"/>
                    <a:pt x="4152957" y="5303420"/>
                    <a:pt x="4169976" y="5289199"/>
                  </a:cubicBezTo>
                  <a:lnTo>
                    <a:pt x="4222042" y="5247994"/>
                  </a:lnTo>
                  <a:cubicBezTo>
                    <a:pt x="4239398" y="5234222"/>
                    <a:pt x="4256865" y="5220562"/>
                    <a:pt x="4273213" y="5205558"/>
                  </a:cubicBezTo>
                  <a:lnTo>
                    <a:pt x="4323151" y="5161329"/>
                  </a:lnTo>
                  <a:cubicBezTo>
                    <a:pt x="4339611" y="5146437"/>
                    <a:pt x="4356631" y="5131881"/>
                    <a:pt x="4371971" y="5116093"/>
                  </a:cubicBezTo>
                  <a:cubicBezTo>
                    <a:pt x="4435457" y="5054398"/>
                    <a:pt x="4496258" y="4991135"/>
                    <a:pt x="4546868" y="4924400"/>
                  </a:cubicBezTo>
                  <a:cubicBezTo>
                    <a:pt x="4600054" y="4858450"/>
                    <a:pt x="4640699" y="4788916"/>
                    <a:pt x="4675634" y="4715352"/>
                  </a:cubicBezTo>
                  <a:lnTo>
                    <a:pt x="4700155" y="4659255"/>
                  </a:lnTo>
                  <a:lnTo>
                    <a:pt x="4721206" y="4600135"/>
                  </a:lnTo>
                  <a:cubicBezTo>
                    <a:pt x="4728707" y="4580988"/>
                    <a:pt x="4733970" y="4559266"/>
                    <a:pt x="4740465" y="4538887"/>
                  </a:cubicBezTo>
                  <a:cubicBezTo>
                    <a:pt x="4746623" y="4518061"/>
                    <a:pt x="4753005" y="4497906"/>
                    <a:pt x="4758492" y="4475848"/>
                  </a:cubicBezTo>
                  <a:cubicBezTo>
                    <a:pt x="4803168" y="4303637"/>
                    <a:pt x="4840902" y="4115080"/>
                    <a:pt x="4891288" y="3930329"/>
                  </a:cubicBezTo>
                  <a:cubicBezTo>
                    <a:pt x="4940891" y="3744906"/>
                    <a:pt x="5000235" y="3562059"/>
                    <a:pt x="5066298" y="3382235"/>
                  </a:cubicBezTo>
                  <a:cubicBezTo>
                    <a:pt x="5124186" y="3226932"/>
                    <a:pt x="5154530" y="3064015"/>
                    <a:pt x="5156994" y="2898635"/>
                  </a:cubicBezTo>
                  <a:cubicBezTo>
                    <a:pt x="5159681" y="2733255"/>
                    <a:pt x="5132920" y="2565636"/>
                    <a:pt x="5083317" y="2402047"/>
                  </a:cubicBezTo>
                  <a:cubicBezTo>
                    <a:pt x="5033938" y="2238123"/>
                    <a:pt x="4960150" y="2079013"/>
                    <a:pt x="4871022" y="1926958"/>
                  </a:cubicBezTo>
                  <a:cubicBezTo>
                    <a:pt x="4826570" y="1850818"/>
                    <a:pt x="4777415" y="1776918"/>
                    <a:pt x="4727028" y="1703577"/>
                  </a:cubicBezTo>
                  <a:cubicBezTo>
                    <a:pt x="4676418" y="1630349"/>
                    <a:pt x="4622784" y="1558464"/>
                    <a:pt x="4563776" y="1490834"/>
                  </a:cubicBezTo>
                  <a:cubicBezTo>
                    <a:pt x="4503647" y="1423764"/>
                    <a:pt x="4439041" y="1359157"/>
                    <a:pt x="4370291" y="1300596"/>
                  </a:cubicBezTo>
                  <a:cubicBezTo>
                    <a:pt x="4336812" y="1270141"/>
                    <a:pt x="4301541" y="1242148"/>
                    <a:pt x="4266046" y="1214491"/>
                  </a:cubicBezTo>
                  <a:cubicBezTo>
                    <a:pt x="4248355" y="1200607"/>
                    <a:pt x="4230776" y="1186611"/>
                    <a:pt x="4212973" y="1173062"/>
                  </a:cubicBezTo>
                  <a:cubicBezTo>
                    <a:pt x="4194722" y="1160074"/>
                    <a:pt x="4176359" y="1147197"/>
                    <a:pt x="4157995" y="1134545"/>
                  </a:cubicBezTo>
                  <a:cubicBezTo>
                    <a:pt x="4011426" y="1031980"/>
                    <a:pt x="3855004" y="948562"/>
                    <a:pt x="3697126" y="881044"/>
                  </a:cubicBezTo>
                  <a:lnTo>
                    <a:pt x="3637670" y="856747"/>
                  </a:lnTo>
                  <a:lnTo>
                    <a:pt x="3608222" y="844318"/>
                  </a:lnTo>
                  <a:cubicBezTo>
                    <a:pt x="3598480" y="840063"/>
                    <a:pt x="3588179" y="837040"/>
                    <a:pt x="3578214" y="833457"/>
                  </a:cubicBezTo>
                  <a:lnTo>
                    <a:pt x="3518309" y="812294"/>
                  </a:lnTo>
                  <a:cubicBezTo>
                    <a:pt x="3513383" y="810503"/>
                    <a:pt x="3508344" y="808823"/>
                    <a:pt x="3503417" y="806920"/>
                  </a:cubicBezTo>
                  <a:cubicBezTo>
                    <a:pt x="3498603" y="804792"/>
                    <a:pt x="3494236" y="801993"/>
                    <a:pt x="3489533" y="799642"/>
                  </a:cubicBezTo>
                  <a:cubicBezTo>
                    <a:pt x="3480240" y="794827"/>
                    <a:pt x="3470498" y="791020"/>
                    <a:pt x="3460869" y="787101"/>
                  </a:cubicBezTo>
                  <a:lnTo>
                    <a:pt x="3402980" y="763475"/>
                  </a:lnTo>
                  <a:lnTo>
                    <a:pt x="3374092" y="751606"/>
                  </a:lnTo>
                  <a:cubicBezTo>
                    <a:pt x="3364462" y="747688"/>
                    <a:pt x="3354945" y="743433"/>
                    <a:pt x="3344980" y="740409"/>
                  </a:cubicBezTo>
                  <a:lnTo>
                    <a:pt x="3226627" y="700772"/>
                  </a:lnTo>
                  <a:cubicBezTo>
                    <a:pt x="3067405" y="652849"/>
                    <a:pt x="2902697" y="625192"/>
                    <a:pt x="2735750" y="614667"/>
                  </a:cubicBezTo>
                  <a:cubicBezTo>
                    <a:pt x="2714811" y="613435"/>
                    <a:pt x="2694209" y="610860"/>
                    <a:pt x="2673158" y="610412"/>
                  </a:cubicBezTo>
                  <a:lnTo>
                    <a:pt x="2610119" y="609628"/>
                  </a:lnTo>
                  <a:lnTo>
                    <a:pt x="2547080" y="608620"/>
                  </a:lnTo>
                  <a:cubicBezTo>
                    <a:pt x="2536443" y="608173"/>
                    <a:pt x="2526365" y="608397"/>
                    <a:pt x="2516400" y="608844"/>
                  </a:cubicBezTo>
                  <a:lnTo>
                    <a:pt x="2486280" y="609740"/>
                  </a:lnTo>
                  <a:cubicBezTo>
                    <a:pt x="2466125" y="609852"/>
                    <a:pt x="2446307" y="611868"/>
                    <a:pt x="2426376" y="613099"/>
                  </a:cubicBezTo>
                  <a:cubicBezTo>
                    <a:pt x="2406333" y="613995"/>
                    <a:pt x="2386627" y="616458"/>
                    <a:pt x="2366920" y="618474"/>
                  </a:cubicBezTo>
                  <a:cubicBezTo>
                    <a:pt x="2357066" y="619482"/>
                    <a:pt x="2347101" y="620153"/>
                    <a:pt x="2337248" y="621497"/>
                  </a:cubicBezTo>
                  <a:lnTo>
                    <a:pt x="2307800" y="625528"/>
                  </a:lnTo>
                  <a:lnTo>
                    <a:pt x="2278351" y="629559"/>
                  </a:lnTo>
                  <a:lnTo>
                    <a:pt x="2249127" y="634710"/>
                  </a:lnTo>
                  <a:cubicBezTo>
                    <a:pt x="2093377" y="661918"/>
                    <a:pt x="1942329" y="710849"/>
                    <a:pt x="1796096" y="781726"/>
                  </a:cubicBezTo>
                  <a:cubicBezTo>
                    <a:pt x="1649751" y="852268"/>
                    <a:pt x="1508892" y="944307"/>
                    <a:pt x="1370833" y="1048663"/>
                  </a:cubicBezTo>
                  <a:cubicBezTo>
                    <a:pt x="1232774" y="1153244"/>
                    <a:pt x="1097290" y="1269917"/>
                    <a:pt x="959790" y="1390844"/>
                  </a:cubicBezTo>
                  <a:lnTo>
                    <a:pt x="749062" y="1577611"/>
                  </a:lnTo>
                  <a:cubicBezTo>
                    <a:pt x="674602" y="1642329"/>
                    <a:pt x="599806" y="1704137"/>
                    <a:pt x="524786" y="1763145"/>
                  </a:cubicBezTo>
                  <a:cubicBezTo>
                    <a:pt x="374858" y="1881498"/>
                    <a:pt x="223810" y="1987422"/>
                    <a:pt x="84071" y="2098496"/>
                  </a:cubicBezTo>
                  <a:lnTo>
                    <a:pt x="0" y="2168094"/>
                  </a:lnTo>
                  <a:lnTo>
                    <a:pt x="0" y="1576676"/>
                  </a:lnTo>
                  <a:lnTo>
                    <a:pt x="174655" y="1387597"/>
                  </a:lnTo>
                  <a:cubicBezTo>
                    <a:pt x="238926" y="1320079"/>
                    <a:pt x="302749" y="1254577"/>
                    <a:pt x="363661" y="1188626"/>
                  </a:cubicBezTo>
                  <a:lnTo>
                    <a:pt x="458052" y="1086397"/>
                  </a:lnTo>
                  <a:cubicBezTo>
                    <a:pt x="490635" y="1051351"/>
                    <a:pt x="523666" y="1016416"/>
                    <a:pt x="557257" y="981593"/>
                  </a:cubicBezTo>
                  <a:cubicBezTo>
                    <a:pt x="691510" y="842414"/>
                    <a:pt x="835055" y="705699"/>
                    <a:pt x="994165" y="578389"/>
                  </a:cubicBezTo>
                  <a:cubicBezTo>
                    <a:pt x="1152939" y="451190"/>
                    <a:pt x="1328060" y="333398"/>
                    <a:pt x="1520873" y="237215"/>
                  </a:cubicBezTo>
                  <a:cubicBezTo>
                    <a:pt x="1713238" y="141033"/>
                    <a:pt x="1924302" y="68028"/>
                    <a:pt x="2141748" y="31190"/>
                  </a:cubicBezTo>
                  <a:lnTo>
                    <a:pt x="2182505" y="24360"/>
                  </a:lnTo>
                  <a:cubicBezTo>
                    <a:pt x="2196165" y="22344"/>
                    <a:pt x="2209826" y="20665"/>
                    <a:pt x="2223374" y="18873"/>
                  </a:cubicBezTo>
                  <a:lnTo>
                    <a:pt x="2264355" y="13611"/>
                  </a:lnTo>
                  <a:cubicBezTo>
                    <a:pt x="2278015" y="11931"/>
                    <a:pt x="2291676" y="10924"/>
                    <a:pt x="2305336" y="9580"/>
                  </a:cubicBezTo>
                  <a:cubicBezTo>
                    <a:pt x="2332657" y="7229"/>
                    <a:pt x="2360090" y="4653"/>
                    <a:pt x="2387410" y="3645"/>
                  </a:cubicBezTo>
                  <a:cubicBezTo>
                    <a:pt x="2414731" y="2414"/>
                    <a:pt x="2442164" y="510"/>
                    <a:pt x="2469373" y="622"/>
                  </a:cubicBezTo>
                  <a:close/>
                </a:path>
              </a:pathLst>
            </a:custGeom>
            <a:gradFill>
              <a:gsLst>
                <a:gs pos="37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41" name="Freeform: Shape 40">
              <a:extLst>
                <a:ext uri="{FF2B5EF4-FFF2-40B4-BE49-F238E27FC236}">
                  <a16:creationId xmlns:a16="http://schemas.microsoft.com/office/drawing/2014/main" id="{5821C5A9-7203-3F38-E2AB-A6CD90B2E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646908" cy="6130481"/>
            </a:xfrm>
            <a:custGeom>
              <a:avLst/>
              <a:gdLst>
                <a:gd name="connsiteX0" fmla="*/ 2616837 w 5646908"/>
                <a:gd name="connsiteY0" fmla="*/ 0 h 6130481"/>
                <a:gd name="connsiteX1" fmla="*/ 4918721 w 5646908"/>
                <a:gd name="connsiteY1" fmla="*/ 1134258 h 6130481"/>
                <a:gd name="connsiteX2" fmla="*/ 5539036 w 5646908"/>
                <a:gd name="connsiteY2" fmla="*/ 3362353 h 6130481"/>
                <a:gd name="connsiteX3" fmla="*/ 4712024 w 5646908"/>
                <a:gd name="connsiteY3" fmla="*/ 5293280 h 6130481"/>
                <a:gd name="connsiteX4" fmla="*/ 2547864 w 5646908"/>
                <a:gd name="connsiteY4" fmla="*/ 6130481 h 6130481"/>
                <a:gd name="connsiteX5" fmla="*/ 263223 w 5646908"/>
                <a:gd name="connsiteY5" fmla="*/ 5212325 h 6130481"/>
                <a:gd name="connsiteX6" fmla="*/ 49974 w 5646908"/>
                <a:gd name="connsiteY6" fmla="*/ 4985345 h 6130481"/>
                <a:gd name="connsiteX7" fmla="*/ 0 w 5646908"/>
                <a:gd name="connsiteY7" fmla="*/ 4920618 h 6130481"/>
                <a:gd name="connsiteX8" fmla="*/ 0 w 5646908"/>
                <a:gd name="connsiteY8" fmla="*/ 3760303 h 6130481"/>
                <a:gd name="connsiteX9" fmla="*/ 80488 w 5646908"/>
                <a:gd name="connsiteY9" fmla="*/ 3974159 h 6130481"/>
                <a:gd name="connsiteX10" fmla="*/ 664748 w 5646908"/>
                <a:gd name="connsiteY10" fmla="*/ 4813600 h 6130481"/>
                <a:gd name="connsiteX11" fmla="*/ 2548087 w 5646908"/>
                <a:gd name="connsiteY11" fmla="*/ 5570406 h 6130481"/>
                <a:gd name="connsiteX12" fmla="*/ 3536561 w 5646908"/>
                <a:gd name="connsiteY12" fmla="*/ 5407153 h 6130481"/>
                <a:gd name="connsiteX13" fmla="*/ 4308035 w 5646908"/>
                <a:gd name="connsiteY13" fmla="*/ 4897241 h 6130481"/>
                <a:gd name="connsiteX14" fmla="*/ 4569038 w 5646908"/>
                <a:gd name="connsiteY14" fmla="*/ 4564802 h 6130481"/>
                <a:gd name="connsiteX15" fmla="*/ 4699147 w 5646908"/>
                <a:gd name="connsiteY15" fmla="*/ 4149952 h 6130481"/>
                <a:gd name="connsiteX16" fmla="*/ 5003034 w 5646908"/>
                <a:gd name="connsiteY16" fmla="*/ 3168421 h 6130481"/>
                <a:gd name="connsiteX17" fmla="*/ 4994189 w 5646908"/>
                <a:gd name="connsiteY17" fmla="*/ 2321590 h 6130481"/>
                <a:gd name="connsiteX18" fmla="*/ 4487860 w 5646908"/>
                <a:gd name="connsiteY18" fmla="*/ 1501856 h 6130481"/>
                <a:gd name="connsiteX19" fmla="*/ 3640469 w 5646908"/>
                <a:gd name="connsiteY19" fmla="*/ 808425 h 6130481"/>
                <a:gd name="connsiteX20" fmla="*/ 2616837 w 5646908"/>
                <a:gd name="connsiteY20" fmla="*/ 559851 h 6130481"/>
                <a:gd name="connsiteX21" fmla="*/ 1762952 w 5646908"/>
                <a:gd name="connsiteY21" fmla="*/ 812008 h 6130481"/>
                <a:gd name="connsiteX22" fmla="*/ 939635 w 5646908"/>
                <a:gd name="connsiteY22" fmla="*/ 1502976 h 6130481"/>
                <a:gd name="connsiteX23" fmla="*/ 585250 w 5646908"/>
                <a:gd name="connsiteY23" fmla="*/ 1831049 h 6130481"/>
                <a:gd name="connsiteX24" fmla="*/ 40403 w 5646908"/>
                <a:gd name="connsiteY24" fmla="*/ 2389556 h 6130481"/>
                <a:gd name="connsiteX25" fmla="*/ 0 w 5646908"/>
                <a:gd name="connsiteY25" fmla="*/ 2456747 h 6130481"/>
                <a:gd name="connsiteX26" fmla="*/ 0 w 5646908"/>
                <a:gd name="connsiteY26" fmla="*/ 1601114 h 6130481"/>
                <a:gd name="connsiteX27" fmla="*/ 93200 w 5646908"/>
                <a:gd name="connsiteY27" fmla="*/ 1513741 h 6130481"/>
                <a:gd name="connsiteX28" fmla="*/ 535423 w 5646908"/>
                <a:gd name="connsiteY28" fmla="*/ 1107273 h 6130481"/>
                <a:gd name="connsiteX29" fmla="*/ 2616837 w 5646908"/>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646908" h="6130481">
                  <a:moveTo>
                    <a:pt x="2616837" y="0"/>
                  </a:moveTo>
                  <a:cubicBezTo>
                    <a:pt x="3596241" y="0"/>
                    <a:pt x="4322479" y="463445"/>
                    <a:pt x="4918721" y="1134258"/>
                  </a:cubicBezTo>
                  <a:cubicBezTo>
                    <a:pt x="5416317" y="1694109"/>
                    <a:pt x="5857703" y="2516643"/>
                    <a:pt x="5539036" y="3362353"/>
                  </a:cubicBezTo>
                  <a:cubicBezTo>
                    <a:pt x="5111758" y="4496612"/>
                    <a:pt x="5300763" y="4716633"/>
                    <a:pt x="4712024" y="5293280"/>
                  </a:cubicBezTo>
                  <a:cubicBezTo>
                    <a:pt x="4123284" y="5869926"/>
                    <a:pt x="3446201" y="6130481"/>
                    <a:pt x="2547864" y="6130481"/>
                  </a:cubicBezTo>
                  <a:cubicBezTo>
                    <a:pt x="1657476" y="6130481"/>
                    <a:pt x="850619" y="5780127"/>
                    <a:pt x="263223" y="5212325"/>
                  </a:cubicBezTo>
                  <a:cubicBezTo>
                    <a:pt x="188497" y="5140091"/>
                    <a:pt x="117321" y="5064339"/>
                    <a:pt x="49974" y="4985345"/>
                  </a:cubicBezTo>
                  <a:lnTo>
                    <a:pt x="0" y="4920618"/>
                  </a:lnTo>
                  <a:lnTo>
                    <a:pt x="0" y="3760303"/>
                  </a:lnTo>
                  <a:lnTo>
                    <a:pt x="80488" y="3974159"/>
                  </a:lnTo>
                  <a:cubicBezTo>
                    <a:pt x="217875" y="4289243"/>
                    <a:pt x="414383" y="4571632"/>
                    <a:pt x="664748" y="4813600"/>
                  </a:cubicBezTo>
                  <a:cubicBezTo>
                    <a:pt x="1169734" y="5301566"/>
                    <a:pt x="1838644" y="5570406"/>
                    <a:pt x="2548087" y="5570406"/>
                  </a:cubicBezTo>
                  <a:cubicBezTo>
                    <a:pt x="2928786" y="5570406"/>
                    <a:pt x="3252156" y="5516996"/>
                    <a:pt x="3536561" y="5407153"/>
                  </a:cubicBezTo>
                  <a:cubicBezTo>
                    <a:pt x="3815366" y="5299438"/>
                    <a:pt x="4067747" y="5132603"/>
                    <a:pt x="4308035" y="4897241"/>
                  </a:cubicBezTo>
                  <a:cubicBezTo>
                    <a:pt x="4475095" y="4733653"/>
                    <a:pt x="4533767" y="4637358"/>
                    <a:pt x="4569038" y="4564802"/>
                  </a:cubicBezTo>
                  <a:cubicBezTo>
                    <a:pt x="4619313" y="4461453"/>
                    <a:pt x="4652792" y="4330784"/>
                    <a:pt x="4699147" y="4149952"/>
                  </a:cubicBezTo>
                  <a:cubicBezTo>
                    <a:pt x="4758491" y="3918846"/>
                    <a:pt x="4839558" y="3602194"/>
                    <a:pt x="5003034" y="3168421"/>
                  </a:cubicBezTo>
                  <a:cubicBezTo>
                    <a:pt x="5103024" y="2902940"/>
                    <a:pt x="5100112" y="2626037"/>
                    <a:pt x="4994189" y="2321590"/>
                  </a:cubicBezTo>
                  <a:cubicBezTo>
                    <a:pt x="4900470" y="2052526"/>
                    <a:pt x="4725460" y="1769129"/>
                    <a:pt x="4487860" y="1501856"/>
                  </a:cubicBezTo>
                  <a:cubicBezTo>
                    <a:pt x="4210285" y="1189683"/>
                    <a:pt x="3933047" y="962832"/>
                    <a:pt x="3640469" y="808425"/>
                  </a:cubicBezTo>
                  <a:cubicBezTo>
                    <a:pt x="3323369" y="641141"/>
                    <a:pt x="2988578" y="559851"/>
                    <a:pt x="2616837" y="559851"/>
                  </a:cubicBezTo>
                  <a:cubicBezTo>
                    <a:pt x="2315413" y="559851"/>
                    <a:pt x="2044110" y="640134"/>
                    <a:pt x="1762952" y="812008"/>
                  </a:cubicBezTo>
                  <a:cubicBezTo>
                    <a:pt x="1472838" y="989593"/>
                    <a:pt x="1197167" y="1250707"/>
                    <a:pt x="939635" y="1502976"/>
                  </a:cubicBezTo>
                  <a:cubicBezTo>
                    <a:pt x="819379" y="1620769"/>
                    <a:pt x="700355" y="1727700"/>
                    <a:pt x="585250" y="1831049"/>
                  </a:cubicBezTo>
                  <a:cubicBezTo>
                    <a:pt x="362317" y="2031140"/>
                    <a:pt x="169840" y="2204022"/>
                    <a:pt x="40403" y="2389556"/>
                  </a:cubicBezTo>
                  <a:lnTo>
                    <a:pt x="0" y="2456747"/>
                  </a:lnTo>
                  <a:lnTo>
                    <a:pt x="0" y="1601114"/>
                  </a:lnTo>
                  <a:lnTo>
                    <a:pt x="93200" y="1513741"/>
                  </a:lnTo>
                  <a:cubicBezTo>
                    <a:pt x="237107" y="1383294"/>
                    <a:pt x="388238" y="1251435"/>
                    <a:pt x="535423" y="1107273"/>
                  </a:cubicBezTo>
                  <a:cubicBezTo>
                    <a:pt x="1124050" y="530627"/>
                    <a:pt x="1718500" y="0"/>
                    <a:pt x="2616837" y="0"/>
                  </a:cubicBezTo>
                  <a:close/>
                </a:path>
              </a:pathLst>
            </a:custGeom>
            <a:gradFill>
              <a:gsLst>
                <a:gs pos="2000">
                  <a:schemeClr val="bg1">
                    <a:alpha val="10000"/>
                  </a:schemeClr>
                </a:gs>
                <a:gs pos="54000">
                  <a:schemeClr val="accent6">
                    <a:alpha val="10000"/>
                  </a:schemeClr>
                </a:gs>
                <a:gs pos="100000">
                  <a:schemeClr val="bg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42" name="Freeform: Shape 41">
              <a:extLst>
                <a:ext uri="{FF2B5EF4-FFF2-40B4-BE49-F238E27FC236}">
                  <a16:creationId xmlns:a16="http://schemas.microsoft.com/office/drawing/2014/main" id="{925212A0-55BD-B1A0-6332-0ED9E03EAC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517522" cy="6130481"/>
            </a:xfrm>
            <a:custGeom>
              <a:avLst/>
              <a:gdLst>
                <a:gd name="connsiteX0" fmla="*/ 2549095 w 5517522"/>
                <a:gd name="connsiteY0" fmla="*/ 0 h 6130481"/>
                <a:gd name="connsiteX1" fmla="*/ 4804175 w 5517522"/>
                <a:gd name="connsiteY1" fmla="*/ 1134258 h 6130481"/>
                <a:gd name="connsiteX2" fmla="*/ 5411838 w 5517522"/>
                <a:gd name="connsiteY2" fmla="*/ 3362353 h 6130481"/>
                <a:gd name="connsiteX3" fmla="*/ 4601621 w 5517522"/>
                <a:gd name="connsiteY3" fmla="*/ 5293280 h 6130481"/>
                <a:gd name="connsiteX4" fmla="*/ 2481577 w 5517522"/>
                <a:gd name="connsiteY4" fmla="*/ 6130481 h 6130481"/>
                <a:gd name="connsiteX5" fmla="*/ 243517 w 5517522"/>
                <a:gd name="connsiteY5" fmla="*/ 5212325 h 6130481"/>
                <a:gd name="connsiteX6" fmla="*/ 34587 w 5517522"/>
                <a:gd name="connsiteY6" fmla="*/ 4985345 h 6130481"/>
                <a:gd name="connsiteX7" fmla="*/ 0 w 5517522"/>
                <a:gd name="connsiteY7" fmla="*/ 4939620 h 6130481"/>
                <a:gd name="connsiteX8" fmla="*/ 0 w 5517522"/>
                <a:gd name="connsiteY8" fmla="*/ 3335329 h 6130481"/>
                <a:gd name="connsiteX9" fmla="*/ 17141 w 5517522"/>
                <a:gd name="connsiteY9" fmla="*/ 3448738 h 6130481"/>
                <a:gd name="connsiteX10" fmla="*/ 167489 w 5517522"/>
                <a:gd name="connsiteY10" fmla="*/ 3930490 h 6130481"/>
                <a:gd name="connsiteX11" fmla="*/ 715471 w 5517522"/>
                <a:gd name="connsiteY11" fmla="*/ 4734212 h 6130481"/>
                <a:gd name="connsiteX12" fmla="*/ 2481689 w 5517522"/>
                <a:gd name="connsiteY12" fmla="*/ 5458772 h 6130481"/>
                <a:gd name="connsiteX13" fmla="*/ 4126644 w 5517522"/>
                <a:gd name="connsiteY13" fmla="*/ 4818302 h 6130481"/>
                <a:gd name="connsiteX14" fmla="*/ 4360437 w 5517522"/>
                <a:gd name="connsiteY14" fmla="*/ 4516766 h 6130481"/>
                <a:gd name="connsiteX15" fmla="*/ 4480357 w 5517522"/>
                <a:gd name="connsiteY15" fmla="*/ 4122855 h 6130481"/>
                <a:gd name="connsiteX16" fmla="*/ 4781557 w 5517522"/>
                <a:gd name="connsiteY16" fmla="*/ 3129791 h 6130481"/>
                <a:gd name="connsiteX17" fmla="*/ 4771928 w 5517522"/>
                <a:gd name="connsiteY17" fmla="*/ 2357869 h 6130481"/>
                <a:gd name="connsiteX18" fmla="*/ 4297510 w 5517522"/>
                <a:gd name="connsiteY18" fmla="*/ 1575533 h 6130481"/>
                <a:gd name="connsiteX19" fmla="*/ 3498715 w 5517522"/>
                <a:gd name="connsiteY19" fmla="*/ 907071 h 6130481"/>
                <a:gd name="connsiteX20" fmla="*/ 2549095 w 5517522"/>
                <a:gd name="connsiteY20" fmla="*/ 671821 h 6130481"/>
                <a:gd name="connsiteX21" fmla="*/ 985319 w 5517522"/>
                <a:gd name="connsiteY21" fmla="*/ 1582475 h 6130481"/>
                <a:gd name="connsiteX22" fmla="*/ 634628 w 5517522"/>
                <a:gd name="connsiteY22" fmla="*/ 1913907 h 6130481"/>
                <a:gd name="connsiteX23" fmla="*/ 117662 w 5517522"/>
                <a:gd name="connsiteY23" fmla="*/ 2453044 h 6130481"/>
                <a:gd name="connsiteX24" fmla="*/ 2515 w 5517522"/>
                <a:gd name="connsiteY24" fmla="*/ 2685494 h 6130481"/>
                <a:gd name="connsiteX25" fmla="*/ 0 w 5517522"/>
                <a:gd name="connsiteY25" fmla="*/ 2696965 h 6130481"/>
                <a:gd name="connsiteX26" fmla="*/ 0 w 5517522"/>
                <a:gd name="connsiteY26" fmla="*/ 1587383 h 6130481"/>
                <a:gd name="connsiteX27" fmla="*/ 76951 w 5517522"/>
                <a:gd name="connsiteY27" fmla="*/ 1513741 h 6130481"/>
                <a:gd name="connsiteX28" fmla="*/ 510118 w 5517522"/>
                <a:gd name="connsiteY28" fmla="*/ 1107273 h 6130481"/>
                <a:gd name="connsiteX29" fmla="*/ 2549095 w 5517522"/>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522" h="6130481">
                  <a:moveTo>
                    <a:pt x="2549095" y="0"/>
                  </a:moveTo>
                  <a:cubicBezTo>
                    <a:pt x="3508568" y="0"/>
                    <a:pt x="4219915" y="463445"/>
                    <a:pt x="4804175" y="1134258"/>
                  </a:cubicBezTo>
                  <a:cubicBezTo>
                    <a:pt x="5291694" y="1694109"/>
                    <a:pt x="5724011"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335329"/>
                  </a:lnTo>
                  <a:lnTo>
                    <a:pt x="17141" y="3448738"/>
                  </a:lnTo>
                  <a:cubicBezTo>
                    <a:pt x="50676" y="3613558"/>
                    <a:pt x="100867" y="3774516"/>
                    <a:pt x="167489" y="3930490"/>
                  </a:cubicBezTo>
                  <a:cubicBezTo>
                    <a:pt x="296255" y="4232138"/>
                    <a:pt x="480670" y="4502546"/>
                    <a:pt x="715471" y="4734212"/>
                  </a:cubicBezTo>
                  <a:cubicBezTo>
                    <a:pt x="1188993" y="5201464"/>
                    <a:pt x="1816250" y="5458772"/>
                    <a:pt x="2481689" y="5458772"/>
                  </a:cubicBezTo>
                  <a:cubicBezTo>
                    <a:pt x="3185758" y="5458772"/>
                    <a:pt x="3677755" y="5267191"/>
                    <a:pt x="4126644" y="4818302"/>
                  </a:cubicBezTo>
                  <a:cubicBezTo>
                    <a:pt x="4278363" y="4666583"/>
                    <a:pt x="4329982" y="4580701"/>
                    <a:pt x="4360437" y="4516766"/>
                  </a:cubicBezTo>
                  <a:cubicBezTo>
                    <a:pt x="4404890" y="4423495"/>
                    <a:pt x="4436577" y="4297417"/>
                    <a:pt x="4480357" y="4122855"/>
                  </a:cubicBezTo>
                  <a:cubicBezTo>
                    <a:pt x="4539030" y="3889285"/>
                    <a:pt x="4619425" y="3569275"/>
                    <a:pt x="4781557" y="3129791"/>
                  </a:cubicBezTo>
                  <a:cubicBezTo>
                    <a:pt x="4870238" y="2889503"/>
                    <a:pt x="4867103" y="2637010"/>
                    <a:pt x="4771928" y="2357869"/>
                  </a:cubicBezTo>
                  <a:cubicBezTo>
                    <a:pt x="4684815" y="2102465"/>
                    <a:pt x="4520779" y="1831945"/>
                    <a:pt x="4297510" y="1575533"/>
                  </a:cubicBezTo>
                  <a:cubicBezTo>
                    <a:pt x="4034492" y="1273549"/>
                    <a:pt x="3773266" y="1054983"/>
                    <a:pt x="3498715" y="907071"/>
                  </a:cubicBezTo>
                  <a:cubicBezTo>
                    <a:pt x="3204905" y="748745"/>
                    <a:pt x="2894187" y="671821"/>
                    <a:pt x="2549095" y="671821"/>
                  </a:cubicBezTo>
                  <a:cubicBezTo>
                    <a:pt x="1942553" y="671821"/>
                    <a:pt x="1518298" y="1049273"/>
                    <a:pt x="985319" y="1582475"/>
                  </a:cubicBezTo>
                  <a:cubicBezTo>
                    <a:pt x="865735" y="1702059"/>
                    <a:pt x="748278" y="1809774"/>
                    <a:pt x="634628" y="1913907"/>
                  </a:cubicBezTo>
                  <a:cubicBezTo>
                    <a:pt x="421325" y="2109407"/>
                    <a:pt x="237134" y="2278146"/>
                    <a:pt x="117662" y="2453044"/>
                  </a:cubicBezTo>
                  <a:cubicBezTo>
                    <a:pt x="64756" y="2530415"/>
                    <a:pt x="27022" y="2605799"/>
                    <a:pt x="2515" y="2685494"/>
                  </a:cubicBezTo>
                  <a:lnTo>
                    <a:pt x="0" y="2696965"/>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43" name="Freeform: Shape 42">
              <a:extLst>
                <a:ext uri="{FF2B5EF4-FFF2-40B4-BE49-F238E27FC236}">
                  <a16:creationId xmlns:a16="http://schemas.microsoft.com/office/drawing/2014/main" id="{AE4FCF1B-D1B7-5F85-F6FC-3429ECE4E2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76241"/>
              <a:ext cx="5517475" cy="6130481"/>
            </a:xfrm>
            <a:custGeom>
              <a:avLst/>
              <a:gdLst>
                <a:gd name="connsiteX0" fmla="*/ 2549095 w 5517475"/>
                <a:gd name="connsiteY0" fmla="*/ 0 h 6130481"/>
                <a:gd name="connsiteX1" fmla="*/ 4804175 w 5517475"/>
                <a:gd name="connsiteY1" fmla="*/ 1134258 h 6130481"/>
                <a:gd name="connsiteX2" fmla="*/ 5411838 w 5517475"/>
                <a:gd name="connsiteY2" fmla="*/ 3362353 h 6130481"/>
                <a:gd name="connsiteX3" fmla="*/ 4601621 w 5517475"/>
                <a:gd name="connsiteY3" fmla="*/ 5293280 h 6130481"/>
                <a:gd name="connsiteX4" fmla="*/ 2481577 w 5517475"/>
                <a:gd name="connsiteY4" fmla="*/ 6130481 h 6130481"/>
                <a:gd name="connsiteX5" fmla="*/ 243517 w 5517475"/>
                <a:gd name="connsiteY5" fmla="*/ 5212325 h 6130481"/>
                <a:gd name="connsiteX6" fmla="*/ 34587 w 5517475"/>
                <a:gd name="connsiteY6" fmla="*/ 4985345 h 6130481"/>
                <a:gd name="connsiteX7" fmla="*/ 0 w 5517475"/>
                <a:gd name="connsiteY7" fmla="*/ 4939620 h 6130481"/>
                <a:gd name="connsiteX8" fmla="*/ 0 w 5517475"/>
                <a:gd name="connsiteY8" fmla="*/ 3799573 h 6130481"/>
                <a:gd name="connsiteX9" fmla="*/ 64364 w 5517475"/>
                <a:gd name="connsiteY9" fmla="*/ 3974159 h 6130481"/>
                <a:gd name="connsiteX10" fmla="*/ 636644 w 5517475"/>
                <a:gd name="connsiteY10" fmla="*/ 4813600 h 6130481"/>
                <a:gd name="connsiteX11" fmla="*/ 2481577 w 5517475"/>
                <a:gd name="connsiteY11" fmla="*/ 5570406 h 6130481"/>
                <a:gd name="connsiteX12" fmla="*/ 3449896 w 5517475"/>
                <a:gd name="connsiteY12" fmla="*/ 5407153 h 6130481"/>
                <a:gd name="connsiteX13" fmla="*/ 4205695 w 5517475"/>
                <a:gd name="connsiteY13" fmla="*/ 4897241 h 6130481"/>
                <a:gd name="connsiteX14" fmla="*/ 4461434 w 5517475"/>
                <a:gd name="connsiteY14" fmla="*/ 4564802 h 6130481"/>
                <a:gd name="connsiteX15" fmla="*/ 4588969 w 5517475"/>
                <a:gd name="connsiteY15" fmla="*/ 4149952 h 6130481"/>
                <a:gd name="connsiteX16" fmla="*/ 4886585 w 5517475"/>
                <a:gd name="connsiteY16" fmla="*/ 3168421 h 6130481"/>
                <a:gd name="connsiteX17" fmla="*/ 4877964 w 5517475"/>
                <a:gd name="connsiteY17" fmla="*/ 2321590 h 6130481"/>
                <a:gd name="connsiteX18" fmla="*/ 4382048 w 5517475"/>
                <a:gd name="connsiteY18" fmla="*/ 1501856 h 6130481"/>
                <a:gd name="connsiteX19" fmla="*/ 3551900 w 5517475"/>
                <a:gd name="connsiteY19" fmla="*/ 808425 h 6130481"/>
                <a:gd name="connsiteX20" fmla="*/ 2549095 w 5517475"/>
                <a:gd name="connsiteY20" fmla="*/ 559851 h 6130481"/>
                <a:gd name="connsiteX21" fmla="*/ 1712566 w 5517475"/>
                <a:gd name="connsiteY21" fmla="*/ 812008 h 6130481"/>
                <a:gd name="connsiteX22" fmla="*/ 906044 w 5517475"/>
                <a:gd name="connsiteY22" fmla="*/ 1502976 h 6130481"/>
                <a:gd name="connsiteX23" fmla="*/ 558825 w 5517475"/>
                <a:gd name="connsiteY23" fmla="*/ 1831049 h 6130481"/>
                <a:gd name="connsiteX24" fmla="*/ 25063 w 5517475"/>
                <a:gd name="connsiteY24" fmla="*/ 2389556 h 6130481"/>
                <a:gd name="connsiteX25" fmla="*/ 0 w 5517475"/>
                <a:gd name="connsiteY25" fmla="*/ 2432109 h 6130481"/>
                <a:gd name="connsiteX26" fmla="*/ 0 w 5517475"/>
                <a:gd name="connsiteY26" fmla="*/ 1587383 h 6130481"/>
                <a:gd name="connsiteX27" fmla="*/ 76951 w 5517475"/>
                <a:gd name="connsiteY27" fmla="*/ 1513741 h 6130481"/>
                <a:gd name="connsiteX28" fmla="*/ 510118 w 5517475"/>
                <a:gd name="connsiteY28" fmla="*/ 1107273 h 6130481"/>
                <a:gd name="connsiteX29" fmla="*/ 2549095 w 5517475"/>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475" h="6130481">
                  <a:moveTo>
                    <a:pt x="2549095" y="0"/>
                  </a:moveTo>
                  <a:cubicBezTo>
                    <a:pt x="3508568" y="0"/>
                    <a:pt x="4219915" y="463445"/>
                    <a:pt x="4804175" y="1134258"/>
                  </a:cubicBezTo>
                  <a:cubicBezTo>
                    <a:pt x="5291694" y="1694109"/>
                    <a:pt x="5723899"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799573"/>
                  </a:lnTo>
                  <a:lnTo>
                    <a:pt x="64364" y="3974159"/>
                  </a:lnTo>
                  <a:cubicBezTo>
                    <a:pt x="198841" y="4289243"/>
                    <a:pt x="391429" y="4571632"/>
                    <a:pt x="636644" y="4813600"/>
                  </a:cubicBezTo>
                  <a:cubicBezTo>
                    <a:pt x="1131328" y="5301566"/>
                    <a:pt x="1786578" y="5570406"/>
                    <a:pt x="2481577" y="5570406"/>
                  </a:cubicBezTo>
                  <a:cubicBezTo>
                    <a:pt x="2854550" y="5570406"/>
                    <a:pt x="3171314" y="5516996"/>
                    <a:pt x="3449896" y="5407153"/>
                  </a:cubicBezTo>
                  <a:cubicBezTo>
                    <a:pt x="3723103" y="5299438"/>
                    <a:pt x="3970333" y="5132603"/>
                    <a:pt x="4205695" y="4897241"/>
                  </a:cubicBezTo>
                  <a:cubicBezTo>
                    <a:pt x="4369395" y="4733653"/>
                    <a:pt x="4426836" y="4637358"/>
                    <a:pt x="4461434" y="4564802"/>
                  </a:cubicBezTo>
                  <a:cubicBezTo>
                    <a:pt x="4510701" y="4461453"/>
                    <a:pt x="4543509" y="4330784"/>
                    <a:pt x="4588969" y="4149952"/>
                  </a:cubicBezTo>
                  <a:cubicBezTo>
                    <a:pt x="4646969" y="3918846"/>
                    <a:pt x="4726468" y="3602194"/>
                    <a:pt x="4886585" y="3168421"/>
                  </a:cubicBezTo>
                  <a:cubicBezTo>
                    <a:pt x="4984560" y="2902940"/>
                    <a:pt x="4981760" y="2626037"/>
                    <a:pt x="4877964" y="2321590"/>
                  </a:cubicBezTo>
                  <a:cubicBezTo>
                    <a:pt x="4786260" y="2052526"/>
                    <a:pt x="4614834" y="1769129"/>
                    <a:pt x="4382048" y="1501856"/>
                  </a:cubicBezTo>
                  <a:cubicBezTo>
                    <a:pt x="4110072" y="1189683"/>
                    <a:pt x="3838544" y="962832"/>
                    <a:pt x="3551900" y="808425"/>
                  </a:cubicBezTo>
                  <a:cubicBezTo>
                    <a:pt x="3241183" y="641141"/>
                    <a:pt x="2913222" y="559851"/>
                    <a:pt x="2549095" y="559851"/>
                  </a:cubicBezTo>
                  <a:cubicBezTo>
                    <a:pt x="2253830" y="559851"/>
                    <a:pt x="1988013" y="640134"/>
                    <a:pt x="1712566" y="812008"/>
                  </a:cubicBezTo>
                  <a:cubicBezTo>
                    <a:pt x="1428385" y="989593"/>
                    <a:pt x="1158313" y="1250707"/>
                    <a:pt x="906044" y="1502976"/>
                  </a:cubicBezTo>
                  <a:cubicBezTo>
                    <a:pt x="788140" y="1620769"/>
                    <a:pt x="671579" y="1727700"/>
                    <a:pt x="558825" y="1831049"/>
                  </a:cubicBezTo>
                  <a:cubicBezTo>
                    <a:pt x="340371" y="2031140"/>
                    <a:pt x="151813" y="2204022"/>
                    <a:pt x="25063" y="2389556"/>
                  </a:cubicBezTo>
                  <a:lnTo>
                    <a:pt x="0" y="2432109"/>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44" name="Freeform: Shape 43">
              <a:extLst>
                <a:ext uri="{FF2B5EF4-FFF2-40B4-BE49-F238E27FC236}">
                  <a16:creationId xmlns:a16="http://schemas.microsoft.com/office/drawing/2014/main" id="{3CA5A250-EF02-67F8-BCAE-FDC287A74C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0"/>
              <a:ext cx="5646974" cy="6483075"/>
            </a:xfrm>
            <a:custGeom>
              <a:avLst/>
              <a:gdLst>
                <a:gd name="connsiteX0" fmla="*/ 2405773 w 5646974"/>
                <a:gd name="connsiteY0" fmla="*/ 0 h 6483075"/>
                <a:gd name="connsiteX1" fmla="*/ 5646974 w 5646974"/>
                <a:gd name="connsiteY1" fmla="*/ 3241538 h 6483075"/>
                <a:gd name="connsiteX2" fmla="*/ 2405773 w 5646974"/>
                <a:gd name="connsiteY2" fmla="*/ 6483075 h 6483075"/>
                <a:gd name="connsiteX3" fmla="*/ 113897 w 5646974"/>
                <a:gd name="connsiteY3" fmla="*/ 5533666 h 6483075"/>
                <a:gd name="connsiteX4" fmla="*/ 0 w 5646974"/>
                <a:gd name="connsiteY4" fmla="*/ 5408336 h 6483075"/>
                <a:gd name="connsiteX5" fmla="*/ 0 w 5646974"/>
                <a:gd name="connsiteY5" fmla="*/ 4983659 h 6483075"/>
                <a:gd name="connsiteX6" fmla="*/ 155731 w 5646974"/>
                <a:gd name="connsiteY6" fmla="*/ 5176047 h 6483075"/>
                <a:gd name="connsiteX7" fmla="*/ 1093706 w 5646974"/>
                <a:gd name="connsiteY7" fmla="*/ 5866903 h 6483075"/>
                <a:gd name="connsiteX8" fmla="*/ 1639673 w 5646974"/>
                <a:gd name="connsiteY8" fmla="*/ 6059940 h 6483075"/>
                <a:gd name="connsiteX9" fmla="*/ 1709990 w 5646974"/>
                <a:gd name="connsiteY9" fmla="*/ 6076287 h 6483075"/>
                <a:gd name="connsiteX10" fmla="*/ 1780307 w 5646974"/>
                <a:gd name="connsiteY10" fmla="*/ 6091963 h 6483075"/>
                <a:gd name="connsiteX11" fmla="*/ 1851072 w 5646974"/>
                <a:gd name="connsiteY11" fmla="*/ 6105176 h 6483075"/>
                <a:gd name="connsiteX12" fmla="*/ 1886455 w 5646974"/>
                <a:gd name="connsiteY12" fmla="*/ 6111782 h 6483075"/>
                <a:gd name="connsiteX13" fmla="*/ 1921949 w 5646974"/>
                <a:gd name="connsiteY13" fmla="*/ 6117716 h 6483075"/>
                <a:gd name="connsiteX14" fmla="*/ 2064152 w 5646974"/>
                <a:gd name="connsiteY14" fmla="*/ 6137647 h 6483075"/>
                <a:gd name="connsiteX15" fmla="*/ 2206914 w 5646974"/>
                <a:gd name="connsiteY15" fmla="*/ 6151195 h 6483075"/>
                <a:gd name="connsiteX16" fmla="*/ 2350011 w 5646974"/>
                <a:gd name="connsiteY16" fmla="*/ 6158250 h 6483075"/>
                <a:gd name="connsiteX17" fmla="*/ 2493109 w 5646974"/>
                <a:gd name="connsiteY17" fmla="*/ 6159705 h 6483075"/>
                <a:gd name="connsiteX18" fmla="*/ 2781321 w 5646974"/>
                <a:gd name="connsiteY18" fmla="*/ 6147277 h 6483075"/>
                <a:gd name="connsiteX19" fmla="*/ 3345091 w 5646974"/>
                <a:gd name="connsiteY19" fmla="*/ 6060276 h 6483075"/>
                <a:gd name="connsiteX20" fmla="*/ 3878853 w 5646974"/>
                <a:gd name="connsiteY20" fmla="*/ 5871718 h 6483075"/>
                <a:gd name="connsiteX21" fmla="*/ 4367267 w 5646974"/>
                <a:gd name="connsiteY21" fmla="*/ 5573093 h 6483075"/>
                <a:gd name="connsiteX22" fmla="*/ 4424484 w 5646974"/>
                <a:gd name="connsiteY22" fmla="*/ 5528529 h 6483075"/>
                <a:gd name="connsiteX23" fmla="*/ 4481252 w 5646974"/>
                <a:gd name="connsiteY23" fmla="*/ 5483069 h 6483075"/>
                <a:gd name="connsiteX24" fmla="*/ 4536790 w 5646974"/>
                <a:gd name="connsiteY24" fmla="*/ 5435818 h 6483075"/>
                <a:gd name="connsiteX25" fmla="*/ 4591543 w 5646974"/>
                <a:gd name="connsiteY25" fmla="*/ 5387671 h 6483075"/>
                <a:gd name="connsiteX26" fmla="*/ 4794209 w 5646974"/>
                <a:gd name="connsiteY26" fmla="*/ 5181198 h 6483075"/>
                <a:gd name="connsiteX27" fmla="*/ 4956678 w 5646974"/>
                <a:gd name="connsiteY27" fmla="*/ 4945836 h 6483075"/>
                <a:gd name="connsiteX28" fmla="*/ 4989262 w 5646974"/>
                <a:gd name="connsiteY28" fmla="*/ 4881453 h 6483075"/>
                <a:gd name="connsiteX29" fmla="*/ 5017814 w 5646974"/>
                <a:gd name="connsiteY29" fmla="*/ 4814607 h 6483075"/>
                <a:gd name="connsiteX30" fmla="*/ 5044127 w 5646974"/>
                <a:gd name="connsiteY30" fmla="*/ 4746193 h 6483075"/>
                <a:gd name="connsiteX31" fmla="*/ 5068425 w 5646974"/>
                <a:gd name="connsiteY31" fmla="*/ 4676436 h 6483075"/>
                <a:gd name="connsiteX32" fmla="*/ 5154641 w 5646974"/>
                <a:gd name="connsiteY32" fmla="*/ 4390352 h 6483075"/>
                <a:gd name="connsiteX33" fmla="*/ 5196854 w 5646974"/>
                <a:gd name="connsiteY33" fmla="*/ 4246134 h 6483075"/>
                <a:gd name="connsiteX34" fmla="*/ 5240299 w 5646974"/>
                <a:gd name="connsiteY34" fmla="*/ 4102140 h 6483075"/>
                <a:gd name="connsiteX35" fmla="*/ 5432440 w 5646974"/>
                <a:gd name="connsiteY35" fmla="*/ 3532884 h 6483075"/>
                <a:gd name="connsiteX36" fmla="*/ 5528846 w 5646974"/>
                <a:gd name="connsiteY36" fmla="*/ 2951647 h 6483075"/>
                <a:gd name="connsiteX37" fmla="*/ 5495927 w 5646974"/>
                <a:gd name="connsiteY37" fmla="*/ 2658733 h 6483075"/>
                <a:gd name="connsiteX38" fmla="*/ 5480027 w 5646974"/>
                <a:gd name="connsiteY38" fmla="*/ 2586848 h 6483075"/>
                <a:gd name="connsiteX39" fmla="*/ 5461328 w 5646974"/>
                <a:gd name="connsiteY39" fmla="*/ 2515635 h 6483075"/>
                <a:gd name="connsiteX40" fmla="*/ 5439605 w 5646974"/>
                <a:gd name="connsiteY40" fmla="*/ 2445317 h 6483075"/>
                <a:gd name="connsiteX41" fmla="*/ 5415532 w 5646974"/>
                <a:gd name="connsiteY41" fmla="*/ 2375896 h 6483075"/>
                <a:gd name="connsiteX42" fmla="*/ 5144564 w 5646974"/>
                <a:gd name="connsiteY42" fmla="*/ 1857138 h 6483075"/>
                <a:gd name="connsiteX43" fmla="*/ 4774838 w 5646974"/>
                <a:gd name="connsiteY43" fmla="*/ 1405450 h 6483075"/>
                <a:gd name="connsiteX44" fmla="*/ 4345769 w 5646974"/>
                <a:gd name="connsiteY44" fmla="*/ 1012323 h 6483075"/>
                <a:gd name="connsiteX45" fmla="*/ 4115334 w 5646974"/>
                <a:gd name="connsiteY45" fmla="*/ 841344 h 6483075"/>
                <a:gd name="connsiteX46" fmla="*/ 3874038 w 5646974"/>
                <a:gd name="connsiteY46" fmla="*/ 691528 h 6483075"/>
                <a:gd name="connsiteX47" fmla="*/ 3359535 w 5646974"/>
                <a:gd name="connsiteY47" fmla="*/ 468819 h 6483075"/>
                <a:gd name="connsiteX48" fmla="*/ 2811105 w 5646974"/>
                <a:gd name="connsiteY48" fmla="*/ 366031 h 6483075"/>
                <a:gd name="connsiteX49" fmla="*/ 2741124 w 5646974"/>
                <a:gd name="connsiteY49" fmla="*/ 361440 h 6483075"/>
                <a:gd name="connsiteX50" fmla="*/ 2671030 w 5646974"/>
                <a:gd name="connsiteY50" fmla="*/ 358417 h 6483075"/>
                <a:gd name="connsiteX51" fmla="*/ 2600713 w 5646974"/>
                <a:gd name="connsiteY51" fmla="*/ 357521 h 6483075"/>
                <a:gd name="connsiteX52" fmla="*/ 2531739 w 5646974"/>
                <a:gd name="connsiteY52" fmla="*/ 358529 h 6483075"/>
                <a:gd name="connsiteX53" fmla="*/ 2259988 w 5646974"/>
                <a:gd name="connsiteY53" fmla="*/ 385289 h 6483075"/>
                <a:gd name="connsiteX54" fmla="*/ 1740670 w 5646974"/>
                <a:gd name="connsiteY54" fmla="*/ 553917 h 6483075"/>
                <a:gd name="connsiteX55" fmla="*/ 1264124 w 5646974"/>
                <a:gd name="connsiteY55" fmla="*/ 853549 h 6483075"/>
                <a:gd name="connsiteX56" fmla="*/ 823074 w 5646974"/>
                <a:gd name="connsiteY56" fmla="*/ 1234136 h 6483075"/>
                <a:gd name="connsiteX57" fmla="*/ 715694 w 5646974"/>
                <a:gd name="connsiteY57" fmla="*/ 1336252 h 6483075"/>
                <a:gd name="connsiteX58" fmla="*/ 606859 w 5646974"/>
                <a:gd name="connsiteY58" fmla="*/ 1440945 h 6483075"/>
                <a:gd name="connsiteX59" fmla="*/ 382023 w 5646974"/>
                <a:gd name="connsiteY59" fmla="*/ 1646074 h 6483075"/>
                <a:gd name="connsiteX60" fmla="*/ 158531 w 5646974"/>
                <a:gd name="connsiteY60" fmla="*/ 1843813 h 6483075"/>
                <a:gd name="connsiteX61" fmla="*/ 0 w 5646974"/>
                <a:gd name="connsiteY61" fmla="*/ 1991775 h 6483075"/>
                <a:gd name="connsiteX62" fmla="*/ 0 w 5646974"/>
                <a:gd name="connsiteY62" fmla="*/ 1074740 h 6483075"/>
                <a:gd name="connsiteX63" fmla="*/ 113897 w 5646974"/>
                <a:gd name="connsiteY63" fmla="*/ 949410 h 6483075"/>
                <a:gd name="connsiteX64" fmla="*/ 2405773 w 5646974"/>
                <a:gd name="connsiteY64" fmla="*/ 0 h 6483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5646974" h="6483075">
                  <a:moveTo>
                    <a:pt x="2405773" y="0"/>
                  </a:moveTo>
                  <a:cubicBezTo>
                    <a:pt x="4195841" y="0"/>
                    <a:pt x="5646974" y="1451246"/>
                    <a:pt x="5646974" y="3241538"/>
                  </a:cubicBezTo>
                  <a:cubicBezTo>
                    <a:pt x="5646974" y="5031830"/>
                    <a:pt x="4195841" y="6483075"/>
                    <a:pt x="2405773" y="6483075"/>
                  </a:cubicBezTo>
                  <a:cubicBezTo>
                    <a:pt x="1510739" y="6483075"/>
                    <a:pt x="700439" y="6120264"/>
                    <a:pt x="113897" y="5533666"/>
                  </a:cubicBezTo>
                  <a:lnTo>
                    <a:pt x="0" y="5408336"/>
                  </a:lnTo>
                  <a:lnTo>
                    <a:pt x="0" y="4983659"/>
                  </a:lnTo>
                  <a:lnTo>
                    <a:pt x="155731" y="5176047"/>
                  </a:lnTo>
                  <a:cubicBezTo>
                    <a:pt x="417742" y="5469073"/>
                    <a:pt x="741224" y="5704211"/>
                    <a:pt x="1093706" y="5866903"/>
                  </a:cubicBezTo>
                  <a:cubicBezTo>
                    <a:pt x="1269947" y="5948418"/>
                    <a:pt x="1453018" y="6013137"/>
                    <a:pt x="1639673" y="6059940"/>
                  </a:cubicBezTo>
                  <a:lnTo>
                    <a:pt x="1709990" y="6076287"/>
                  </a:lnTo>
                  <a:cubicBezTo>
                    <a:pt x="1733504" y="6081550"/>
                    <a:pt x="1756570" y="6088156"/>
                    <a:pt x="1780307" y="6091963"/>
                  </a:cubicBezTo>
                  <a:lnTo>
                    <a:pt x="1851072" y="6105176"/>
                  </a:lnTo>
                  <a:lnTo>
                    <a:pt x="1886455" y="6111782"/>
                  </a:lnTo>
                  <a:cubicBezTo>
                    <a:pt x="1898212" y="6114021"/>
                    <a:pt x="1909969" y="6116373"/>
                    <a:pt x="1921949" y="6117716"/>
                  </a:cubicBezTo>
                  <a:cubicBezTo>
                    <a:pt x="1969425" y="6124323"/>
                    <a:pt x="2016676" y="6131489"/>
                    <a:pt x="2064152" y="6137647"/>
                  </a:cubicBezTo>
                  <a:cubicBezTo>
                    <a:pt x="2111851" y="6141790"/>
                    <a:pt x="2159438" y="6146381"/>
                    <a:pt x="2206914" y="6151195"/>
                  </a:cubicBezTo>
                  <a:lnTo>
                    <a:pt x="2350011" y="6158250"/>
                  </a:lnTo>
                  <a:cubicBezTo>
                    <a:pt x="2397711" y="6159593"/>
                    <a:pt x="2445410" y="6159146"/>
                    <a:pt x="2493109" y="6159705"/>
                  </a:cubicBezTo>
                  <a:cubicBezTo>
                    <a:pt x="2589068" y="6158137"/>
                    <a:pt x="2685922" y="6154666"/>
                    <a:pt x="2781321" y="6147277"/>
                  </a:cubicBezTo>
                  <a:cubicBezTo>
                    <a:pt x="2972566" y="6132944"/>
                    <a:pt x="3161348" y="6105288"/>
                    <a:pt x="3345091" y="6060276"/>
                  </a:cubicBezTo>
                  <a:cubicBezTo>
                    <a:pt x="3528834" y="6015375"/>
                    <a:pt x="3707539" y="5952785"/>
                    <a:pt x="3878853" y="5871718"/>
                  </a:cubicBezTo>
                  <a:cubicBezTo>
                    <a:pt x="4050167" y="5790428"/>
                    <a:pt x="4213084" y="5689318"/>
                    <a:pt x="4367267" y="5573093"/>
                  </a:cubicBezTo>
                  <a:lnTo>
                    <a:pt x="4424484" y="5528529"/>
                  </a:lnTo>
                  <a:cubicBezTo>
                    <a:pt x="4443631" y="5513637"/>
                    <a:pt x="4463113" y="5499193"/>
                    <a:pt x="4481252" y="5483069"/>
                  </a:cubicBezTo>
                  <a:lnTo>
                    <a:pt x="4536790" y="5435818"/>
                  </a:lnTo>
                  <a:cubicBezTo>
                    <a:pt x="4555265" y="5419918"/>
                    <a:pt x="4574188" y="5404466"/>
                    <a:pt x="4591543" y="5387671"/>
                  </a:cubicBezTo>
                  <a:cubicBezTo>
                    <a:pt x="4662980" y="5321944"/>
                    <a:pt x="4733074" y="5254650"/>
                    <a:pt x="4794209" y="5181198"/>
                  </a:cubicBezTo>
                  <a:cubicBezTo>
                    <a:pt x="4857808" y="5109089"/>
                    <a:pt x="4910434" y="5029926"/>
                    <a:pt x="4956678" y="4945836"/>
                  </a:cubicBezTo>
                  <a:cubicBezTo>
                    <a:pt x="4967651" y="4924450"/>
                    <a:pt x="4978624" y="4903064"/>
                    <a:pt x="4989262" y="4881453"/>
                  </a:cubicBezTo>
                  <a:lnTo>
                    <a:pt x="5017814" y="4814607"/>
                  </a:lnTo>
                  <a:cubicBezTo>
                    <a:pt x="5027891" y="4792549"/>
                    <a:pt x="5035393" y="4769035"/>
                    <a:pt x="5044127" y="4746193"/>
                  </a:cubicBezTo>
                  <a:cubicBezTo>
                    <a:pt x="5052636" y="4723128"/>
                    <a:pt x="5061146" y="4700174"/>
                    <a:pt x="5068425" y="4676436"/>
                  </a:cubicBezTo>
                  <a:cubicBezTo>
                    <a:pt x="5099552" y="4582717"/>
                    <a:pt x="5126985" y="4486422"/>
                    <a:pt x="5154641" y="4390352"/>
                  </a:cubicBezTo>
                  <a:lnTo>
                    <a:pt x="5196854" y="4246134"/>
                  </a:lnTo>
                  <a:lnTo>
                    <a:pt x="5240299" y="4102140"/>
                  </a:lnTo>
                  <a:cubicBezTo>
                    <a:pt x="5299195" y="3910560"/>
                    <a:pt x="5364697" y="3721330"/>
                    <a:pt x="5432440" y="3532884"/>
                  </a:cubicBezTo>
                  <a:cubicBezTo>
                    <a:pt x="5500294" y="3346902"/>
                    <a:pt x="5533549" y="3148714"/>
                    <a:pt x="5528846" y="2951647"/>
                  </a:cubicBezTo>
                  <a:cubicBezTo>
                    <a:pt x="5526831" y="2853113"/>
                    <a:pt x="5515409" y="2755027"/>
                    <a:pt x="5495927" y="2658733"/>
                  </a:cubicBezTo>
                  <a:cubicBezTo>
                    <a:pt x="5491112" y="2634659"/>
                    <a:pt x="5486297" y="2610585"/>
                    <a:pt x="5480027" y="2586848"/>
                  </a:cubicBezTo>
                  <a:cubicBezTo>
                    <a:pt x="5474205" y="2562998"/>
                    <a:pt x="5468718" y="2539036"/>
                    <a:pt x="5461328" y="2515635"/>
                  </a:cubicBezTo>
                  <a:cubicBezTo>
                    <a:pt x="5454386" y="2492009"/>
                    <a:pt x="5447668" y="2468495"/>
                    <a:pt x="5439605" y="2445317"/>
                  </a:cubicBezTo>
                  <a:cubicBezTo>
                    <a:pt x="5431879" y="2422028"/>
                    <a:pt x="5424378" y="2398738"/>
                    <a:pt x="5415532" y="2375896"/>
                  </a:cubicBezTo>
                  <a:cubicBezTo>
                    <a:pt x="5347790" y="2191817"/>
                    <a:pt x="5254071" y="2018599"/>
                    <a:pt x="5144564" y="1857138"/>
                  </a:cubicBezTo>
                  <a:cubicBezTo>
                    <a:pt x="5034946" y="1695565"/>
                    <a:pt x="4909762" y="1545301"/>
                    <a:pt x="4774838" y="1405450"/>
                  </a:cubicBezTo>
                  <a:cubicBezTo>
                    <a:pt x="4638907" y="1265040"/>
                    <a:pt x="4496145" y="1132131"/>
                    <a:pt x="4345769" y="1012323"/>
                  </a:cubicBezTo>
                  <a:cubicBezTo>
                    <a:pt x="4270749" y="952195"/>
                    <a:pt x="4194273" y="894642"/>
                    <a:pt x="4115334" y="841344"/>
                  </a:cubicBezTo>
                  <a:cubicBezTo>
                    <a:pt x="4037067" y="787263"/>
                    <a:pt x="3956336" y="737548"/>
                    <a:pt x="3874038" y="691528"/>
                  </a:cubicBezTo>
                  <a:cubicBezTo>
                    <a:pt x="3709554" y="599712"/>
                    <a:pt x="3537792" y="523349"/>
                    <a:pt x="3359535" y="468819"/>
                  </a:cubicBezTo>
                  <a:cubicBezTo>
                    <a:pt x="3181278" y="414514"/>
                    <a:pt x="2997311" y="380699"/>
                    <a:pt x="2811105" y="366031"/>
                  </a:cubicBezTo>
                  <a:cubicBezTo>
                    <a:pt x="2787703" y="364575"/>
                    <a:pt x="2764525" y="362448"/>
                    <a:pt x="2741124" y="361440"/>
                  </a:cubicBezTo>
                  <a:lnTo>
                    <a:pt x="2671030" y="358417"/>
                  </a:lnTo>
                  <a:lnTo>
                    <a:pt x="2600713" y="357521"/>
                  </a:lnTo>
                  <a:cubicBezTo>
                    <a:pt x="2577087" y="356961"/>
                    <a:pt x="2554805" y="358305"/>
                    <a:pt x="2531739" y="358529"/>
                  </a:cubicBezTo>
                  <a:cubicBezTo>
                    <a:pt x="2440259" y="360992"/>
                    <a:pt x="2349564" y="370285"/>
                    <a:pt x="2259988" y="385289"/>
                  </a:cubicBezTo>
                  <a:cubicBezTo>
                    <a:pt x="2080723" y="415521"/>
                    <a:pt x="1906945" y="473634"/>
                    <a:pt x="1740670" y="553917"/>
                  </a:cubicBezTo>
                  <a:cubicBezTo>
                    <a:pt x="1574506" y="634647"/>
                    <a:pt x="1415844" y="737100"/>
                    <a:pt x="1264124" y="853549"/>
                  </a:cubicBezTo>
                  <a:cubicBezTo>
                    <a:pt x="1112181" y="969886"/>
                    <a:pt x="966508" y="1099212"/>
                    <a:pt x="823074" y="1234136"/>
                  </a:cubicBezTo>
                  <a:cubicBezTo>
                    <a:pt x="787131" y="1267951"/>
                    <a:pt x="751413" y="1301990"/>
                    <a:pt x="715694" y="1336252"/>
                  </a:cubicBezTo>
                  <a:lnTo>
                    <a:pt x="606859" y="1440945"/>
                  </a:lnTo>
                  <a:cubicBezTo>
                    <a:pt x="532623" y="1511374"/>
                    <a:pt x="457267" y="1579452"/>
                    <a:pt x="382023" y="1646074"/>
                  </a:cubicBezTo>
                  <a:lnTo>
                    <a:pt x="158531" y="1843813"/>
                  </a:lnTo>
                  <a:lnTo>
                    <a:pt x="0" y="1991775"/>
                  </a:lnTo>
                  <a:lnTo>
                    <a:pt x="0" y="1074740"/>
                  </a:lnTo>
                  <a:lnTo>
                    <a:pt x="113897" y="949410"/>
                  </a:lnTo>
                  <a:cubicBezTo>
                    <a:pt x="700439" y="362812"/>
                    <a:pt x="1510739" y="0"/>
                    <a:pt x="2405773" y="0"/>
                  </a:cubicBezTo>
                  <a:close/>
                </a:path>
              </a:pathLst>
            </a:custGeom>
            <a:gradFill>
              <a:gsLst>
                <a:gs pos="2000">
                  <a:schemeClr val="bg1">
                    <a:alpha val="10000"/>
                  </a:schemeClr>
                </a:gs>
                <a:gs pos="16000">
                  <a:schemeClr val="accent6">
                    <a:alpha val="10000"/>
                  </a:schemeClr>
                </a:gs>
                <a:gs pos="100000">
                  <a:schemeClr val="bg1">
                    <a:alpha val="10000"/>
                  </a:schemeClr>
                </a:gs>
                <a:gs pos="74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sp>
        <p:nvSpPr>
          <p:cNvPr id="2" name="Titel 1">
            <a:extLst>
              <a:ext uri="{FF2B5EF4-FFF2-40B4-BE49-F238E27FC236}">
                <a16:creationId xmlns:a16="http://schemas.microsoft.com/office/drawing/2014/main" id="{02F43EA4-12AD-C24D-9E1C-730781EC0095}"/>
              </a:ext>
            </a:extLst>
          </p:cNvPr>
          <p:cNvSpPr>
            <a:spLocks noGrp="1"/>
          </p:cNvSpPr>
          <p:nvPr>
            <p:ph type="title"/>
          </p:nvPr>
        </p:nvSpPr>
        <p:spPr>
          <a:xfrm>
            <a:off x="864358" y="1243361"/>
            <a:ext cx="4501079" cy="5415954"/>
          </a:xfrm>
        </p:spPr>
        <p:txBody>
          <a:bodyPr vert="horz" lIns="91440" tIns="45720" rIns="91440" bIns="45720" rtlCol="0" anchor="ctr">
            <a:normAutofit/>
          </a:bodyPr>
          <a:lstStyle/>
          <a:p>
            <a:r>
              <a:rPr lang="en-US" sz="4000" b="1" dirty="0" err="1">
                <a:solidFill>
                  <a:schemeClr val="tx2"/>
                </a:solidFill>
              </a:rPr>
              <a:t>Definitie</a:t>
            </a:r>
            <a:r>
              <a:rPr lang="en-US" sz="4000" b="1" dirty="0">
                <a:solidFill>
                  <a:schemeClr val="tx2"/>
                </a:solidFill>
              </a:rPr>
              <a:t> </a:t>
            </a:r>
            <a:r>
              <a:rPr lang="en-US" sz="4000" b="1" dirty="0" err="1">
                <a:solidFill>
                  <a:schemeClr val="tx2"/>
                </a:solidFill>
              </a:rPr>
              <a:t>pijn</a:t>
            </a:r>
            <a:br>
              <a:rPr lang="en-US" sz="4000" b="1" kern="1200" dirty="0">
                <a:solidFill>
                  <a:schemeClr val="tx2"/>
                </a:solidFill>
                <a:latin typeface="+mj-lt"/>
                <a:ea typeface="+mj-ea"/>
                <a:cs typeface="+mj-cs"/>
              </a:rPr>
            </a:br>
            <a:br>
              <a:rPr lang="en-US" sz="4000" b="1" kern="1200" dirty="0">
                <a:solidFill>
                  <a:schemeClr val="tx2"/>
                </a:solidFill>
                <a:latin typeface="+mj-lt"/>
                <a:ea typeface="+mj-ea"/>
                <a:cs typeface="+mj-cs"/>
              </a:rPr>
            </a:br>
            <a:br>
              <a:rPr lang="en-US" sz="2400" b="1" kern="1200" dirty="0">
                <a:solidFill>
                  <a:schemeClr val="tx2"/>
                </a:solidFill>
                <a:latin typeface="+mj-lt"/>
                <a:ea typeface="+mj-ea"/>
                <a:cs typeface="+mj-cs"/>
              </a:rPr>
            </a:br>
            <a:endParaRPr lang="en-US" sz="3100" b="1" kern="1200" dirty="0">
              <a:solidFill>
                <a:schemeClr val="tx2"/>
              </a:solidFill>
              <a:latin typeface="+mj-lt"/>
              <a:ea typeface="+mj-ea"/>
              <a:cs typeface="+mj-cs"/>
            </a:endParaRPr>
          </a:p>
        </p:txBody>
      </p:sp>
      <p:sp>
        <p:nvSpPr>
          <p:cNvPr id="3" name="Tijdelijke aanduiding voor inhoud 2">
            <a:extLst>
              <a:ext uri="{FF2B5EF4-FFF2-40B4-BE49-F238E27FC236}">
                <a16:creationId xmlns:a16="http://schemas.microsoft.com/office/drawing/2014/main" id="{A7A39DFD-0D19-AAED-89F3-1998C70FCBE8}"/>
              </a:ext>
            </a:extLst>
          </p:cNvPr>
          <p:cNvSpPr txBox="1">
            <a:spLocks/>
          </p:cNvSpPr>
          <p:nvPr/>
        </p:nvSpPr>
        <p:spPr>
          <a:xfrm>
            <a:off x="6095847" y="1409700"/>
            <a:ext cx="5364444" cy="4330700"/>
          </a:xfrm>
          <a:prstGeom prst="rect">
            <a:avLst/>
          </a:prstGeom>
        </p:spPr>
        <p:txBody>
          <a:bodyPr vert="horz" lIns="91440" tIns="45720" rIns="91440" bIns="45720" rtlCol="0">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nl-NL" sz="2600" dirty="0">
                <a:solidFill>
                  <a:schemeClr val="tx2"/>
                </a:solidFill>
              </a:rPr>
              <a:t>Pijn is een onaangename, sensorische en emotionele ervaring die gepaard gaat met feitelijke of mogelijke weefselbeschadiging, of die lijkt op een dergelijke ervaring.</a:t>
            </a:r>
          </a:p>
          <a:p>
            <a:endParaRPr lang="nl-NL" sz="2600" dirty="0">
              <a:solidFill>
                <a:schemeClr val="tx2"/>
              </a:solidFill>
            </a:endParaRPr>
          </a:p>
          <a:p>
            <a:r>
              <a:rPr lang="nl-NL" sz="2600" dirty="0">
                <a:solidFill>
                  <a:schemeClr val="tx2"/>
                </a:solidFill>
              </a:rPr>
              <a:t>Pijn is subjectief,  maar we moeten het serieus nemen</a:t>
            </a:r>
          </a:p>
          <a:p>
            <a:endParaRPr lang="nl-NL" sz="2600" dirty="0">
              <a:solidFill>
                <a:schemeClr val="tx2"/>
              </a:solidFill>
            </a:endParaRPr>
          </a:p>
          <a:p>
            <a:r>
              <a:rPr lang="nl-NL" sz="2600" dirty="0">
                <a:solidFill>
                  <a:schemeClr val="tx2"/>
                </a:solidFill>
              </a:rPr>
              <a:t>Pijn is datgene wat een persoon die het ervaart zegt, en is aanwezig wanneer die persoon zegt dat pijn aanwezig is</a:t>
            </a:r>
          </a:p>
          <a:p>
            <a:endParaRPr lang="nl-NL" dirty="0"/>
          </a:p>
          <a:p>
            <a:endParaRPr lang="nl-NL" dirty="0"/>
          </a:p>
        </p:txBody>
      </p:sp>
    </p:spTree>
    <p:extLst>
      <p:ext uri="{BB962C8B-B14F-4D97-AF65-F5344CB8AC3E}">
        <p14:creationId xmlns:p14="http://schemas.microsoft.com/office/powerpoint/2010/main" val="39655178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F93629D-A573-6142-F0AA-C13C688E1DC6}"/>
            </a:ext>
          </a:extLst>
        </p:cNvPr>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D80F6ECA-0061-5E43-E2BC-2B9ED6919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7" name="Rectangle 16">
            <a:extLst>
              <a:ext uri="{FF2B5EF4-FFF2-40B4-BE49-F238E27FC236}">
                <a16:creationId xmlns:a16="http://schemas.microsoft.com/office/drawing/2014/main" id="{D9ADDC00-9705-61D4-5E22-E8BDF5B42C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9" name="Titel 8">
            <a:extLst>
              <a:ext uri="{FF2B5EF4-FFF2-40B4-BE49-F238E27FC236}">
                <a16:creationId xmlns:a16="http://schemas.microsoft.com/office/drawing/2014/main" id="{D61CE57A-0940-33B3-9304-4684E21A147D}"/>
              </a:ext>
            </a:extLst>
          </p:cNvPr>
          <p:cNvSpPr>
            <a:spLocks noGrp="1"/>
          </p:cNvSpPr>
          <p:nvPr>
            <p:ph type="title"/>
          </p:nvPr>
        </p:nvSpPr>
        <p:spPr>
          <a:xfrm>
            <a:off x="317607" y="113291"/>
            <a:ext cx="9833548" cy="1325563"/>
          </a:xfrm>
        </p:spPr>
        <p:txBody>
          <a:bodyPr vert="horz" lIns="91440" tIns="45720" rIns="91440" bIns="45720" rtlCol="0" anchor="b">
            <a:normAutofit/>
          </a:bodyPr>
          <a:lstStyle/>
          <a:p>
            <a:r>
              <a:rPr lang="en-US" sz="3600" b="1" kern="1200" dirty="0" err="1">
                <a:solidFill>
                  <a:schemeClr val="tx2"/>
                </a:solidFill>
                <a:latin typeface="+mj-lt"/>
                <a:ea typeface="+mj-ea"/>
                <a:cs typeface="+mj-cs"/>
              </a:rPr>
              <a:t>Totale</a:t>
            </a:r>
            <a:r>
              <a:rPr lang="en-US" sz="3600" b="1" kern="1200" dirty="0">
                <a:solidFill>
                  <a:schemeClr val="tx2"/>
                </a:solidFill>
                <a:latin typeface="+mj-lt"/>
                <a:ea typeface="+mj-ea"/>
                <a:cs typeface="+mj-cs"/>
              </a:rPr>
              <a:t> </a:t>
            </a:r>
            <a:r>
              <a:rPr lang="en-US" sz="3600" b="1" kern="1200" dirty="0" err="1">
                <a:solidFill>
                  <a:schemeClr val="tx2"/>
                </a:solidFill>
                <a:latin typeface="+mj-lt"/>
                <a:ea typeface="+mj-ea"/>
                <a:cs typeface="+mj-cs"/>
              </a:rPr>
              <a:t>pijn</a:t>
            </a:r>
            <a:endParaRPr lang="en-US" sz="3600" b="1" kern="1200" dirty="0">
              <a:solidFill>
                <a:schemeClr val="tx2"/>
              </a:solidFill>
              <a:latin typeface="+mj-lt"/>
              <a:ea typeface="+mj-ea"/>
              <a:cs typeface="+mj-cs"/>
            </a:endParaRPr>
          </a:p>
        </p:txBody>
      </p:sp>
      <p:grpSp>
        <p:nvGrpSpPr>
          <p:cNvPr id="19" name="Group 18">
            <a:extLst>
              <a:ext uri="{FF2B5EF4-FFF2-40B4-BE49-F238E27FC236}">
                <a16:creationId xmlns:a16="http://schemas.microsoft.com/office/drawing/2014/main" id="{5258F858-05AF-9515-5648-8C5E74D284E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20" name="Freeform: Shape 19">
              <a:extLst>
                <a:ext uri="{FF2B5EF4-FFF2-40B4-BE49-F238E27FC236}">
                  <a16:creationId xmlns:a16="http://schemas.microsoft.com/office/drawing/2014/main" id="{BC19703A-36CD-B6B2-8B1B-D799A1FC75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1" name="Freeform: Shape 20">
              <a:extLst>
                <a:ext uri="{FF2B5EF4-FFF2-40B4-BE49-F238E27FC236}">
                  <a16:creationId xmlns:a16="http://schemas.microsoft.com/office/drawing/2014/main" id="{31263D3E-2024-8CAE-90F5-1236B2A1EA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2" name="Freeform: Shape 21">
              <a:extLst>
                <a:ext uri="{FF2B5EF4-FFF2-40B4-BE49-F238E27FC236}">
                  <a16:creationId xmlns:a16="http://schemas.microsoft.com/office/drawing/2014/main" id="{A28243B1-EE83-3BCD-8704-DADF0AD26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3" name="Freeform: Shape 22">
              <a:extLst>
                <a:ext uri="{FF2B5EF4-FFF2-40B4-BE49-F238E27FC236}">
                  <a16:creationId xmlns:a16="http://schemas.microsoft.com/office/drawing/2014/main" id="{00D6E695-246C-F76D-97E0-3AE72F6F1D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grpSp>
        <p:nvGrpSpPr>
          <p:cNvPr id="25" name="Group 24">
            <a:extLst>
              <a:ext uri="{FF2B5EF4-FFF2-40B4-BE49-F238E27FC236}">
                <a16:creationId xmlns:a16="http://schemas.microsoft.com/office/drawing/2014/main" id="{98640F81-B590-D4D2-B5CB-41D99863FF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8" cy="2175328"/>
            <a:chOff x="-305" y="-1"/>
            <a:chExt cx="3832880" cy="2876136"/>
          </a:xfrm>
        </p:grpSpPr>
        <p:sp>
          <p:nvSpPr>
            <p:cNvPr id="26" name="Freeform: Shape 25">
              <a:extLst>
                <a:ext uri="{FF2B5EF4-FFF2-40B4-BE49-F238E27FC236}">
                  <a16:creationId xmlns:a16="http://schemas.microsoft.com/office/drawing/2014/main" id="{7ED37757-B948-BD30-E6C2-B3D1B63717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7" name="Freeform: Shape 26">
              <a:extLst>
                <a:ext uri="{FF2B5EF4-FFF2-40B4-BE49-F238E27FC236}">
                  <a16:creationId xmlns:a16="http://schemas.microsoft.com/office/drawing/2014/main" id="{F71F3C59-A06E-8A87-835D-F00186E9D7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8" name="Freeform: Shape 27">
              <a:extLst>
                <a:ext uri="{FF2B5EF4-FFF2-40B4-BE49-F238E27FC236}">
                  <a16:creationId xmlns:a16="http://schemas.microsoft.com/office/drawing/2014/main" id="{16385886-AD19-D5DB-B35E-0DE01B9EB1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9" name="Freeform: Shape 28">
              <a:extLst>
                <a:ext uri="{FF2B5EF4-FFF2-40B4-BE49-F238E27FC236}">
                  <a16:creationId xmlns:a16="http://schemas.microsoft.com/office/drawing/2014/main" id="{A9F4AC8F-340E-7C2B-674D-66F9F8CBDD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pic>
        <p:nvPicPr>
          <p:cNvPr id="2" name="Afbeelding 1">
            <a:extLst>
              <a:ext uri="{FF2B5EF4-FFF2-40B4-BE49-F238E27FC236}">
                <a16:creationId xmlns:a16="http://schemas.microsoft.com/office/drawing/2014/main" id="{211272A5-4D0C-5158-ABBE-B58E69B23CB5}"/>
              </a:ext>
            </a:extLst>
          </p:cNvPr>
          <p:cNvPicPr>
            <a:picLocks noChangeAspect="1"/>
          </p:cNvPicPr>
          <p:nvPr/>
        </p:nvPicPr>
        <p:blipFill>
          <a:blip r:embed="rId3"/>
          <a:srcRect l="-668" r="15423"/>
          <a:stretch>
            <a:fillRect/>
          </a:stretch>
        </p:blipFill>
        <p:spPr>
          <a:xfrm>
            <a:off x="5132935" y="152116"/>
            <a:ext cx="7010753" cy="6553768"/>
          </a:xfrm>
          <a:prstGeom prst="rect">
            <a:avLst/>
          </a:prstGeom>
        </p:spPr>
      </p:pic>
      <p:pic>
        <p:nvPicPr>
          <p:cNvPr id="4" name="Afbeelding 3" descr="Afbeelding met tekst, schermopname, Lettertype&#10;&#10;Door AI gegenereerde inhoud is mogelijk onjuist.">
            <a:extLst>
              <a:ext uri="{FF2B5EF4-FFF2-40B4-BE49-F238E27FC236}">
                <a16:creationId xmlns:a16="http://schemas.microsoft.com/office/drawing/2014/main" id="{05497AB8-CA68-2EB2-51AB-926EE80B0C55}"/>
              </a:ext>
            </a:extLst>
          </p:cNvPr>
          <p:cNvPicPr>
            <a:picLocks noChangeAspect="1"/>
          </p:cNvPicPr>
          <p:nvPr/>
        </p:nvPicPr>
        <p:blipFill>
          <a:blip r:embed="rId4"/>
          <a:stretch>
            <a:fillRect/>
          </a:stretch>
        </p:blipFill>
        <p:spPr>
          <a:xfrm>
            <a:off x="317607" y="1678555"/>
            <a:ext cx="4498026" cy="2830485"/>
          </a:xfrm>
          <a:prstGeom prst="rect">
            <a:avLst/>
          </a:prstGeom>
        </p:spPr>
      </p:pic>
    </p:spTree>
    <p:extLst>
      <p:ext uri="{BB962C8B-B14F-4D97-AF65-F5344CB8AC3E}">
        <p14:creationId xmlns:p14="http://schemas.microsoft.com/office/powerpoint/2010/main" val="80831444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81166D1-BD45-133A-3A48-AD0FAB0CBE49}"/>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BA645BA-FD10-7862-1588-55D588B711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Rectangle 9">
            <a:extLst>
              <a:ext uri="{FF2B5EF4-FFF2-40B4-BE49-F238E27FC236}">
                <a16:creationId xmlns:a16="http://schemas.microsoft.com/office/drawing/2014/main" id="{96569C8F-8F27-D4C4-6EC6-72B7B3D546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nvGrpSpPr>
          <p:cNvPr id="12" name="Group 11">
            <a:extLst>
              <a:ext uri="{FF2B5EF4-FFF2-40B4-BE49-F238E27FC236}">
                <a16:creationId xmlns:a16="http://schemas.microsoft.com/office/drawing/2014/main" id="{60D1F33D-1EE9-4DB7-02B6-8FB5415791C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3346102" cy="2510865"/>
            <a:chOff x="-305" y="-1"/>
            <a:chExt cx="3832880" cy="2876136"/>
          </a:xfrm>
        </p:grpSpPr>
        <p:sp>
          <p:nvSpPr>
            <p:cNvPr id="13" name="Freeform: Shape 12">
              <a:extLst>
                <a:ext uri="{FF2B5EF4-FFF2-40B4-BE49-F238E27FC236}">
                  <a16:creationId xmlns:a16="http://schemas.microsoft.com/office/drawing/2014/main" id="{A7265684-0F20-2841-9173-70503402BB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4" name="Freeform: Shape 13">
              <a:extLst>
                <a:ext uri="{FF2B5EF4-FFF2-40B4-BE49-F238E27FC236}">
                  <a16:creationId xmlns:a16="http://schemas.microsoft.com/office/drawing/2014/main" id="{5BA2CA87-68B4-0E7E-BF6E-24FCB6F3B9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5" name="Freeform: Shape 14">
              <a:extLst>
                <a:ext uri="{FF2B5EF4-FFF2-40B4-BE49-F238E27FC236}">
                  <a16:creationId xmlns:a16="http://schemas.microsoft.com/office/drawing/2014/main" id="{FF31E9E6-AC22-2611-344B-C65560D6EB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6" name="Freeform: Shape 15">
              <a:extLst>
                <a:ext uri="{FF2B5EF4-FFF2-40B4-BE49-F238E27FC236}">
                  <a16:creationId xmlns:a16="http://schemas.microsoft.com/office/drawing/2014/main" id="{5B80FF5C-A956-D190-012B-5AD068C7A6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grpSp>
        <p:nvGrpSpPr>
          <p:cNvPr id="18" name="Group 17">
            <a:extLst>
              <a:ext uri="{FF2B5EF4-FFF2-40B4-BE49-F238E27FC236}">
                <a16:creationId xmlns:a16="http://schemas.microsoft.com/office/drawing/2014/main" id="{E1B3D6E6-9003-F3A8-859D-F98C47832C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9072780" y="3734338"/>
            <a:ext cx="3878664" cy="2368659"/>
            <a:chOff x="6867015" y="-1"/>
            <a:chExt cx="5324985" cy="3251912"/>
          </a:xfrm>
          <a:solidFill>
            <a:schemeClr val="accent5">
              <a:alpha val="10000"/>
            </a:schemeClr>
          </a:solidFill>
        </p:grpSpPr>
        <p:sp>
          <p:nvSpPr>
            <p:cNvPr id="19" name="Freeform: Shape 18">
              <a:extLst>
                <a:ext uri="{FF2B5EF4-FFF2-40B4-BE49-F238E27FC236}">
                  <a16:creationId xmlns:a16="http://schemas.microsoft.com/office/drawing/2014/main" id="{19A507C3-14E4-CFC3-F596-D04C37F31F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0" name="Freeform: Shape 19">
              <a:extLst>
                <a:ext uri="{FF2B5EF4-FFF2-40B4-BE49-F238E27FC236}">
                  <a16:creationId xmlns:a16="http://schemas.microsoft.com/office/drawing/2014/main" id="{D8AD84CE-F737-0B18-4F6C-913907DA97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1" name="Freeform: Shape 20">
              <a:extLst>
                <a:ext uri="{FF2B5EF4-FFF2-40B4-BE49-F238E27FC236}">
                  <a16:creationId xmlns:a16="http://schemas.microsoft.com/office/drawing/2014/main" id="{072CE08B-38B2-DBC3-6836-948AB1493E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2" name="Freeform: Shape 21">
              <a:extLst>
                <a:ext uri="{FF2B5EF4-FFF2-40B4-BE49-F238E27FC236}">
                  <a16:creationId xmlns:a16="http://schemas.microsoft.com/office/drawing/2014/main" id="{4A0CD064-AF16-4F09-F030-42117516B9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sp>
        <p:nvSpPr>
          <p:cNvPr id="11" name="Titel 2">
            <a:extLst>
              <a:ext uri="{FF2B5EF4-FFF2-40B4-BE49-F238E27FC236}">
                <a16:creationId xmlns:a16="http://schemas.microsoft.com/office/drawing/2014/main" id="{BAACFB93-CC26-B359-8B3E-0DE67BAA1D5B}"/>
              </a:ext>
            </a:extLst>
          </p:cNvPr>
          <p:cNvSpPr txBox="1">
            <a:spLocks/>
          </p:cNvSpPr>
          <p:nvPr/>
        </p:nvSpPr>
        <p:spPr>
          <a:xfrm>
            <a:off x="1054535" y="631829"/>
            <a:ext cx="9833548" cy="90105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nl-NL" sz="4000" b="1" i="0" u="none" strike="noStrike" kern="1200" cap="none" spc="0" normalizeH="0" baseline="0" noProof="0" dirty="0">
                <a:ln>
                  <a:noFill/>
                </a:ln>
                <a:solidFill>
                  <a:srgbClr val="0E2841"/>
                </a:solidFill>
                <a:effectLst/>
                <a:uLnTx/>
                <a:uFillTx/>
                <a:latin typeface="Aptos Display" panose="02110004020202020204"/>
                <a:ea typeface="Verdana"/>
                <a:cs typeface="+mj-cs"/>
              </a:rPr>
              <a:t>Waarom hebben we pijn?</a:t>
            </a:r>
          </a:p>
        </p:txBody>
      </p:sp>
      <p:cxnSp>
        <p:nvCxnSpPr>
          <p:cNvPr id="25" name="Rechte verbindingslijn 24">
            <a:extLst>
              <a:ext uri="{FF2B5EF4-FFF2-40B4-BE49-F238E27FC236}">
                <a16:creationId xmlns:a16="http://schemas.microsoft.com/office/drawing/2014/main" id="{1BA8E7D0-2102-A5B2-5938-836E66B7DAC1}"/>
              </a:ext>
            </a:extLst>
          </p:cNvPr>
          <p:cNvCxnSpPr/>
          <p:nvPr/>
        </p:nvCxnSpPr>
        <p:spPr>
          <a:xfrm>
            <a:off x="900000" y="2833200"/>
            <a:ext cx="1980000" cy="0"/>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26" name="Rechte verbindingslijn 25">
            <a:extLst>
              <a:ext uri="{FF2B5EF4-FFF2-40B4-BE49-F238E27FC236}">
                <a16:creationId xmlns:a16="http://schemas.microsoft.com/office/drawing/2014/main" id="{59050DD0-73A9-CF99-C902-0DEAE314A8BB}"/>
              </a:ext>
            </a:extLst>
          </p:cNvPr>
          <p:cNvCxnSpPr/>
          <p:nvPr/>
        </p:nvCxnSpPr>
        <p:spPr>
          <a:xfrm>
            <a:off x="3600000" y="2831432"/>
            <a:ext cx="1980000" cy="0"/>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27" name="Rechte verbindingslijn 26">
            <a:extLst>
              <a:ext uri="{FF2B5EF4-FFF2-40B4-BE49-F238E27FC236}">
                <a16:creationId xmlns:a16="http://schemas.microsoft.com/office/drawing/2014/main" id="{270AA07D-84FC-0571-6CB5-603D6BA398E4}"/>
              </a:ext>
            </a:extLst>
          </p:cNvPr>
          <p:cNvCxnSpPr/>
          <p:nvPr/>
        </p:nvCxnSpPr>
        <p:spPr>
          <a:xfrm>
            <a:off x="6300000" y="2831432"/>
            <a:ext cx="1980000" cy="0"/>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28" name="Rechte verbindingslijn 27">
            <a:extLst>
              <a:ext uri="{FF2B5EF4-FFF2-40B4-BE49-F238E27FC236}">
                <a16:creationId xmlns:a16="http://schemas.microsoft.com/office/drawing/2014/main" id="{0A179E03-A2E2-415C-88FB-FE2F63CA0D4C}"/>
              </a:ext>
            </a:extLst>
          </p:cNvPr>
          <p:cNvCxnSpPr/>
          <p:nvPr/>
        </p:nvCxnSpPr>
        <p:spPr>
          <a:xfrm>
            <a:off x="8958908" y="2831432"/>
            <a:ext cx="2232000" cy="0"/>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34" name="Rechte verbindingslijn 33">
            <a:extLst>
              <a:ext uri="{FF2B5EF4-FFF2-40B4-BE49-F238E27FC236}">
                <a16:creationId xmlns:a16="http://schemas.microsoft.com/office/drawing/2014/main" id="{14789CC4-0DF1-E98F-D9B1-733674093F0B}"/>
              </a:ext>
            </a:extLst>
          </p:cNvPr>
          <p:cNvCxnSpPr/>
          <p:nvPr/>
        </p:nvCxnSpPr>
        <p:spPr>
          <a:xfrm>
            <a:off x="885252" y="2742532"/>
            <a:ext cx="1980000" cy="0"/>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sp>
        <p:nvSpPr>
          <p:cNvPr id="17" name="Tekstvak 16">
            <a:extLst>
              <a:ext uri="{FF2B5EF4-FFF2-40B4-BE49-F238E27FC236}">
                <a16:creationId xmlns:a16="http://schemas.microsoft.com/office/drawing/2014/main" id="{6CC55183-23EB-6AC6-BA6D-3F4CC778F3CF}"/>
              </a:ext>
            </a:extLst>
          </p:cNvPr>
          <p:cNvSpPr txBox="1"/>
          <p:nvPr/>
        </p:nvSpPr>
        <p:spPr>
          <a:xfrm>
            <a:off x="1054535" y="2258545"/>
            <a:ext cx="8872000" cy="3231654"/>
          </a:xfrm>
          <a:prstGeom prst="rect">
            <a:avLst/>
          </a:prstGeom>
          <a:noFill/>
        </p:spPr>
        <p:txBody>
          <a:bodyPr wrap="square">
            <a:spAutoFit/>
          </a:bodyPr>
          <a:lstStyle/>
          <a:p>
            <a:pPr marL="285750" indent="-285750">
              <a:buFont typeface="Arial" panose="020B0604020202020204" pitchFamily="34" charset="0"/>
              <a:buChar char="•"/>
            </a:pPr>
            <a:r>
              <a:rPr lang="nl-NL" sz="2400" dirty="0">
                <a:solidFill>
                  <a:schemeClr val="tx2"/>
                </a:solidFill>
              </a:rPr>
              <a:t>Waarschuwt ons bij (dreigende) schade aan ons lichaam</a:t>
            </a:r>
          </a:p>
          <a:p>
            <a:pPr marL="285750" indent="-285750">
              <a:buFont typeface="Arial" panose="020B0604020202020204" pitchFamily="34" charset="0"/>
              <a:buChar char="•"/>
            </a:pPr>
            <a:endParaRPr lang="nl-NL" sz="2400" dirty="0">
              <a:solidFill>
                <a:schemeClr val="tx2"/>
              </a:solidFill>
            </a:endParaRPr>
          </a:p>
          <a:p>
            <a:pPr marL="285750" indent="-285750">
              <a:buFont typeface="Arial" panose="020B0604020202020204" pitchFamily="34" charset="0"/>
              <a:buChar char="•"/>
            </a:pPr>
            <a:r>
              <a:rPr lang="nl-NL" sz="2400" dirty="0">
                <a:solidFill>
                  <a:schemeClr val="tx2"/>
                </a:solidFill>
              </a:rPr>
              <a:t>Zorgt ervoor dat we maatregelen nemen</a:t>
            </a:r>
          </a:p>
          <a:p>
            <a:pPr marL="285750" indent="-285750">
              <a:buFont typeface="Arial" panose="020B0604020202020204" pitchFamily="34" charset="0"/>
              <a:buChar char="•"/>
            </a:pPr>
            <a:endParaRPr lang="nl-NL" sz="2400" dirty="0">
              <a:solidFill>
                <a:schemeClr val="tx2"/>
              </a:solidFill>
            </a:endParaRPr>
          </a:p>
          <a:p>
            <a:pPr marL="285750" indent="-285750">
              <a:buFont typeface="Arial" panose="020B0604020202020204" pitchFamily="34" charset="0"/>
              <a:buChar char="•"/>
            </a:pPr>
            <a:r>
              <a:rPr lang="nl-NL" sz="2400" dirty="0">
                <a:solidFill>
                  <a:schemeClr val="tx2"/>
                </a:solidFill>
              </a:rPr>
              <a:t>Zorgt er zo voor dat ons lichaam op tijd kan herstellen</a:t>
            </a:r>
          </a:p>
          <a:p>
            <a:pPr marL="285750" indent="-285750">
              <a:buFont typeface="Arial" panose="020B0604020202020204" pitchFamily="34" charset="0"/>
              <a:buChar char="•"/>
            </a:pPr>
            <a:endParaRPr lang="nl-NL" sz="2400" b="1" dirty="0">
              <a:solidFill>
                <a:schemeClr val="tx2"/>
              </a:solidFill>
            </a:endParaRPr>
          </a:p>
          <a:p>
            <a:pPr marL="285750" indent="-285750">
              <a:buFont typeface="Arial" panose="020B0604020202020204" pitchFamily="34" charset="0"/>
              <a:buChar char="•"/>
            </a:pPr>
            <a:endParaRPr lang="nl-NL" sz="2400" b="1" dirty="0">
              <a:solidFill>
                <a:schemeClr val="tx2"/>
              </a:solidFill>
            </a:endParaRPr>
          </a:p>
          <a:p>
            <a:endParaRPr lang="nl-NL" b="1" dirty="0">
              <a:solidFill>
                <a:srgbClr val="FF0000"/>
              </a:solidFill>
            </a:endParaRPr>
          </a:p>
          <a:p>
            <a:endParaRPr lang="nl-NL" sz="1800" b="1" dirty="0">
              <a:solidFill>
                <a:srgbClr val="FF0000"/>
              </a:solidFill>
            </a:endParaRPr>
          </a:p>
        </p:txBody>
      </p:sp>
    </p:spTree>
    <p:extLst>
      <p:ext uri="{BB962C8B-B14F-4D97-AF65-F5344CB8AC3E}">
        <p14:creationId xmlns:p14="http://schemas.microsoft.com/office/powerpoint/2010/main" val="246227300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27FD193-07ED-E00E-7C50-5B9B9009D038}"/>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9EB4443-0EBA-795D-3C8E-3AFAA6BE14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Rectangle 9">
            <a:extLst>
              <a:ext uri="{FF2B5EF4-FFF2-40B4-BE49-F238E27FC236}">
                <a16:creationId xmlns:a16="http://schemas.microsoft.com/office/drawing/2014/main" id="{DF4546CE-F085-D7EF-FA33-DDF30CD565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nvGrpSpPr>
          <p:cNvPr id="12" name="Group 11">
            <a:extLst>
              <a:ext uri="{FF2B5EF4-FFF2-40B4-BE49-F238E27FC236}">
                <a16:creationId xmlns:a16="http://schemas.microsoft.com/office/drawing/2014/main" id="{9CD3D22E-0FD1-5B37-E1DC-909FC2BA722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3346102" cy="2510865"/>
            <a:chOff x="-305" y="-1"/>
            <a:chExt cx="3832880" cy="2876136"/>
          </a:xfrm>
        </p:grpSpPr>
        <p:sp>
          <p:nvSpPr>
            <p:cNvPr id="13" name="Freeform: Shape 12">
              <a:extLst>
                <a:ext uri="{FF2B5EF4-FFF2-40B4-BE49-F238E27FC236}">
                  <a16:creationId xmlns:a16="http://schemas.microsoft.com/office/drawing/2014/main" id="{F6226E90-44C5-840C-D56F-5284C9A6D0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4" name="Freeform: Shape 13">
              <a:extLst>
                <a:ext uri="{FF2B5EF4-FFF2-40B4-BE49-F238E27FC236}">
                  <a16:creationId xmlns:a16="http://schemas.microsoft.com/office/drawing/2014/main" id="{7C276136-4D54-062F-C2EA-5E74070AA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5" name="Freeform: Shape 14">
              <a:extLst>
                <a:ext uri="{FF2B5EF4-FFF2-40B4-BE49-F238E27FC236}">
                  <a16:creationId xmlns:a16="http://schemas.microsoft.com/office/drawing/2014/main" id="{E1CA2B41-83D0-FCAA-7D49-38FE1819E4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6" name="Freeform: Shape 15">
              <a:extLst>
                <a:ext uri="{FF2B5EF4-FFF2-40B4-BE49-F238E27FC236}">
                  <a16:creationId xmlns:a16="http://schemas.microsoft.com/office/drawing/2014/main" id="{4A0323C9-04D5-8509-3F05-12FAD9B8D1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grpSp>
        <p:nvGrpSpPr>
          <p:cNvPr id="18" name="Group 17">
            <a:extLst>
              <a:ext uri="{FF2B5EF4-FFF2-40B4-BE49-F238E27FC236}">
                <a16:creationId xmlns:a16="http://schemas.microsoft.com/office/drawing/2014/main" id="{B0C1149F-670A-DBC9-ACC0-DC1C05A97A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9072780" y="3734338"/>
            <a:ext cx="3878664" cy="2368659"/>
            <a:chOff x="6867015" y="-1"/>
            <a:chExt cx="5324985" cy="3251912"/>
          </a:xfrm>
          <a:solidFill>
            <a:schemeClr val="accent5">
              <a:alpha val="10000"/>
            </a:schemeClr>
          </a:solidFill>
        </p:grpSpPr>
        <p:sp>
          <p:nvSpPr>
            <p:cNvPr id="19" name="Freeform: Shape 18">
              <a:extLst>
                <a:ext uri="{FF2B5EF4-FFF2-40B4-BE49-F238E27FC236}">
                  <a16:creationId xmlns:a16="http://schemas.microsoft.com/office/drawing/2014/main" id="{6315141D-357A-3617-01E6-17D5BCD995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0" name="Freeform: Shape 19">
              <a:extLst>
                <a:ext uri="{FF2B5EF4-FFF2-40B4-BE49-F238E27FC236}">
                  <a16:creationId xmlns:a16="http://schemas.microsoft.com/office/drawing/2014/main" id="{5F543482-0784-2EF6-EB8C-90B05F9146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1" name="Freeform: Shape 20">
              <a:extLst>
                <a:ext uri="{FF2B5EF4-FFF2-40B4-BE49-F238E27FC236}">
                  <a16:creationId xmlns:a16="http://schemas.microsoft.com/office/drawing/2014/main" id="{1B77A4E6-EEE2-7872-9C8B-D1983FDA7A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2" name="Freeform: Shape 21">
              <a:extLst>
                <a:ext uri="{FF2B5EF4-FFF2-40B4-BE49-F238E27FC236}">
                  <a16:creationId xmlns:a16="http://schemas.microsoft.com/office/drawing/2014/main" id="{7B44070C-DAF4-BE5F-6CA7-F870B6BCF6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sp>
        <p:nvSpPr>
          <p:cNvPr id="11" name="Titel 2">
            <a:extLst>
              <a:ext uri="{FF2B5EF4-FFF2-40B4-BE49-F238E27FC236}">
                <a16:creationId xmlns:a16="http://schemas.microsoft.com/office/drawing/2014/main" id="{8AEE4458-78F5-5A22-4C03-3A0DBEBC141D}"/>
              </a:ext>
            </a:extLst>
          </p:cNvPr>
          <p:cNvSpPr txBox="1">
            <a:spLocks/>
          </p:cNvSpPr>
          <p:nvPr/>
        </p:nvSpPr>
        <p:spPr>
          <a:xfrm>
            <a:off x="1054535" y="631829"/>
            <a:ext cx="9833548" cy="90105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nl-NL" sz="4000" b="1" i="0" u="none" strike="noStrike" kern="1200" cap="none" spc="0" normalizeH="0" baseline="0" noProof="0" dirty="0">
                <a:ln>
                  <a:noFill/>
                </a:ln>
                <a:solidFill>
                  <a:srgbClr val="0E2841"/>
                </a:solidFill>
                <a:effectLst/>
                <a:uLnTx/>
                <a:uFillTx/>
                <a:latin typeface="Aptos Display" panose="02110004020202020204"/>
                <a:ea typeface="Verdana"/>
                <a:cs typeface="+mj-cs"/>
              </a:rPr>
              <a:t>Hoe verloopt de pijnprikkel?</a:t>
            </a:r>
          </a:p>
        </p:txBody>
      </p:sp>
      <p:cxnSp>
        <p:nvCxnSpPr>
          <p:cNvPr id="25" name="Rechte verbindingslijn 24">
            <a:extLst>
              <a:ext uri="{FF2B5EF4-FFF2-40B4-BE49-F238E27FC236}">
                <a16:creationId xmlns:a16="http://schemas.microsoft.com/office/drawing/2014/main" id="{3E3E4797-6220-7F17-3A74-5019524FC319}"/>
              </a:ext>
            </a:extLst>
          </p:cNvPr>
          <p:cNvCxnSpPr/>
          <p:nvPr/>
        </p:nvCxnSpPr>
        <p:spPr>
          <a:xfrm>
            <a:off x="900000" y="2833200"/>
            <a:ext cx="1980000" cy="0"/>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26" name="Rechte verbindingslijn 25">
            <a:extLst>
              <a:ext uri="{FF2B5EF4-FFF2-40B4-BE49-F238E27FC236}">
                <a16:creationId xmlns:a16="http://schemas.microsoft.com/office/drawing/2014/main" id="{FD9104A7-5F3D-4305-F5D6-B4FAC3D492E6}"/>
              </a:ext>
            </a:extLst>
          </p:cNvPr>
          <p:cNvCxnSpPr/>
          <p:nvPr/>
        </p:nvCxnSpPr>
        <p:spPr>
          <a:xfrm>
            <a:off x="3600000" y="2831432"/>
            <a:ext cx="1980000" cy="0"/>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27" name="Rechte verbindingslijn 26">
            <a:extLst>
              <a:ext uri="{FF2B5EF4-FFF2-40B4-BE49-F238E27FC236}">
                <a16:creationId xmlns:a16="http://schemas.microsoft.com/office/drawing/2014/main" id="{EACDF7C9-B0AF-4AA8-2834-E016005413CE}"/>
              </a:ext>
            </a:extLst>
          </p:cNvPr>
          <p:cNvCxnSpPr/>
          <p:nvPr/>
        </p:nvCxnSpPr>
        <p:spPr>
          <a:xfrm>
            <a:off x="6300000" y="2831432"/>
            <a:ext cx="1980000" cy="0"/>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28" name="Rechte verbindingslijn 27">
            <a:extLst>
              <a:ext uri="{FF2B5EF4-FFF2-40B4-BE49-F238E27FC236}">
                <a16:creationId xmlns:a16="http://schemas.microsoft.com/office/drawing/2014/main" id="{B9F2FC3B-5D81-F0D2-E972-F02F0E334E74}"/>
              </a:ext>
            </a:extLst>
          </p:cNvPr>
          <p:cNvCxnSpPr/>
          <p:nvPr/>
        </p:nvCxnSpPr>
        <p:spPr>
          <a:xfrm>
            <a:off x="8958908" y="2831432"/>
            <a:ext cx="2232000" cy="0"/>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34" name="Rechte verbindingslijn 33">
            <a:extLst>
              <a:ext uri="{FF2B5EF4-FFF2-40B4-BE49-F238E27FC236}">
                <a16:creationId xmlns:a16="http://schemas.microsoft.com/office/drawing/2014/main" id="{41E783A8-4229-22B4-FDD4-006FAE93648F}"/>
              </a:ext>
            </a:extLst>
          </p:cNvPr>
          <p:cNvCxnSpPr/>
          <p:nvPr/>
        </p:nvCxnSpPr>
        <p:spPr>
          <a:xfrm>
            <a:off x="885252" y="2742532"/>
            <a:ext cx="1980000" cy="0"/>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sp>
        <p:nvSpPr>
          <p:cNvPr id="17" name="Tekstvak 16">
            <a:extLst>
              <a:ext uri="{FF2B5EF4-FFF2-40B4-BE49-F238E27FC236}">
                <a16:creationId xmlns:a16="http://schemas.microsoft.com/office/drawing/2014/main" id="{3CAB8F8F-B93C-7686-E8D6-3CAB8B715E44}"/>
              </a:ext>
            </a:extLst>
          </p:cNvPr>
          <p:cNvSpPr txBox="1"/>
          <p:nvPr/>
        </p:nvSpPr>
        <p:spPr>
          <a:xfrm>
            <a:off x="1068308" y="1899347"/>
            <a:ext cx="6903586" cy="5447645"/>
          </a:xfrm>
          <a:prstGeom prst="rect">
            <a:avLst/>
          </a:prstGeom>
          <a:noFill/>
        </p:spPr>
        <p:txBody>
          <a:bodyPr wrap="square">
            <a:spAutoFit/>
          </a:bodyPr>
          <a:lstStyle/>
          <a:p>
            <a:pPr marL="342900" indent="-342900">
              <a:buFont typeface="Arial" panose="020B0604020202020204" pitchFamily="34" charset="0"/>
              <a:buChar char="•"/>
            </a:pPr>
            <a:r>
              <a:rPr lang="nl-NL" sz="2400" dirty="0">
                <a:solidFill>
                  <a:schemeClr val="tx2"/>
                </a:solidFill>
              </a:rPr>
              <a:t>Je stoot je teen, "knellende slof"</a:t>
            </a:r>
          </a:p>
          <a:p>
            <a:pPr marL="342900" indent="-342900">
              <a:buFont typeface="Arial" panose="020B0604020202020204" pitchFamily="34" charset="0"/>
              <a:buChar char="•"/>
            </a:pPr>
            <a:endParaRPr lang="nl-NL" sz="2400" dirty="0">
              <a:solidFill>
                <a:schemeClr val="tx2"/>
              </a:solidFill>
            </a:endParaRPr>
          </a:p>
          <a:p>
            <a:pPr marL="342900" indent="-342900">
              <a:buFont typeface="Arial" panose="020B0604020202020204" pitchFamily="34" charset="0"/>
              <a:buChar char="•"/>
            </a:pPr>
            <a:r>
              <a:rPr lang="nl-NL" sz="2400" dirty="0">
                <a:solidFill>
                  <a:schemeClr val="tx2"/>
                </a:solidFill>
              </a:rPr>
              <a:t>Er gaat via het zenuwstelsel een signaal naar de hersenen</a:t>
            </a:r>
          </a:p>
          <a:p>
            <a:pPr marL="342900" indent="-342900">
              <a:buFont typeface="Arial" panose="020B0604020202020204" pitchFamily="34" charset="0"/>
              <a:buChar char="•"/>
            </a:pPr>
            <a:endParaRPr lang="nl-NL" sz="2400" dirty="0">
              <a:solidFill>
                <a:schemeClr val="tx2"/>
              </a:solidFill>
            </a:endParaRPr>
          </a:p>
          <a:p>
            <a:pPr marL="342900" indent="-342900">
              <a:buFont typeface="Arial" panose="020B0604020202020204" pitchFamily="34" charset="0"/>
              <a:buChar char="•"/>
            </a:pPr>
            <a:r>
              <a:rPr lang="nl-NL" sz="2400" dirty="0">
                <a:solidFill>
                  <a:schemeClr val="tx2"/>
                </a:solidFill>
              </a:rPr>
              <a:t>Je voelt pas pijn, als het signaal in de hersenen is vertaald naar pijn</a:t>
            </a:r>
          </a:p>
          <a:p>
            <a:pPr marL="342900" indent="-342900">
              <a:buFont typeface="Arial" panose="020B0604020202020204" pitchFamily="34" charset="0"/>
              <a:buChar char="•"/>
            </a:pPr>
            <a:endParaRPr lang="nl-NL" sz="2400" dirty="0">
              <a:solidFill>
                <a:schemeClr val="tx2"/>
              </a:solidFill>
            </a:endParaRPr>
          </a:p>
          <a:p>
            <a:pPr marL="342900" indent="-342900">
              <a:buFont typeface="Arial" panose="020B0604020202020204" pitchFamily="34" charset="0"/>
              <a:buChar char="•"/>
            </a:pPr>
            <a:r>
              <a:rPr lang="nl-NL" sz="2400" dirty="0">
                <a:solidFill>
                  <a:schemeClr val="tx2"/>
                </a:solidFill>
              </a:rPr>
              <a:t>De aandacht wordt verplaatst naar de pijn</a:t>
            </a:r>
          </a:p>
          <a:p>
            <a:pPr marL="342900" indent="-342900">
              <a:buFont typeface="Arial" panose="020B0604020202020204" pitchFamily="34" charset="0"/>
              <a:buChar char="•"/>
            </a:pPr>
            <a:endParaRPr lang="nl-NL" sz="2400" dirty="0">
              <a:solidFill>
                <a:schemeClr val="tx2"/>
              </a:solidFill>
            </a:endParaRPr>
          </a:p>
          <a:p>
            <a:pPr marL="342900" indent="-342900">
              <a:buFont typeface="Arial" panose="020B0604020202020204" pitchFamily="34" charset="0"/>
              <a:buChar char="•"/>
            </a:pPr>
            <a:r>
              <a:rPr lang="nl-NL" sz="2400" dirty="0">
                <a:solidFill>
                  <a:schemeClr val="tx2"/>
                </a:solidFill>
              </a:rPr>
              <a:t>Pijngedrag</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nl-NL" sz="2400" b="1" i="0" u="none" strike="noStrike" kern="1200" cap="none" spc="0" normalizeH="0" baseline="0" noProof="0" dirty="0">
              <a:ln>
                <a:noFill/>
              </a:ln>
              <a:solidFill>
                <a:srgbClr val="0E2841"/>
              </a:solidFill>
              <a:effectLst/>
              <a:uLnTx/>
              <a:uFillTx/>
              <a:latin typeface="Aptos" panose="02110004020202020204"/>
              <a:ea typeface="+mn-ea"/>
              <a:cs typeface="+mn-cs"/>
            </a:endParaRP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nl-NL" sz="2400" b="1" i="0" u="none" strike="noStrike" kern="1200" cap="none" spc="0" normalizeH="0" baseline="0" noProof="0" dirty="0">
              <a:ln>
                <a:noFill/>
              </a:ln>
              <a:solidFill>
                <a:srgbClr val="0E2841"/>
              </a:solidFill>
              <a:effectLst/>
              <a:uLnTx/>
              <a:uFillTx/>
              <a:latin typeface="Aptos" panose="0211000402020202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nl-NL" sz="1800" b="1" i="0" u="none" strike="noStrike" kern="1200" cap="none" spc="0" normalizeH="0" baseline="0" noProof="0" dirty="0">
              <a:ln>
                <a:noFill/>
              </a:ln>
              <a:solidFill>
                <a:srgbClr val="FF0000"/>
              </a:solidFill>
              <a:effectLst/>
              <a:uLnTx/>
              <a:uFillTx/>
              <a:latin typeface="Aptos" panose="0211000402020202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nl-NL" sz="1800" b="1" i="0" u="none" strike="noStrike" kern="1200" cap="none" spc="0" normalizeH="0" baseline="0" noProof="0" dirty="0">
              <a:ln>
                <a:noFill/>
              </a:ln>
              <a:solidFill>
                <a:srgbClr val="FF0000"/>
              </a:solidFill>
              <a:effectLst/>
              <a:uLnTx/>
              <a:uFillTx/>
              <a:latin typeface="Aptos" panose="02110004020202020204"/>
              <a:ea typeface="+mn-ea"/>
              <a:cs typeface="+mn-cs"/>
            </a:endParaRPr>
          </a:p>
        </p:txBody>
      </p:sp>
      <p:pic>
        <p:nvPicPr>
          <p:cNvPr id="2" name="Afbeelding 4">
            <a:extLst>
              <a:ext uri="{FF2B5EF4-FFF2-40B4-BE49-F238E27FC236}">
                <a16:creationId xmlns:a16="http://schemas.microsoft.com/office/drawing/2014/main" id="{06306496-082B-6BAC-5050-5C4BBC0CC78C}"/>
              </a:ext>
            </a:extLst>
          </p:cNvPr>
          <p:cNvPicPr>
            <a:picLocks noGrp="1" noChangeAspect="1"/>
          </p:cNvPicPr>
          <p:nvPr>
            <p:ph idx="1"/>
          </p:nvPr>
        </p:nvPicPr>
        <p:blipFill rotWithShape="1">
          <a:blip r:embed="rId3"/>
          <a:srcRect l="23023" r="22085"/>
          <a:stretch/>
        </p:blipFill>
        <p:spPr>
          <a:xfrm>
            <a:off x="8125465" y="631828"/>
            <a:ext cx="3531000" cy="6175326"/>
          </a:xfrm>
          <a:prstGeom prst="rect">
            <a:avLst/>
          </a:prstGeom>
        </p:spPr>
      </p:pic>
    </p:spTree>
    <p:extLst>
      <p:ext uri="{BB962C8B-B14F-4D97-AF65-F5344CB8AC3E}">
        <p14:creationId xmlns:p14="http://schemas.microsoft.com/office/powerpoint/2010/main" val="122287272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05D0F93-681D-E905-6AE1-7E966276F7A6}"/>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30EB840-4A6C-6DD7-D9FD-45D4BE4286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Rectangle 9">
            <a:extLst>
              <a:ext uri="{FF2B5EF4-FFF2-40B4-BE49-F238E27FC236}">
                <a16:creationId xmlns:a16="http://schemas.microsoft.com/office/drawing/2014/main" id="{25C6135C-A729-9F00-C509-48B526A9C4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nvGrpSpPr>
          <p:cNvPr id="12" name="Group 11">
            <a:extLst>
              <a:ext uri="{FF2B5EF4-FFF2-40B4-BE49-F238E27FC236}">
                <a16:creationId xmlns:a16="http://schemas.microsoft.com/office/drawing/2014/main" id="{3D839DFD-7532-7468-6B40-F597F9C8FA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3346102" cy="2510865"/>
            <a:chOff x="-305" y="-1"/>
            <a:chExt cx="3832880" cy="2876136"/>
          </a:xfrm>
        </p:grpSpPr>
        <p:sp>
          <p:nvSpPr>
            <p:cNvPr id="13" name="Freeform: Shape 12">
              <a:extLst>
                <a:ext uri="{FF2B5EF4-FFF2-40B4-BE49-F238E27FC236}">
                  <a16:creationId xmlns:a16="http://schemas.microsoft.com/office/drawing/2014/main" id="{38EE42E2-5785-7AF6-2144-4625458AA7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4" name="Freeform: Shape 13">
              <a:extLst>
                <a:ext uri="{FF2B5EF4-FFF2-40B4-BE49-F238E27FC236}">
                  <a16:creationId xmlns:a16="http://schemas.microsoft.com/office/drawing/2014/main" id="{2DF9DB7C-F103-8726-CB2B-BD39AEDD8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5" name="Freeform: Shape 14">
              <a:extLst>
                <a:ext uri="{FF2B5EF4-FFF2-40B4-BE49-F238E27FC236}">
                  <a16:creationId xmlns:a16="http://schemas.microsoft.com/office/drawing/2014/main" id="{7B0280D3-DD82-79C7-A119-84C090CDE1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6" name="Freeform: Shape 15">
              <a:extLst>
                <a:ext uri="{FF2B5EF4-FFF2-40B4-BE49-F238E27FC236}">
                  <a16:creationId xmlns:a16="http://schemas.microsoft.com/office/drawing/2014/main" id="{96FB9B5D-E6A6-7ADB-EFB8-000DDEC212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grpSp>
        <p:nvGrpSpPr>
          <p:cNvPr id="18" name="Group 17">
            <a:extLst>
              <a:ext uri="{FF2B5EF4-FFF2-40B4-BE49-F238E27FC236}">
                <a16:creationId xmlns:a16="http://schemas.microsoft.com/office/drawing/2014/main" id="{AD537B31-A837-F425-D644-E249FBCE0C7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9072780" y="3734338"/>
            <a:ext cx="3878664" cy="2368659"/>
            <a:chOff x="6867015" y="-1"/>
            <a:chExt cx="5324985" cy="3251912"/>
          </a:xfrm>
          <a:solidFill>
            <a:schemeClr val="accent5">
              <a:alpha val="10000"/>
            </a:schemeClr>
          </a:solidFill>
        </p:grpSpPr>
        <p:sp>
          <p:nvSpPr>
            <p:cNvPr id="19" name="Freeform: Shape 18">
              <a:extLst>
                <a:ext uri="{FF2B5EF4-FFF2-40B4-BE49-F238E27FC236}">
                  <a16:creationId xmlns:a16="http://schemas.microsoft.com/office/drawing/2014/main" id="{59201B9A-07CD-9A11-E51D-DFEC808074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0" name="Freeform: Shape 19">
              <a:extLst>
                <a:ext uri="{FF2B5EF4-FFF2-40B4-BE49-F238E27FC236}">
                  <a16:creationId xmlns:a16="http://schemas.microsoft.com/office/drawing/2014/main" id="{E065EA8D-3BCE-425D-3F10-956F8D2CD9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1" name="Freeform: Shape 20">
              <a:extLst>
                <a:ext uri="{FF2B5EF4-FFF2-40B4-BE49-F238E27FC236}">
                  <a16:creationId xmlns:a16="http://schemas.microsoft.com/office/drawing/2014/main" id="{B4DE2900-61F4-7485-6691-F32878C101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2" name="Freeform: Shape 21">
              <a:extLst>
                <a:ext uri="{FF2B5EF4-FFF2-40B4-BE49-F238E27FC236}">
                  <a16:creationId xmlns:a16="http://schemas.microsoft.com/office/drawing/2014/main" id="{95DF7125-B6C7-AD4D-4EFD-A89AF05B1B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sp>
        <p:nvSpPr>
          <p:cNvPr id="11" name="Titel 2">
            <a:extLst>
              <a:ext uri="{FF2B5EF4-FFF2-40B4-BE49-F238E27FC236}">
                <a16:creationId xmlns:a16="http://schemas.microsoft.com/office/drawing/2014/main" id="{885CC0CB-EADD-0CF8-F3F8-197DF5CF7142}"/>
              </a:ext>
            </a:extLst>
          </p:cNvPr>
          <p:cNvSpPr txBox="1">
            <a:spLocks/>
          </p:cNvSpPr>
          <p:nvPr/>
        </p:nvSpPr>
        <p:spPr>
          <a:xfrm>
            <a:off x="966434" y="266996"/>
            <a:ext cx="9833548" cy="90105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nl-NL" sz="4000" b="1" i="0" u="none" strike="noStrike" kern="1200" cap="none" spc="0" normalizeH="0" baseline="0" noProof="0" dirty="0">
                <a:ln>
                  <a:noFill/>
                </a:ln>
                <a:solidFill>
                  <a:srgbClr val="0E2841"/>
                </a:solidFill>
                <a:effectLst/>
                <a:uLnTx/>
                <a:uFillTx/>
                <a:latin typeface="Aptos Display" panose="02110004020202020204"/>
                <a:ea typeface="Verdana"/>
                <a:cs typeface="+mj-cs"/>
              </a:rPr>
              <a:t>Verschillende typen pijn</a:t>
            </a:r>
          </a:p>
        </p:txBody>
      </p:sp>
      <p:cxnSp>
        <p:nvCxnSpPr>
          <p:cNvPr id="25" name="Rechte verbindingslijn 24">
            <a:extLst>
              <a:ext uri="{FF2B5EF4-FFF2-40B4-BE49-F238E27FC236}">
                <a16:creationId xmlns:a16="http://schemas.microsoft.com/office/drawing/2014/main" id="{24B20D5C-46C4-7983-2D7F-64FF5C2B8843}"/>
              </a:ext>
            </a:extLst>
          </p:cNvPr>
          <p:cNvCxnSpPr/>
          <p:nvPr/>
        </p:nvCxnSpPr>
        <p:spPr>
          <a:xfrm>
            <a:off x="900000" y="2833200"/>
            <a:ext cx="1980000" cy="0"/>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26" name="Rechte verbindingslijn 25">
            <a:extLst>
              <a:ext uri="{FF2B5EF4-FFF2-40B4-BE49-F238E27FC236}">
                <a16:creationId xmlns:a16="http://schemas.microsoft.com/office/drawing/2014/main" id="{A482B5A7-7A12-038A-0EE7-9BDE86971056}"/>
              </a:ext>
            </a:extLst>
          </p:cNvPr>
          <p:cNvCxnSpPr/>
          <p:nvPr/>
        </p:nvCxnSpPr>
        <p:spPr>
          <a:xfrm>
            <a:off x="3600000" y="2831432"/>
            <a:ext cx="1980000" cy="0"/>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27" name="Rechte verbindingslijn 26">
            <a:extLst>
              <a:ext uri="{FF2B5EF4-FFF2-40B4-BE49-F238E27FC236}">
                <a16:creationId xmlns:a16="http://schemas.microsoft.com/office/drawing/2014/main" id="{6AD2CCFA-73D9-1F22-169B-3D5F3CCCE8FC}"/>
              </a:ext>
            </a:extLst>
          </p:cNvPr>
          <p:cNvCxnSpPr/>
          <p:nvPr/>
        </p:nvCxnSpPr>
        <p:spPr>
          <a:xfrm>
            <a:off x="6300000" y="2831432"/>
            <a:ext cx="1980000" cy="0"/>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28" name="Rechte verbindingslijn 27">
            <a:extLst>
              <a:ext uri="{FF2B5EF4-FFF2-40B4-BE49-F238E27FC236}">
                <a16:creationId xmlns:a16="http://schemas.microsoft.com/office/drawing/2014/main" id="{9F93EE93-2CAA-663B-1981-F3AFACB3A732}"/>
              </a:ext>
            </a:extLst>
          </p:cNvPr>
          <p:cNvCxnSpPr/>
          <p:nvPr/>
        </p:nvCxnSpPr>
        <p:spPr>
          <a:xfrm>
            <a:off x="8958908" y="2831432"/>
            <a:ext cx="2232000" cy="0"/>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34" name="Rechte verbindingslijn 33">
            <a:extLst>
              <a:ext uri="{FF2B5EF4-FFF2-40B4-BE49-F238E27FC236}">
                <a16:creationId xmlns:a16="http://schemas.microsoft.com/office/drawing/2014/main" id="{20DA537C-EB80-8994-FB4D-F37BACE903A4}"/>
              </a:ext>
            </a:extLst>
          </p:cNvPr>
          <p:cNvCxnSpPr/>
          <p:nvPr/>
        </p:nvCxnSpPr>
        <p:spPr>
          <a:xfrm>
            <a:off x="885252" y="2742532"/>
            <a:ext cx="1980000" cy="0"/>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sp>
        <p:nvSpPr>
          <p:cNvPr id="17" name="Tekstvak 16">
            <a:extLst>
              <a:ext uri="{FF2B5EF4-FFF2-40B4-BE49-F238E27FC236}">
                <a16:creationId xmlns:a16="http://schemas.microsoft.com/office/drawing/2014/main" id="{0BBE2ACB-26AB-EFAC-B3A5-60E3FFA080A8}"/>
              </a:ext>
            </a:extLst>
          </p:cNvPr>
          <p:cNvSpPr txBox="1"/>
          <p:nvPr/>
        </p:nvSpPr>
        <p:spPr>
          <a:xfrm>
            <a:off x="915850" y="1435041"/>
            <a:ext cx="10565965" cy="3970318"/>
          </a:xfrm>
          <a:prstGeom prst="rect">
            <a:avLst/>
          </a:prstGeom>
          <a:noFill/>
        </p:spPr>
        <p:txBody>
          <a:bodyPr wrap="square">
            <a:spAutoFit/>
          </a:bodyPr>
          <a:lstStyle/>
          <a:p>
            <a:pPr marL="342900" indent="-342900">
              <a:buFont typeface="Arial" panose="020B0604020202020204" pitchFamily="34" charset="0"/>
              <a:buChar char="•"/>
            </a:pPr>
            <a:r>
              <a:rPr lang="nl-NL" sz="2400" b="1" dirty="0">
                <a:solidFill>
                  <a:schemeClr val="tx2"/>
                </a:solidFill>
              </a:rPr>
              <a:t>Acute pijn </a:t>
            </a:r>
            <a:r>
              <a:rPr lang="nl-NL" sz="2400" dirty="0">
                <a:solidFill>
                  <a:schemeClr val="tx2"/>
                </a:solidFill>
              </a:rPr>
              <a:t>duurt een paar uren, dagen of weken (denk bijvoorbeeld aan een operatie of een botbreuk) </a:t>
            </a:r>
          </a:p>
          <a:p>
            <a:pPr marL="342900" indent="-342900">
              <a:buFont typeface="Arial" panose="020B0604020202020204" pitchFamily="34" charset="0"/>
              <a:buChar char="•"/>
            </a:pPr>
            <a:endParaRPr lang="nl-NL" sz="2400" dirty="0">
              <a:solidFill>
                <a:schemeClr val="tx2"/>
              </a:solidFill>
            </a:endParaRPr>
          </a:p>
          <a:p>
            <a:pPr marL="342900" indent="-342900">
              <a:buFont typeface="Arial" panose="020B0604020202020204" pitchFamily="34" charset="0"/>
              <a:buChar char="•"/>
            </a:pPr>
            <a:r>
              <a:rPr lang="nl-NL" sz="2400" b="1" dirty="0">
                <a:solidFill>
                  <a:schemeClr val="tx2"/>
                </a:solidFill>
              </a:rPr>
              <a:t>Chronische pijn </a:t>
            </a:r>
            <a:r>
              <a:rPr lang="nl-NL" sz="2400" dirty="0">
                <a:solidFill>
                  <a:schemeClr val="tx2"/>
                </a:solidFill>
              </a:rPr>
              <a:t>duurt langer dan drie maanden </a:t>
            </a:r>
          </a:p>
          <a:p>
            <a:pPr marL="342900" indent="-342900">
              <a:buFont typeface="Arial" panose="020B0604020202020204" pitchFamily="34" charset="0"/>
              <a:buChar char="•"/>
            </a:pPr>
            <a:endParaRPr lang="nl-NL" sz="2400" dirty="0">
              <a:solidFill>
                <a:schemeClr val="tx2"/>
              </a:solidFill>
            </a:endParaRPr>
          </a:p>
          <a:p>
            <a:pPr marL="342900" indent="-342900">
              <a:buFont typeface="Arial" panose="020B0604020202020204" pitchFamily="34" charset="0"/>
              <a:buChar char="•"/>
            </a:pPr>
            <a:r>
              <a:rPr lang="nl-NL" sz="2400" b="1" dirty="0">
                <a:solidFill>
                  <a:schemeClr val="tx2"/>
                </a:solidFill>
              </a:rPr>
              <a:t>Doorbraakpijn</a:t>
            </a:r>
            <a:r>
              <a:rPr lang="nl-NL" sz="2400" dirty="0">
                <a:solidFill>
                  <a:schemeClr val="tx2"/>
                </a:solidFill>
              </a:rPr>
              <a:t> treedt plotseling op en verdwijnt dan weer, of (als je chronische pijn hebt) wordt de pijn plotseling erger en dan weer minder erg </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nl-NL" sz="2400" b="1" i="0" u="none" strike="noStrike" kern="1200" cap="none" spc="0" normalizeH="0" baseline="0" noProof="0" dirty="0">
              <a:ln>
                <a:noFill/>
              </a:ln>
              <a:solidFill>
                <a:srgbClr val="0E2841"/>
              </a:solidFill>
              <a:effectLst/>
              <a:uLnTx/>
              <a:uFillTx/>
              <a:latin typeface="Aptos" panose="02110004020202020204"/>
              <a:ea typeface="+mn-ea"/>
              <a:cs typeface="+mn-cs"/>
            </a:endParaRP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nl-NL" sz="2400" b="1" i="0" u="none" strike="noStrike" kern="1200" cap="none" spc="0" normalizeH="0" baseline="0" noProof="0" dirty="0">
              <a:ln>
                <a:noFill/>
              </a:ln>
              <a:solidFill>
                <a:srgbClr val="0E2841"/>
              </a:solidFill>
              <a:effectLst/>
              <a:uLnTx/>
              <a:uFillTx/>
              <a:latin typeface="Aptos" panose="0211000402020202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nl-NL" sz="1800" b="1" i="0" u="none" strike="noStrike" kern="1200" cap="none" spc="0" normalizeH="0" baseline="0" noProof="0" dirty="0">
              <a:ln>
                <a:noFill/>
              </a:ln>
              <a:solidFill>
                <a:srgbClr val="FF0000"/>
              </a:solidFill>
              <a:effectLst/>
              <a:uLnTx/>
              <a:uFillTx/>
              <a:latin typeface="Aptos" panose="0211000402020202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nl-NL" sz="1800" b="1" i="0" u="none" strike="noStrike" kern="1200" cap="none" spc="0" normalizeH="0" baseline="0" noProof="0" dirty="0">
              <a:ln>
                <a:noFill/>
              </a:ln>
              <a:solidFill>
                <a:srgbClr val="FF0000"/>
              </a:solidFill>
              <a:effectLst/>
              <a:uLnTx/>
              <a:uFillTx/>
              <a:latin typeface="Aptos" panose="02110004020202020204"/>
              <a:ea typeface="+mn-ea"/>
              <a:cs typeface="+mn-cs"/>
            </a:endParaRPr>
          </a:p>
        </p:txBody>
      </p:sp>
      <p:pic>
        <p:nvPicPr>
          <p:cNvPr id="2" name="Afbeelding 4" descr="Afbeelding met pijl&#10;&#10;Automatisch gegenereerde beschrijving">
            <a:extLst>
              <a:ext uri="{FF2B5EF4-FFF2-40B4-BE49-F238E27FC236}">
                <a16:creationId xmlns:a16="http://schemas.microsoft.com/office/drawing/2014/main" id="{2ADFF116-5080-553D-FE59-71D443ADD0E7}"/>
              </a:ext>
            </a:extLst>
          </p:cNvPr>
          <p:cNvPicPr>
            <a:picLocks noChangeAspect="1"/>
          </p:cNvPicPr>
          <p:nvPr/>
        </p:nvPicPr>
        <p:blipFill rotWithShape="1">
          <a:blip r:embed="rId3"/>
          <a:srcRect t="13788" r="1" b="10539"/>
          <a:stretch/>
        </p:blipFill>
        <p:spPr>
          <a:xfrm>
            <a:off x="397256" y="4096780"/>
            <a:ext cx="11704320" cy="3349093"/>
          </a:xfrm>
          <a:prstGeom prst="rect">
            <a:avLst/>
          </a:prstGeom>
        </p:spPr>
      </p:pic>
    </p:spTree>
    <p:extLst>
      <p:ext uri="{BB962C8B-B14F-4D97-AF65-F5344CB8AC3E}">
        <p14:creationId xmlns:p14="http://schemas.microsoft.com/office/powerpoint/2010/main" val="332237738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11668F7-9EA6-72A3-9FA3-7BC0026D03BA}"/>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293EE63-A33E-6D93-6852-8B133E56FE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Rectangle 9">
            <a:extLst>
              <a:ext uri="{FF2B5EF4-FFF2-40B4-BE49-F238E27FC236}">
                <a16:creationId xmlns:a16="http://schemas.microsoft.com/office/drawing/2014/main" id="{A51B916E-3F32-4941-78FA-AA1C53DD6E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nvGrpSpPr>
          <p:cNvPr id="12" name="Group 11">
            <a:extLst>
              <a:ext uri="{FF2B5EF4-FFF2-40B4-BE49-F238E27FC236}">
                <a16:creationId xmlns:a16="http://schemas.microsoft.com/office/drawing/2014/main" id="{34DD1F5E-A3CF-9F4F-378B-D73013F66DE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3346102" cy="2510865"/>
            <a:chOff x="-305" y="-1"/>
            <a:chExt cx="3832880" cy="2876136"/>
          </a:xfrm>
        </p:grpSpPr>
        <p:sp>
          <p:nvSpPr>
            <p:cNvPr id="13" name="Freeform: Shape 12">
              <a:extLst>
                <a:ext uri="{FF2B5EF4-FFF2-40B4-BE49-F238E27FC236}">
                  <a16:creationId xmlns:a16="http://schemas.microsoft.com/office/drawing/2014/main" id="{DCE06CF8-BAEA-AC39-6368-E89AE85D0D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4" name="Freeform: Shape 13">
              <a:extLst>
                <a:ext uri="{FF2B5EF4-FFF2-40B4-BE49-F238E27FC236}">
                  <a16:creationId xmlns:a16="http://schemas.microsoft.com/office/drawing/2014/main" id="{A4FAD50E-AF1C-93F2-A5C7-ADAB91A515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5" name="Freeform: Shape 14">
              <a:extLst>
                <a:ext uri="{FF2B5EF4-FFF2-40B4-BE49-F238E27FC236}">
                  <a16:creationId xmlns:a16="http://schemas.microsoft.com/office/drawing/2014/main" id="{E616E593-9755-DCA5-8E35-15E96E18E1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6" name="Freeform: Shape 15">
              <a:extLst>
                <a:ext uri="{FF2B5EF4-FFF2-40B4-BE49-F238E27FC236}">
                  <a16:creationId xmlns:a16="http://schemas.microsoft.com/office/drawing/2014/main" id="{EC0B2637-0D21-A7A4-E4CF-66FE4E5F3F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grpSp>
        <p:nvGrpSpPr>
          <p:cNvPr id="18" name="Group 17">
            <a:extLst>
              <a:ext uri="{FF2B5EF4-FFF2-40B4-BE49-F238E27FC236}">
                <a16:creationId xmlns:a16="http://schemas.microsoft.com/office/drawing/2014/main" id="{6E9A14A8-9BC2-68F9-07FF-9E34791DBF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9072780" y="3734338"/>
            <a:ext cx="3878664" cy="2368659"/>
            <a:chOff x="6867015" y="-1"/>
            <a:chExt cx="5324985" cy="3251912"/>
          </a:xfrm>
          <a:solidFill>
            <a:schemeClr val="accent5">
              <a:alpha val="10000"/>
            </a:schemeClr>
          </a:solidFill>
        </p:grpSpPr>
        <p:sp>
          <p:nvSpPr>
            <p:cNvPr id="19" name="Freeform: Shape 18">
              <a:extLst>
                <a:ext uri="{FF2B5EF4-FFF2-40B4-BE49-F238E27FC236}">
                  <a16:creationId xmlns:a16="http://schemas.microsoft.com/office/drawing/2014/main" id="{8BBEA8EF-E863-F7A9-A557-82A4059028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0" name="Freeform: Shape 19">
              <a:extLst>
                <a:ext uri="{FF2B5EF4-FFF2-40B4-BE49-F238E27FC236}">
                  <a16:creationId xmlns:a16="http://schemas.microsoft.com/office/drawing/2014/main" id="{B2482500-77ED-36F4-317F-33AA0B994C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1" name="Freeform: Shape 20">
              <a:extLst>
                <a:ext uri="{FF2B5EF4-FFF2-40B4-BE49-F238E27FC236}">
                  <a16:creationId xmlns:a16="http://schemas.microsoft.com/office/drawing/2014/main" id="{0120CEA4-D663-0EFE-2D5D-ABE9CD801B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2" name="Freeform: Shape 21">
              <a:extLst>
                <a:ext uri="{FF2B5EF4-FFF2-40B4-BE49-F238E27FC236}">
                  <a16:creationId xmlns:a16="http://schemas.microsoft.com/office/drawing/2014/main" id="{22B5D1EE-1112-10A9-DAF5-966F950042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sp>
        <p:nvSpPr>
          <p:cNvPr id="11" name="Titel 2">
            <a:extLst>
              <a:ext uri="{FF2B5EF4-FFF2-40B4-BE49-F238E27FC236}">
                <a16:creationId xmlns:a16="http://schemas.microsoft.com/office/drawing/2014/main" id="{38AC5B9A-D89F-8FBF-DF9D-78738DA47D69}"/>
              </a:ext>
            </a:extLst>
          </p:cNvPr>
          <p:cNvSpPr txBox="1">
            <a:spLocks/>
          </p:cNvSpPr>
          <p:nvPr/>
        </p:nvSpPr>
        <p:spPr>
          <a:xfrm>
            <a:off x="966434" y="266996"/>
            <a:ext cx="9833548" cy="90105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nl-NL" sz="4000" b="1" i="0" u="none" strike="noStrike" kern="1200" cap="none" spc="0" normalizeH="0" baseline="0" noProof="0" dirty="0">
                <a:ln>
                  <a:noFill/>
                </a:ln>
                <a:solidFill>
                  <a:srgbClr val="0E2841"/>
                </a:solidFill>
                <a:effectLst/>
                <a:uLnTx/>
                <a:uFillTx/>
                <a:latin typeface="Aptos Display" panose="02110004020202020204"/>
                <a:ea typeface="Verdana"/>
                <a:cs typeface="+mj-cs"/>
              </a:rPr>
              <a:t>Oorzaken van pijn</a:t>
            </a:r>
          </a:p>
        </p:txBody>
      </p:sp>
      <p:cxnSp>
        <p:nvCxnSpPr>
          <p:cNvPr id="25" name="Rechte verbindingslijn 24">
            <a:extLst>
              <a:ext uri="{FF2B5EF4-FFF2-40B4-BE49-F238E27FC236}">
                <a16:creationId xmlns:a16="http://schemas.microsoft.com/office/drawing/2014/main" id="{295ED04A-7984-3C7A-2D53-A03A21CC39AD}"/>
              </a:ext>
            </a:extLst>
          </p:cNvPr>
          <p:cNvCxnSpPr/>
          <p:nvPr/>
        </p:nvCxnSpPr>
        <p:spPr>
          <a:xfrm>
            <a:off x="900000" y="2833200"/>
            <a:ext cx="1980000" cy="0"/>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26" name="Rechte verbindingslijn 25">
            <a:extLst>
              <a:ext uri="{FF2B5EF4-FFF2-40B4-BE49-F238E27FC236}">
                <a16:creationId xmlns:a16="http://schemas.microsoft.com/office/drawing/2014/main" id="{038ACE2A-4707-0F87-BF0D-1FC58D820533}"/>
              </a:ext>
            </a:extLst>
          </p:cNvPr>
          <p:cNvCxnSpPr/>
          <p:nvPr/>
        </p:nvCxnSpPr>
        <p:spPr>
          <a:xfrm>
            <a:off x="3600000" y="2831432"/>
            <a:ext cx="1980000" cy="0"/>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27" name="Rechte verbindingslijn 26">
            <a:extLst>
              <a:ext uri="{FF2B5EF4-FFF2-40B4-BE49-F238E27FC236}">
                <a16:creationId xmlns:a16="http://schemas.microsoft.com/office/drawing/2014/main" id="{ADAFD27D-3C54-E9B4-9DC7-B5E497C92E9B}"/>
              </a:ext>
            </a:extLst>
          </p:cNvPr>
          <p:cNvCxnSpPr/>
          <p:nvPr/>
        </p:nvCxnSpPr>
        <p:spPr>
          <a:xfrm>
            <a:off x="6300000" y="2831432"/>
            <a:ext cx="1980000" cy="0"/>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28" name="Rechte verbindingslijn 27">
            <a:extLst>
              <a:ext uri="{FF2B5EF4-FFF2-40B4-BE49-F238E27FC236}">
                <a16:creationId xmlns:a16="http://schemas.microsoft.com/office/drawing/2014/main" id="{9E8E6F2D-7C71-F6CC-99C2-D600D294494B}"/>
              </a:ext>
            </a:extLst>
          </p:cNvPr>
          <p:cNvCxnSpPr/>
          <p:nvPr/>
        </p:nvCxnSpPr>
        <p:spPr>
          <a:xfrm>
            <a:off x="8958908" y="2831432"/>
            <a:ext cx="2232000" cy="0"/>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34" name="Rechte verbindingslijn 33">
            <a:extLst>
              <a:ext uri="{FF2B5EF4-FFF2-40B4-BE49-F238E27FC236}">
                <a16:creationId xmlns:a16="http://schemas.microsoft.com/office/drawing/2014/main" id="{D75DA519-7108-8EB9-88B5-CC360E0B843C}"/>
              </a:ext>
            </a:extLst>
          </p:cNvPr>
          <p:cNvCxnSpPr/>
          <p:nvPr/>
        </p:nvCxnSpPr>
        <p:spPr>
          <a:xfrm>
            <a:off x="885252" y="2742532"/>
            <a:ext cx="1980000" cy="0"/>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sp>
        <p:nvSpPr>
          <p:cNvPr id="3" name="Ovaal 2">
            <a:extLst>
              <a:ext uri="{FF2B5EF4-FFF2-40B4-BE49-F238E27FC236}">
                <a16:creationId xmlns:a16="http://schemas.microsoft.com/office/drawing/2014/main" id="{496585E8-4BE2-5CA8-4493-660FEF93518E}"/>
              </a:ext>
            </a:extLst>
          </p:cNvPr>
          <p:cNvSpPr/>
          <p:nvPr/>
        </p:nvSpPr>
        <p:spPr>
          <a:xfrm>
            <a:off x="779576" y="1642875"/>
            <a:ext cx="2734733" cy="2099733"/>
          </a:xfrm>
          <a:prstGeom prst="ellipse">
            <a:avLst/>
          </a:prstGeom>
          <a:solidFill>
            <a:srgbClr val="2683C6">
              <a:lumMod val="20000"/>
              <a:lumOff val="80000"/>
            </a:srgbClr>
          </a:solidFill>
          <a:ln w="19050" cap="flat" cmpd="sng" algn="ctr">
            <a:solidFill>
              <a:srgbClr val="102F75"/>
            </a:solidFill>
            <a:prstDash val="solid"/>
          </a:ln>
          <a:effectLst/>
        </p:spPr>
        <p:txBody>
          <a:bodyPr lIns="91440" tIns="45720" rIns="91440" bIns="4572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nl-NL" sz="2000" b="1" i="0" u="none" strike="noStrike" kern="0" cap="none" spc="0" normalizeH="0" baseline="0" noProof="0" dirty="0">
                <a:ln>
                  <a:noFill/>
                </a:ln>
                <a:solidFill>
                  <a:srgbClr val="2683C6">
                    <a:lumMod val="50000"/>
                  </a:srgbClr>
                </a:solidFill>
                <a:effectLst/>
                <a:uLnTx/>
                <a:uFillTx/>
                <a:latin typeface="Corbel" panose="020B0503020204020204"/>
                <a:ea typeface="+mn-ea"/>
                <a:cs typeface="Calibri"/>
              </a:rPr>
              <a:t>Pijn door</a:t>
            </a:r>
          </a:p>
          <a:p>
            <a:pPr marL="0" marR="0" lvl="0" indent="0" algn="ctr" defTabSz="914400" eaLnBrk="1" fontAlgn="auto" latinLnBrk="0" hangingPunct="1">
              <a:lnSpc>
                <a:spcPct val="100000"/>
              </a:lnSpc>
              <a:spcBef>
                <a:spcPts val="0"/>
              </a:spcBef>
              <a:spcAft>
                <a:spcPts val="0"/>
              </a:spcAft>
              <a:buClrTx/>
              <a:buSzTx/>
              <a:buFontTx/>
              <a:buNone/>
              <a:tabLst/>
              <a:defRPr/>
            </a:pPr>
            <a:r>
              <a:rPr kumimoji="0" lang="nl-NL" sz="2000" b="1" i="0" u="none" strike="noStrike" kern="0" cap="none" spc="0" normalizeH="0" baseline="0" noProof="0" dirty="0">
                <a:ln>
                  <a:noFill/>
                </a:ln>
                <a:solidFill>
                  <a:srgbClr val="2683C6">
                    <a:lumMod val="50000"/>
                  </a:srgbClr>
                </a:solidFill>
                <a:effectLst/>
                <a:uLnTx/>
                <a:uFillTx/>
                <a:latin typeface="Corbel" panose="020B0503020204020204"/>
                <a:ea typeface="+mn-ea"/>
                <a:cs typeface="Calibri"/>
              </a:rPr>
              <a:t>weefselschade</a:t>
            </a:r>
          </a:p>
        </p:txBody>
      </p:sp>
      <p:sp>
        <p:nvSpPr>
          <p:cNvPr id="4" name="Ovaal 3">
            <a:extLst>
              <a:ext uri="{FF2B5EF4-FFF2-40B4-BE49-F238E27FC236}">
                <a16:creationId xmlns:a16="http://schemas.microsoft.com/office/drawing/2014/main" id="{3AD36AEA-3C36-56A3-328B-65C1EF744402}"/>
              </a:ext>
            </a:extLst>
          </p:cNvPr>
          <p:cNvSpPr/>
          <p:nvPr/>
        </p:nvSpPr>
        <p:spPr>
          <a:xfrm>
            <a:off x="4653390" y="1605954"/>
            <a:ext cx="2734733" cy="2099733"/>
          </a:xfrm>
          <a:prstGeom prst="ellipse">
            <a:avLst/>
          </a:prstGeom>
          <a:solidFill>
            <a:srgbClr val="2683C6">
              <a:lumMod val="40000"/>
              <a:lumOff val="60000"/>
            </a:srgbClr>
          </a:solidFill>
          <a:ln w="19050" cap="flat" cmpd="sng" algn="ctr">
            <a:solidFill>
              <a:srgbClr val="0073A0"/>
            </a:solidFill>
            <a:prstDash val="solid"/>
          </a:ln>
          <a:effectLst/>
        </p:spPr>
        <p:txBody>
          <a:bodyPr lIns="91440" tIns="45720" rIns="91440" bIns="4572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nl-NL" sz="2000" b="1" i="0" u="none" strike="noStrike" kern="0" cap="none" spc="0" normalizeH="0" baseline="0" noProof="0" dirty="0">
                <a:ln>
                  <a:noFill/>
                </a:ln>
                <a:solidFill>
                  <a:srgbClr val="2683C6">
                    <a:lumMod val="50000"/>
                  </a:srgbClr>
                </a:solidFill>
                <a:effectLst/>
                <a:uLnTx/>
                <a:uFillTx/>
                <a:latin typeface="Corbel" panose="020B0503020204020204"/>
                <a:ea typeface="+mn-ea"/>
                <a:cs typeface="Calibri"/>
              </a:rPr>
              <a:t>Pijn in de organen</a:t>
            </a:r>
          </a:p>
        </p:txBody>
      </p:sp>
      <p:sp>
        <p:nvSpPr>
          <p:cNvPr id="5" name="Ovaal 4">
            <a:extLst>
              <a:ext uri="{FF2B5EF4-FFF2-40B4-BE49-F238E27FC236}">
                <a16:creationId xmlns:a16="http://schemas.microsoft.com/office/drawing/2014/main" id="{7B05A9B7-4F88-F8DF-C386-8E858507A891}"/>
              </a:ext>
            </a:extLst>
          </p:cNvPr>
          <p:cNvSpPr/>
          <p:nvPr/>
        </p:nvSpPr>
        <p:spPr>
          <a:xfrm>
            <a:off x="8446679" y="1642874"/>
            <a:ext cx="2734733" cy="2099733"/>
          </a:xfrm>
          <a:prstGeom prst="ellipse">
            <a:avLst/>
          </a:prstGeom>
          <a:solidFill>
            <a:srgbClr val="2683C6">
              <a:lumMod val="60000"/>
              <a:lumOff val="40000"/>
            </a:srgbClr>
          </a:solidFill>
          <a:ln w="19050" cap="flat" cmpd="sng" algn="ctr">
            <a:solidFill>
              <a:srgbClr val="0073A0"/>
            </a:solidFill>
            <a:prstDash val="solid"/>
          </a:ln>
          <a:effectLst/>
        </p:spPr>
        <p:txBody>
          <a:bodyPr lIns="91440" tIns="45720" rIns="91440" bIns="4572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lang="nl-NL" sz="2000" b="1" kern="0" dirty="0">
                <a:solidFill>
                  <a:srgbClr val="2683C6">
                    <a:lumMod val="50000"/>
                  </a:srgbClr>
                </a:solidFill>
                <a:latin typeface="Corbel" panose="020B0503020204020204"/>
                <a:cs typeface="Calibri"/>
              </a:rPr>
              <a:t>Zenuw</a:t>
            </a:r>
            <a:r>
              <a:rPr kumimoji="0" lang="nl-NL" sz="2000" b="1" i="0" u="none" strike="noStrike" kern="0" cap="none" spc="0" normalizeH="0" baseline="0" noProof="0" dirty="0">
                <a:ln>
                  <a:noFill/>
                </a:ln>
                <a:solidFill>
                  <a:srgbClr val="2683C6">
                    <a:lumMod val="50000"/>
                  </a:srgbClr>
                </a:solidFill>
                <a:effectLst/>
                <a:uLnTx/>
                <a:uFillTx/>
                <a:latin typeface="Corbel" panose="020B0503020204020204"/>
                <a:ea typeface="+mn-ea"/>
                <a:cs typeface="Calibri"/>
              </a:rPr>
              <a:t> pijn</a:t>
            </a:r>
          </a:p>
        </p:txBody>
      </p:sp>
      <p:sp>
        <p:nvSpPr>
          <p:cNvPr id="6" name="Pijl: omhoog 5">
            <a:extLst>
              <a:ext uri="{FF2B5EF4-FFF2-40B4-BE49-F238E27FC236}">
                <a16:creationId xmlns:a16="http://schemas.microsoft.com/office/drawing/2014/main" id="{52F0A570-56AA-CD35-0640-3F147E278938}"/>
              </a:ext>
            </a:extLst>
          </p:cNvPr>
          <p:cNvSpPr/>
          <p:nvPr/>
        </p:nvSpPr>
        <p:spPr>
          <a:xfrm>
            <a:off x="1253286" y="3922507"/>
            <a:ext cx="1795824" cy="976562"/>
          </a:xfrm>
          <a:prstGeom prst="upArrow">
            <a:avLst/>
          </a:prstGeom>
          <a:solidFill>
            <a:srgbClr val="102F75"/>
          </a:solidFill>
          <a:ln w="1905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nl-NL" sz="1800" b="0" i="0" u="none" strike="noStrike" kern="0" cap="none" spc="0" normalizeH="0" baseline="0" noProof="0">
              <a:ln>
                <a:noFill/>
              </a:ln>
              <a:solidFill>
                <a:prstClr val="white"/>
              </a:solidFill>
              <a:effectLst/>
              <a:uLnTx/>
              <a:uFillTx/>
              <a:latin typeface="Corbel" panose="020B0503020204020204"/>
              <a:ea typeface="+mn-ea"/>
              <a:cs typeface="+mn-cs"/>
            </a:endParaRPr>
          </a:p>
        </p:txBody>
      </p:sp>
      <p:sp>
        <p:nvSpPr>
          <p:cNvPr id="7" name="Tekstvak 6">
            <a:extLst>
              <a:ext uri="{FF2B5EF4-FFF2-40B4-BE49-F238E27FC236}">
                <a16:creationId xmlns:a16="http://schemas.microsoft.com/office/drawing/2014/main" id="{8E1873FE-B294-08CC-B4E9-1D05AE30C19A}"/>
              </a:ext>
            </a:extLst>
          </p:cNvPr>
          <p:cNvSpPr txBox="1"/>
          <p:nvPr/>
        </p:nvSpPr>
        <p:spPr>
          <a:xfrm>
            <a:off x="1454584" y="4985038"/>
            <a:ext cx="2743200"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nl-NL" sz="2000" b="1" dirty="0">
                <a:solidFill>
                  <a:prstClr val="black"/>
                </a:solidFill>
                <a:latin typeface="Corbel" panose="020B0503020204020204"/>
                <a:cs typeface="Calibri"/>
              </a:rPr>
              <a:t>Meestal goed</a:t>
            </a:r>
          </a:p>
          <a:p>
            <a:r>
              <a:rPr lang="nl-NL" sz="2000" b="1" dirty="0">
                <a:solidFill>
                  <a:prstClr val="black"/>
                </a:solidFill>
                <a:latin typeface="Corbel" panose="020B0503020204020204"/>
                <a:cs typeface="Calibri"/>
              </a:rPr>
              <a:t>aan te wijzen</a:t>
            </a:r>
          </a:p>
        </p:txBody>
      </p:sp>
      <p:sp>
        <p:nvSpPr>
          <p:cNvPr id="9" name="Pijl: omhoog 8">
            <a:extLst>
              <a:ext uri="{FF2B5EF4-FFF2-40B4-BE49-F238E27FC236}">
                <a16:creationId xmlns:a16="http://schemas.microsoft.com/office/drawing/2014/main" id="{45372B44-34E1-1ABA-86B6-2545DBC37A2F}"/>
              </a:ext>
            </a:extLst>
          </p:cNvPr>
          <p:cNvSpPr/>
          <p:nvPr/>
        </p:nvSpPr>
        <p:spPr>
          <a:xfrm>
            <a:off x="5059065" y="3798272"/>
            <a:ext cx="2036456" cy="1106905"/>
          </a:xfrm>
          <a:prstGeom prst="upArrow">
            <a:avLst/>
          </a:prstGeom>
          <a:solidFill>
            <a:srgbClr val="0073A0"/>
          </a:solidFill>
          <a:ln w="1905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nl-NL" sz="1800" b="0" i="0" u="none" strike="noStrike" kern="0" cap="none" spc="0" normalizeH="0" baseline="0" noProof="0">
              <a:ln>
                <a:noFill/>
              </a:ln>
              <a:solidFill>
                <a:prstClr val="white"/>
              </a:solidFill>
              <a:effectLst/>
              <a:uLnTx/>
              <a:uFillTx/>
              <a:latin typeface="Corbel" panose="020B0503020204020204"/>
              <a:ea typeface="+mn-ea"/>
              <a:cs typeface="+mn-cs"/>
            </a:endParaRPr>
          </a:p>
        </p:txBody>
      </p:sp>
      <p:sp>
        <p:nvSpPr>
          <p:cNvPr id="23" name="Tekstvak 22">
            <a:extLst>
              <a:ext uri="{FF2B5EF4-FFF2-40B4-BE49-F238E27FC236}">
                <a16:creationId xmlns:a16="http://schemas.microsoft.com/office/drawing/2014/main" id="{FA3C57AD-B588-007F-2A49-97B121E7FE97}"/>
              </a:ext>
            </a:extLst>
          </p:cNvPr>
          <p:cNvSpPr txBox="1"/>
          <p:nvPr/>
        </p:nvSpPr>
        <p:spPr>
          <a:xfrm>
            <a:off x="5238504" y="4908737"/>
            <a:ext cx="2743200"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nl-NL" sz="2000" b="1" dirty="0">
                <a:solidFill>
                  <a:prstClr val="black"/>
                </a:solidFill>
                <a:latin typeface="Corbel" panose="020B0503020204020204"/>
                <a:cs typeface="Calibri"/>
              </a:rPr>
              <a:t>Niet goed aan te wijzen</a:t>
            </a:r>
          </a:p>
          <a:p>
            <a:r>
              <a:rPr lang="nl-NL" sz="2000" b="1" dirty="0">
                <a:solidFill>
                  <a:prstClr val="black"/>
                </a:solidFill>
                <a:latin typeface="Corbel" panose="020B0503020204020204"/>
                <a:cs typeface="Calibri"/>
              </a:rPr>
              <a:t>Drukkende pijn</a:t>
            </a:r>
          </a:p>
        </p:txBody>
      </p:sp>
      <p:sp>
        <p:nvSpPr>
          <p:cNvPr id="24" name="Pijl: omhoog 23">
            <a:extLst>
              <a:ext uri="{FF2B5EF4-FFF2-40B4-BE49-F238E27FC236}">
                <a16:creationId xmlns:a16="http://schemas.microsoft.com/office/drawing/2014/main" id="{6298F772-91FE-8E0F-C2B9-2F5B91297416}"/>
              </a:ext>
            </a:extLst>
          </p:cNvPr>
          <p:cNvSpPr/>
          <p:nvPr/>
        </p:nvSpPr>
        <p:spPr>
          <a:xfrm>
            <a:off x="8734161" y="3846582"/>
            <a:ext cx="1936193" cy="1056773"/>
          </a:xfrm>
          <a:prstGeom prst="upArrow">
            <a:avLst/>
          </a:prstGeom>
          <a:solidFill>
            <a:srgbClr val="3BA2B3"/>
          </a:solidFill>
          <a:ln w="1905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nl-NL" sz="1800" b="0" i="0" u="none" strike="noStrike" kern="0" cap="none" spc="0" normalizeH="0" baseline="0" noProof="0">
              <a:ln>
                <a:noFill/>
              </a:ln>
              <a:solidFill>
                <a:prstClr val="white"/>
              </a:solidFill>
              <a:effectLst/>
              <a:uLnTx/>
              <a:uFillTx/>
              <a:latin typeface="Corbel" panose="020B0503020204020204"/>
              <a:ea typeface="+mn-ea"/>
              <a:cs typeface="+mn-cs"/>
            </a:endParaRPr>
          </a:p>
        </p:txBody>
      </p:sp>
      <p:sp>
        <p:nvSpPr>
          <p:cNvPr id="29" name="Tekstvak 28">
            <a:extLst>
              <a:ext uri="{FF2B5EF4-FFF2-40B4-BE49-F238E27FC236}">
                <a16:creationId xmlns:a16="http://schemas.microsoft.com/office/drawing/2014/main" id="{95ED0B4C-13D6-128C-1E61-DC189C6C2B5F}"/>
              </a:ext>
            </a:extLst>
          </p:cNvPr>
          <p:cNvSpPr txBox="1"/>
          <p:nvPr/>
        </p:nvSpPr>
        <p:spPr>
          <a:xfrm>
            <a:off x="8953500" y="5045897"/>
            <a:ext cx="27432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nl-NL" sz="2000" b="1">
                <a:solidFill>
                  <a:prstClr val="black"/>
                </a:solidFill>
                <a:latin typeface="Corbel" panose="020B0503020204020204"/>
                <a:cs typeface="Calibri"/>
              </a:rPr>
              <a:t>Warm, tintelend</a:t>
            </a:r>
          </a:p>
        </p:txBody>
      </p:sp>
    </p:spTree>
    <p:extLst>
      <p:ext uri="{BB962C8B-B14F-4D97-AF65-F5344CB8AC3E}">
        <p14:creationId xmlns:p14="http://schemas.microsoft.com/office/powerpoint/2010/main" val="428622057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99EB15-DDE7-CEF1-1CA2-D848582A80ED}"/>
            </a:ext>
          </a:extLst>
        </p:cNvPr>
        <p:cNvGrpSpPr/>
        <p:nvPr/>
      </p:nvGrpSpPr>
      <p:grpSpPr>
        <a:xfrm>
          <a:off x="0" y="0"/>
          <a:ext cx="0" cy="0"/>
          <a:chOff x="0" y="0"/>
          <a:chExt cx="0" cy="0"/>
        </a:xfrm>
      </p:grpSpPr>
      <p:cxnSp>
        <p:nvCxnSpPr>
          <p:cNvPr id="25" name="Rechte verbindingslijn 24">
            <a:extLst>
              <a:ext uri="{FF2B5EF4-FFF2-40B4-BE49-F238E27FC236}">
                <a16:creationId xmlns:a16="http://schemas.microsoft.com/office/drawing/2014/main" id="{04582383-EAC1-6B64-A874-89294511DA31}"/>
              </a:ext>
            </a:extLst>
          </p:cNvPr>
          <p:cNvCxnSpPr/>
          <p:nvPr/>
        </p:nvCxnSpPr>
        <p:spPr>
          <a:xfrm>
            <a:off x="900000" y="2833200"/>
            <a:ext cx="1980000" cy="0"/>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34" name="Rechte verbindingslijn 33">
            <a:extLst>
              <a:ext uri="{FF2B5EF4-FFF2-40B4-BE49-F238E27FC236}">
                <a16:creationId xmlns:a16="http://schemas.microsoft.com/office/drawing/2014/main" id="{9BE57303-4018-EF9C-4A4F-657DDFCC31C5}"/>
              </a:ext>
            </a:extLst>
          </p:cNvPr>
          <p:cNvCxnSpPr/>
          <p:nvPr/>
        </p:nvCxnSpPr>
        <p:spPr>
          <a:xfrm>
            <a:off x="885252" y="2742532"/>
            <a:ext cx="1980000" cy="0"/>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pic>
        <p:nvPicPr>
          <p:cNvPr id="33" name="Video 32">
            <a:hlinkClick r:id="" action="ppaction://media"/>
            <a:extLst>
              <a:ext uri="{FF2B5EF4-FFF2-40B4-BE49-F238E27FC236}">
                <a16:creationId xmlns:a16="http://schemas.microsoft.com/office/drawing/2014/main" id="{26D36153-D5BA-88EA-EE98-A1840D2E6887}"/>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30021421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31710" fill="hold"/>
                                        <p:tgtEl>
                                          <p:spTgt spid="3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repeatCount="indefinite" fill="hold" display="0">
                  <p:stCondLst>
                    <p:cond delay="indefinite"/>
                  </p:stCondLst>
                </p:cTn>
                <p:tgtEl>
                  <p:spTgt spid="33"/>
                </p:tgtEl>
              </p:cMediaNode>
            </p:video>
            <p:seq concurrent="1" nextAc="seek">
              <p:cTn id="8" restart="whenNotActive" fill="hold" evtFilter="cancelBubble" nodeType="interactiveSeq">
                <p:stCondLst>
                  <p:cond evt="onClick" delay="0">
                    <p:tgtEl>
                      <p:spTgt spid="3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3"/>
                                        </p:tgtEl>
                                      </p:cBhvr>
                                    </p:cmd>
                                  </p:childTnLst>
                                </p:cTn>
                              </p:par>
                            </p:childTnLst>
                          </p:cTn>
                        </p:par>
                      </p:childTnLst>
                    </p:cTn>
                  </p:par>
                </p:childTnLst>
              </p:cTn>
              <p:nextCondLst>
                <p:cond evt="onClick" delay="0">
                  <p:tgtEl>
                    <p:spTgt spid="33"/>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B8E966A-8772-1C51-9868-4209BBF5ED4F}"/>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5150563-D4B3-75ED-B3D2-C4E0E1D3B6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Rectangle 9">
            <a:extLst>
              <a:ext uri="{FF2B5EF4-FFF2-40B4-BE49-F238E27FC236}">
                <a16:creationId xmlns:a16="http://schemas.microsoft.com/office/drawing/2014/main" id="{0F3E1E72-F298-4803-D734-854FFEA0AB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nvGrpSpPr>
          <p:cNvPr id="12" name="Group 11">
            <a:extLst>
              <a:ext uri="{FF2B5EF4-FFF2-40B4-BE49-F238E27FC236}">
                <a16:creationId xmlns:a16="http://schemas.microsoft.com/office/drawing/2014/main" id="{49071197-F100-C0D4-D4F5-577C4A70CA3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3346102" cy="2510865"/>
            <a:chOff x="-305" y="-1"/>
            <a:chExt cx="3832880" cy="2876136"/>
          </a:xfrm>
        </p:grpSpPr>
        <p:sp>
          <p:nvSpPr>
            <p:cNvPr id="13" name="Freeform: Shape 12">
              <a:extLst>
                <a:ext uri="{FF2B5EF4-FFF2-40B4-BE49-F238E27FC236}">
                  <a16:creationId xmlns:a16="http://schemas.microsoft.com/office/drawing/2014/main" id="{EE7BC8ED-D37C-49A2-DCE0-9775424B70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4" name="Freeform: Shape 13">
              <a:extLst>
                <a:ext uri="{FF2B5EF4-FFF2-40B4-BE49-F238E27FC236}">
                  <a16:creationId xmlns:a16="http://schemas.microsoft.com/office/drawing/2014/main" id="{1B8D319A-28F7-318E-8A8A-5D8A956B0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5" name="Freeform: Shape 14">
              <a:extLst>
                <a:ext uri="{FF2B5EF4-FFF2-40B4-BE49-F238E27FC236}">
                  <a16:creationId xmlns:a16="http://schemas.microsoft.com/office/drawing/2014/main" id="{2E93BAF1-FC29-CCC7-6B5E-B9274AA3FE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6" name="Freeform: Shape 15">
              <a:extLst>
                <a:ext uri="{FF2B5EF4-FFF2-40B4-BE49-F238E27FC236}">
                  <a16:creationId xmlns:a16="http://schemas.microsoft.com/office/drawing/2014/main" id="{186018D7-1F95-639D-8B22-9C6CA87810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grpSp>
        <p:nvGrpSpPr>
          <p:cNvPr id="18" name="Group 17">
            <a:extLst>
              <a:ext uri="{FF2B5EF4-FFF2-40B4-BE49-F238E27FC236}">
                <a16:creationId xmlns:a16="http://schemas.microsoft.com/office/drawing/2014/main" id="{15BE4E79-1E73-CAEA-7641-A99A9DBD63B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9072780" y="3734338"/>
            <a:ext cx="3878664" cy="2368659"/>
            <a:chOff x="6867015" y="-1"/>
            <a:chExt cx="5324985" cy="3251912"/>
          </a:xfrm>
          <a:solidFill>
            <a:schemeClr val="accent5">
              <a:alpha val="10000"/>
            </a:schemeClr>
          </a:solidFill>
        </p:grpSpPr>
        <p:sp>
          <p:nvSpPr>
            <p:cNvPr id="19" name="Freeform: Shape 18">
              <a:extLst>
                <a:ext uri="{FF2B5EF4-FFF2-40B4-BE49-F238E27FC236}">
                  <a16:creationId xmlns:a16="http://schemas.microsoft.com/office/drawing/2014/main" id="{59F40DC2-233C-8B98-8182-BB75A78470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0" name="Freeform: Shape 19">
              <a:extLst>
                <a:ext uri="{FF2B5EF4-FFF2-40B4-BE49-F238E27FC236}">
                  <a16:creationId xmlns:a16="http://schemas.microsoft.com/office/drawing/2014/main" id="{493764B8-3F70-D73B-F04A-0E55E5DC5E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1" name="Freeform: Shape 20">
              <a:extLst>
                <a:ext uri="{FF2B5EF4-FFF2-40B4-BE49-F238E27FC236}">
                  <a16:creationId xmlns:a16="http://schemas.microsoft.com/office/drawing/2014/main" id="{44A99C7C-E4B2-5A41-0A7B-93A66C5845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2" name="Freeform: Shape 21">
              <a:extLst>
                <a:ext uri="{FF2B5EF4-FFF2-40B4-BE49-F238E27FC236}">
                  <a16:creationId xmlns:a16="http://schemas.microsoft.com/office/drawing/2014/main" id="{F894F53F-AB06-5ECF-1604-C8109415D1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sp>
        <p:nvSpPr>
          <p:cNvPr id="11" name="Titel 2">
            <a:extLst>
              <a:ext uri="{FF2B5EF4-FFF2-40B4-BE49-F238E27FC236}">
                <a16:creationId xmlns:a16="http://schemas.microsoft.com/office/drawing/2014/main" id="{7EBD6A72-AE2C-7701-E9D1-DE829FC5CB56}"/>
              </a:ext>
            </a:extLst>
          </p:cNvPr>
          <p:cNvSpPr txBox="1">
            <a:spLocks/>
          </p:cNvSpPr>
          <p:nvPr/>
        </p:nvSpPr>
        <p:spPr>
          <a:xfrm>
            <a:off x="1054535" y="631829"/>
            <a:ext cx="9833548" cy="90105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nl-NL" sz="4000" b="1" i="0" u="none" strike="noStrike" kern="1200" cap="none" spc="0" normalizeH="0" baseline="0" noProof="0" dirty="0">
                <a:ln>
                  <a:noFill/>
                </a:ln>
                <a:solidFill>
                  <a:srgbClr val="0E2841"/>
                </a:solidFill>
                <a:effectLst/>
                <a:uLnTx/>
                <a:uFillTx/>
                <a:latin typeface="Aptos Display" panose="02110004020202020204"/>
                <a:ea typeface="Verdana"/>
                <a:cs typeface="+mj-cs"/>
              </a:rPr>
              <a:t>Observeren van pijn</a:t>
            </a:r>
          </a:p>
        </p:txBody>
      </p:sp>
      <p:cxnSp>
        <p:nvCxnSpPr>
          <p:cNvPr id="25" name="Rechte verbindingslijn 24">
            <a:extLst>
              <a:ext uri="{FF2B5EF4-FFF2-40B4-BE49-F238E27FC236}">
                <a16:creationId xmlns:a16="http://schemas.microsoft.com/office/drawing/2014/main" id="{A1AFDDE6-39E8-E308-4359-33A449A8A72D}"/>
              </a:ext>
            </a:extLst>
          </p:cNvPr>
          <p:cNvCxnSpPr/>
          <p:nvPr/>
        </p:nvCxnSpPr>
        <p:spPr>
          <a:xfrm>
            <a:off x="900000" y="2833200"/>
            <a:ext cx="1980000" cy="0"/>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26" name="Rechte verbindingslijn 25">
            <a:extLst>
              <a:ext uri="{FF2B5EF4-FFF2-40B4-BE49-F238E27FC236}">
                <a16:creationId xmlns:a16="http://schemas.microsoft.com/office/drawing/2014/main" id="{58B24293-2D56-4F92-1784-B77E4B7D571F}"/>
              </a:ext>
            </a:extLst>
          </p:cNvPr>
          <p:cNvCxnSpPr/>
          <p:nvPr/>
        </p:nvCxnSpPr>
        <p:spPr>
          <a:xfrm>
            <a:off x="3600000" y="2831432"/>
            <a:ext cx="1980000" cy="0"/>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27" name="Rechte verbindingslijn 26">
            <a:extLst>
              <a:ext uri="{FF2B5EF4-FFF2-40B4-BE49-F238E27FC236}">
                <a16:creationId xmlns:a16="http://schemas.microsoft.com/office/drawing/2014/main" id="{DB6CC39A-E1FD-A0ED-A2E1-D7D922DD00E6}"/>
              </a:ext>
            </a:extLst>
          </p:cNvPr>
          <p:cNvCxnSpPr/>
          <p:nvPr/>
        </p:nvCxnSpPr>
        <p:spPr>
          <a:xfrm>
            <a:off x="6300000" y="2831432"/>
            <a:ext cx="1980000" cy="0"/>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28" name="Rechte verbindingslijn 27">
            <a:extLst>
              <a:ext uri="{FF2B5EF4-FFF2-40B4-BE49-F238E27FC236}">
                <a16:creationId xmlns:a16="http://schemas.microsoft.com/office/drawing/2014/main" id="{D6F7179A-87D2-3A47-25C9-CAC30DF8B4F0}"/>
              </a:ext>
            </a:extLst>
          </p:cNvPr>
          <p:cNvCxnSpPr/>
          <p:nvPr/>
        </p:nvCxnSpPr>
        <p:spPr>
          <a:xfrm>
            <a:off x="8958908" y="2831432"/>
            <a:ext cx="2232000" cy="0"/>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34" name="Rechte verbindingslijn 33">
            <a:extLst>
              <a:ext uri="{FF2B5EF4-FFF2-40B4-BE49-F238E27FC236}">
                <a16:creationId xmlns:a16="http://schemas.microsoft.com/office/drawing/2014/main" id="{C8CECC3C-1140-AA82-3F6C-004B72B9DD7F}"/>
              </a:ext>
            </a:extLst>
          </p:cNvPr>
          <p:cNvCxnSpPr/>
          <p:nvPr/>
        </p:nvCxnSpPr>
        <p:spPr>
          <a:xfrm>
            <a:off x="885252" y="2742532"/>
            <a:ext cx="1980000" cy="0"/>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sp>
        <p:nvSpPr>
          <p:cNvPr id="6" name="Tekstvak 5">
            <a:extLst>
              <a:ext uri="{FF2B5EF4-FFF2-40B4-BE49-F238E27FC236}">
                <a16:creationId xmlns:a16="http://schemas.microsoft.com/office/drawing/2014/main" id="{97F0B90E-853B-15FB-B158-3253E7CA7176}"/>
              </a:ext>
            </a:extLst>
          </p:cNvPr>
          <p:cNvSpPr txBox="1"/>
          <p:nvPr/>
        </p:nvSpPr>
        <p:spPr>
          <a:xfrm>
            <a:off x="455350" y="2030901"/>
            <a:ext cx="3622114" cy="369332"/>
          </a:xfrm>
          <a:prstGeom prst="rect">
            <a:avLst/>
          </a:prstGeom>
          <a:noFill/>
        </p:spPr>
        <p:txBody>
          <a:bodyPr wrap="square">
            <a:spAutoFit/>
          </a:bodyPr>
          <a:lstStyle/>
          <a:p>
            <a:r>
              <a:rPr lang="nl-NL" b="1" dirty="0"/>
              <a:t>Numerieke Rating Schaal </a:t>
            </a:r>
            <a:r>
              <a:rPr lang="nl-NL" dirty="0"/>
              <a:t>(NRS)</a:t>
            </a:r>
          </a:p>
        </p:txBody>
      </p:sp>
      <p:pic>
        <p:nvPicPr>
          <p:cNvPr id="7" name="Picture 4" descr="Pijn | NHG-Richtlijnen">
            <a:extLst>
              <a:ext uri="{FF2B5EF4-FFF2-40B4-BE49-F238E27FC236}">
                <a16:creationId xmlns:a16="http://schemas.microsoft.com/office/drawing/2014/main" id="{37153243-F8AD-E332-A72A-E6753C9D837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58051"/>
          <a:stretch/>
        </p:blipFill>
        <p:spPr bwMode="auto">
          <a:xfrm>
            <a:off x="262637" y="2496226"/>
            <a:ext cx="5174825" cy="1517062"/>
          </a:xfrm>
          <a:prstGeom prst="rect">
            <a:avLst/>
          </a:prstGeom>
          <a:noFill/>
          <a:extLst>
            <a:ext uri="{909E8E84-426E-40DD-AFC4-6F175D3DCCD1}">
              <a14:hiddenFill xmlns:a14="http://schemas.microsoft.com/office/drawing/2010/main">
                <a:solidFill>
                  <a:srgbClr val="FFFFFF"/>
                </a:solidFill>
              </a14:hiddenFill>
            </a:ext>
          </a:extLst>
        </p:spPr>
      </p:pic>
      <p:sp>
        <p:nvSpPr>
          <p:cNvPr id="9" name="Tekstvak 8">
            <a:extLst>
              <a:ext uri="{FF2B5EF4-FFF2-40B4-BE49-F238E27FC236}">
                <a16:creationId xmlns:a16="http://schemas.microsoft.com/office/drawing/2014/main" id="{6040B17C-2CE3-757F-D71C-A355792DE7C1}"/>
              </a:ext>
            </a:extLst>
          </p:cNvPr>
          <p:cNvSpPr txBox="1"/>
          <p:nvPr/>
        </p:nvSpPr>
        <p:spPr>
          <a:xfrm>
            <a:off x="7040722" y="867431"/>
            <a:ext cx="4749746" cy="1754326"/>
          </a:xfrm>
          <a:prstGeom prst="rect">
            <a:avLst/>
          </a:prstGeom>
          <a:noFill/>
        </p:spPr>
        <p:txBody>
          <a:bodyPr wrap="square">
            <a:spAutoFit/>
          </a:bodyPr>
          <a:lstStyle/>
          <a:p>
            <a:r>
              <a:rPr lang="nl-NL" b="1" dirty="0">
                <a:solidFill>
                  <a:prstClr val="black"/>
                </a:solidFill>
                <a:latin typeface="Corbel" panose="020B0503020204020204"/>
              </a:rPr>
              <a:t>Voor mensen met cognitieve beperkingen:</a:t>
            </a:r>
          </a:p>
          <a:p>
            <a:endParaRPr lang="nl-NL" dirty="0">
              <a:solidFill>
                <a:prstClr val="black"/>
              </a:solidFill>
              <a:latin typeface="Corbel" panose="020B0503020204020204"/>
            </a:endParaRPr>
          </a:p>
          <a:p>
            <a:pPr marL="285750" indent="-285750">
              <a:buFont typeface="Arial" panose="020B0604020202020204" pitchFamily="34" charset="0"/>
              <a:buChar char="•"/>
            </a:pPr>
            <a:r>
              <a:rPr lang="en-US" b="1" dirty="0">
                <a:solidFill>
                  <a:prstClr val="black"/>
                </a:solidFill>
                <a:latin typeface="Corbel" panose="020B0503020204020204"/>
              </a:rPr>
              <a:t>Pain Assessment Checklist for Seniors with Limited Ability to Communicate</a:t>
            </a:r>
            <a:r>
              <a:rPr lang="nl-NL" dirty="0">
                <a:solidFill>
                  <a:prstClr val="black"/>
                </a:solidFill>
                <a:latin typeface="Corbel" panose="020B0503020204020204"/>
              </a:rPr>
              <a:t> (PACSLAC)</a:t>
            </a:r>
          </a:p>
          <a:p>
            <a:pPr marL="285750" indent="-285750">
              <a:buFont typeface="Arial" panose="020B0604020202020204" pitchFamily="34" charset="0"/>
              <a:buChar char="•"/>
            </a:pPr>
            <a:r>
              <a:rPr lang="nl-NL" b="1" dirty="0">
                <a:solidFill>
                  <a:prstClr val="black"/>
                </a:solidFill>
                <a:latin typeface="Corbel" panose="020B0503020204020204"/>
              </a:rPr>
              <a:t>Rotterdam </a:t>
            </a:r>
            <a:r>
              <a:rPr lang="nl-NL" b="1" dirty="0" err="1">
                <a:solidFill>
                  <a:prstClr val="black"/>
                </a:solidFill>
                <a:latin typeface="Corbel" panose="020B0503020204020204"/>
              </a:rPr>
              <a:t>Elderly</a:t>
            </a:r>
            <a:r>
              <a:rPr lang="nl-NL" b="1" dirty="0">
                <a:solidFill>
                  <a:prstClr val="black"/>
                </a:solidFill>
                <a:latin typeface="Corbel" panose="020B0503020204020204"/>
              </a:rPr>
              <a:t> </a:t>
            </a:r>
            <a:r>
              <a:rPr lang="nl-NL" b="1" dirty="0" err="1">
                <a:solidFill>
                  <a:prstClr val="black"/>
                </a:solidFill>
                <a:latin typeface="Corbel" panose="020B0503020204020204"/>
              </a:rPr>
              <a:t>Pain</a:t>
            </a:r>
            <a:r>
              <a:rPr lang="nl-NL" b="1" dirty="0">
                <a:solidFill>
                  <a:prstClr val="black"/>
                </a:solidFill>
                <a:latin typeface="Corbel" panose="020B0503020204020204"/>
              </a:rPr>
              <a:t> </a:t>
            </a:r>
            <a:r>
              <a:rPr lang="nl-NL" b="1" dirty="0" err="1">
                <a:solidFill>
                  <a:prstClr val="black"/>
                </a:solidFill>
                <a:latin typeface="Corbel" panose="020B0503020204020204"/>
              </a:rPr>
              <a:t>Observation</a:t>
            </a:r>
            <a:r>
              <a:rPr lang="nl-NL" b="1" dirty="0">
                <a:solidFill>
                  <a:prstClr val="black"/>
                </a:solidFill>
                <a:latin typeface="Corbel" panose="020B0503020204020204"/>
              </a:rPr>
              <a:t> </a:t>
            </a:r>
            <a:r>
              <a:rPr lang="nl-NL" b="1" dirty="0" err="1">
                <a:solidFill>
                  <a:prstClr val="black"/>
                </a:solidFill>
                <a:latin typeface="Corbel" panose="020B0503020204020204"/>
              </a:rPr>
              <a:t>Scale</a:t>
            </a:r>
            <a:r>
              <a:rPr lang="nl-NL" b="1" dirty="0">
                <a:solidFill>
                  <a:prstClr val="black"/>
                </a:solidFill>
                <a:latin typeface="Corbel" panose="020B0503020204020204"/>
              </a:rPr>
              <a:t> </a:t>
            </a:r>
            <a:r>
              <a:rPr lang="nl-NL" dirty="0">
                <a:solidFill>
                  <a:prstClr val="black"/>
                </a:solidFill>
                <a:latin typeface="Corbel" panose="020B0503020204020204"/>
              </a:rPr>
              <a:t>(REPOS)</a:t>
            </a:r>
          </a:p>
        </p:txBody>
      </p:sp>
      <p:pic>
        <p:nvPicPr>
          <p:cNvPr id="23" name="Picture 6" descr="De REPOS; een pijnobservatieschaal voor mensen met een uitingsbeperking. De  afgelopen jaren is in het Pijnkenniscentrum van het">
            <a:extLst>
              <a:ext uri="{FF2B5EF4-FFF2-40B4-BE49-F238E27FC236}">
                <a16:creationId xmlns:a16="http://schemas.microsoft.com/office/drawing/2014/main" id="{A1BB5B3A-0824-121A-C510-8207ACECD57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040290" y="2404903"/>
            <a:ext cx="2858785" cy="4038601"/>
          </a:xfrm>
          <a:prstGeom prst="rect">
            <a:avLst/>
          </a:prstGeom>
          <a:noFill/>
          <a:extLst>
            <a:ext uri="{909E8E84-426E-40DD-AFC4-6F175D3DCCD1}">
              <a14:hiddenFill xmlns:a14="http://schemas.microsoft.com/office/drawing/2010/main">
                <a:solidFill>
                  <a:srgbClr val="FFFFFF"/>
                </a:solidFill>
              </a14:hiddenFill>
            </a:ext>
          </a:extLst>
        </p:spPr>
      </p:pic>
      <p:pic>
        <p:nvPicPr>
          <p:cNvPr id="24" name="Picture 8" descr="Figuur: Pijnobservatieschaal voor mensen met ernstige cognitieve en/of... |  Download Scientific Diagram">
            <a:extLst>
              <a:ext uri="{FF2B5EF4-FFF2-40B4-BE49-F238E27FC236}">
                <a16:creationId xmlns:a16="http://schemas.microsoft.com/office/drawing/2014/main" id="{63E73E1D-8945-5610-2B45-DE23BA7008E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095847" y="2656863"/>
            <a:ext cx="2239788" cy="3786641"/>
          </a:xfrm>
          <a:prstGeom prst="rect">
            <a:avLst/>
          </a:prstGeom>
          <a:noFill/>
          <a:extLst>
            <a:ext uri="{909E8E84-426E-40DD-AFC4-6F175D3DCCD1}">
              <a14:hiddenFill xmlns:a14="http://schemas.microsoft.com/office/drawing/2010/main">
                <a:solidFill>
                  <a:srgbClr val="FFFFFF"/>
                </a:solidFill>
              </a14:hiddenFill>
            </a:ext>
          </a:extLst>
        </p:spPr>
      </p:pic>
      <p:pic>
        <p:nvPicPr>
          <p:cNvPr id="29" name="Afbeelding 28">
            <a:extLst>
              <a:ext uri="{FF2B5EF4-FFF2-40B4-BE49-F238E27FC236}">
                <a16:creationId xmlns:a16="http://schemas.microsoft.com/office/drawing/2014/main" id="{512C1152-7361-1FAA-740A-3A534A8D5F98}"/>
              </a:ext>
            </a:extLst>
          </p:cNvPr>
          <p:cNvPicPr>
            <a:picLocks noChangeAspect="1"/>
          </p:cNvPicPr>
          <p:nvPr/>
        </p:nvPicPr>
        <p:blipFill>
          <a:blip r:embed="rId6"/>
          <a:srcRect b="61458"/>
          <a:stretch/>
        </p:blipFill>
        <p:spPr>
          <a:xfrm>
            <a:off x="262637" y="5071594"/>
            <a:ext cx="5308600" cy="954977"/>
          </a:xfrm>
          <a:prstGeom prst="rect">
            <a:avLst/>
          </a:prstGeom>
        </p:spPr>
      </p:pic>
      <p:sp>
        <p:nvSpPr>
          <p:cNvPr id="30" name="Tekstvak 29">
            <a:extLst>
              <a:ext uri="{FF2B5EF4-FFF2-40B4-BE49-F238E27FC236}">
                <a16:creationId xmlns:a16="http://schemas.microsoft.com/office/drawing/2014/main" id="{41D883C4-5F0D-474C-E064-8E11CD5E6AAE}"/>
              </a:ext>
            </a:extLst>
          </p:cNvPr>
          <p:cNvSpPr txBox="1"/>
          <p:nvPr/>
        </p:nvSpPr>
        <p:spPr>
          <a:xfrm>
            <a:off x="455350" y="4650020"/>
            <a:ext cx="3622114" cy="369332"/>
          </a:xfrm>
          <a:prstGeom prst="rect">
            <a:avLst/>
          </a:prstGeom>
          <a:noFill/>
        </p:spPr>
        <p:txBody>
          <a:bodyPr wrap="square">
            <a:spAutoFit/>
          </a:bodyPr>
          <a:lstStyle/>
          <a:p>
            <a:r>
              <a:rPr lang="nl-NL" b="1" dirty="0"/>
              <a:t>Visuele Analoge Schaal </a:t>
            </a:r>
            <a:r>
              <a:rPr lang="nl-NL" dirty="0"/>
              <a:t>(VAS)</a:t>
            </a:r>
          </a:p>
        </p:txBody>
      </p:sp>
    </p:spTree>
    <p:extLst>
      <p:ext uri="{BB962C8B-B14F-4D97-AF65-F5344CB8AC3E}">
        <p14:creationId xmlns:p14="http://schemas.microsoft.com/office/powerpoint/2010/main" val="162189910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2AAABFC-3457-EBDF-5350-D80D461675E9}"/>
            </a:ext>
          </a:extLst>
        </p:cNvPr>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967D388B-9704-8433-9575-C334290FD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37" name="Rectangle 36">
            <a:extLst>
              <a:ext uri="{FF2B5EF4-FFF2-40B4-BE49-F238E27FC236}">
                <a16:creationId xmlns:a16="http://schemas.microsoft.com/office/drawing/2014/main" id="{6E405CC3-E174-F8C8-0B9B-069AD9CA1E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nvGrpSpPr>
          <p:cNvPr id="39" name="Group 38">
            <a:extLst>
              <a:ext uri="{FF2B5EF4-FFF2-40B4-BE49-F238E27FC236}">
                <a16:creationId xmlns:a16="http://schemas.microsoft.com/office/drawing/2014/main" id="{3C201539-798F-51C3-5C13-3472328063B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37" y="0"/>
            <a:ext cx="5646974" cy="6483075"/>
            <a:chOff x="-19221" y="0"/>
            <a:chExt cx="5646974" cy="6483075"/>
          </a:xfrm>
        </p:grpSpPr>
        <p:sp>
          <p:nvSpPr>
            <p:cNvPr id="40" name="Freeform: Shape 39">
              <a:extLst>
                <a:ext uri="{FF2B5EF4-FFF2-40B4-BE49-F238E27FC236}">
                  <a16:creationId xmlns:a16="http://schemas.microsoft.com/office/drawing/2014/main" id="{8724E474-D5A9-B81D-15A2-691774836F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16610"/>
              <a:ext cx="5535001" cy="6250127"/>
            </a:xfrm>
            <a:custGeom>
              <a:avLst/>
              <a:gdLst>
                <a:gd name="connsiteX0" fmla="*/ 2510242 w 5535001"/>
                <a:gd name="connsiteY0" fmla="*/ 174 h 6250127"/>
                <a:gd name="connsiteX1" fmla="*/ 2550551 w 5535001"/>
                <a:gd name="connsiteY1" fmla="*/ 510 h 6250127"/>
                <a:gd name="connsiteX2" fmla="*/ 2629490 w 5535001"/>
                <a:gd name="connsiteY2" fmla="*/ 3757 h 6250127"/>
                <a:gd name="connsiteX3" fmla="*/ 2708317 w 5535001"/>
                <a:gd name="connsiteY3" fmla="*/ 7229 h 6250127"/>
                <a:gd name="connsiteX4" fmla="*/ 2787256 w 5535001"/>
                <a:gd name="connsiteY4" fmla="*/ 14619 h 6250127"/>
                <a:gd name="connsiteX5" fmla="*/ 3408467 w 5535001"/>
                <a:gd name="connsiteY5" fmla="*/ 145064 h 6250127"/>
                <a:gd name="connsiteX6" fmla="*/ 3557723 w 5535001"/>
                <a:gd name="connsiteY6" fmla="*/ 199593 h 6250127"/>
                <a:gd name="connsiteX7" fmla="*/ 3594337 w 5535001"/>
                <a:gd name="connsiteY7" fmla="*/ 214597 h 6250127"/>
                <a:gd name="connsiteX8" fmla="*/ 3630616 w 5535001"/>
                <a:gd name="connsiteY8" fmla="*/ 230385 h 6250127"/>
                <a:gd name="connsiteX9" fmla="*/ 3703172 w 5535001"/>
                <a:gd name="connsiteY9" fmla="*/ 262073 h 6250127"/>
                <a:gd name="connsiteX10" fmla="*/ 3739003 w 5535001"/>
                <a:gd name="connsiteY10" fmla="*/ 278756 h 6250127"/>
                <a:gd name="connsiteX11" fmla="*/ 3756806 w 5535001"/>
                <a:gd name="connsiteY11" fmla="*/ 287266 h 6250127"/>
                <a:gd name="connsiteX12" fmla="*/ 3773714 w 5535001"/>
                <a:gd name="connsiteY12" fmla="*/ 297567 h 6250127"/>
                <a:gd name="connsiteX13" fmla="*/ 3840784 w 5535001"/>
                <a:gd name="connsiteY13" fmla="*/ 339332 h 6250127"/>
                <a:gd name="connsiteX14" fmla="*/ 3873927 w 5535001"/>
                <a:gd name="connsiteY14" fmla="*/ 360495 h 6250127"/>
                <a:gd name="connsiteX15" fmla="*/ 3906062 w 5535001"/>
                <a:gd name="connsiteY15" fmla="*/ 383001 h 6250127"/>
                <a:gd name="connsiteX16" fmla="*/ 3969662 w 5535001"/>
                <a:gd name="connsiteY16" fmla="*/ 428572 h 6250127"/>
                <a:gd name="connsiteX17" fmla="*/ 4423029 w 5535001"/>
                <a:gd name="connsiteY17" fmla="*/ 837600 h 6250127"/>
                <a:gd name="connsiteX18" fmla="*/ 4474647 w 5535001"/>
                <a:gd name="connsiteY18" fmla="*/ 891569 h 6250127"/>
                <a:gd name="connsiteX19" fmla="*/ 4524250 w 5535001"/>
                <a:gd name="connsiteY19" fmla="*/ 946883 h 6250127"/>
                <a:gd name="connsiteX20" fmla="*/ 4573965 w 5535001"/>
                <a:gd name="connsiteY20" fmla="*/ 1001748 h 6250127"/>
                <a:gd name="connsiteX21" fmla="*/ 4622224 w 5535001"/>
                <a:gd name="connsiteY21" fmla="*/ 1057509 h 6250127"/>
                <a:gd name="connsiteX22" fmla="*/ 4717510 w 5535001"/>
                <a:gd name="connsiteY22" fmla="*/ 1169143 h 6250127"/>
                <a:gd name="connsiteX23" fmla="*/ 4764986 w 5535001"/>
                <a:gd name="connsiteY23" fmla="*/ 1224681 h 6250127"/>
                <a:gd name="connsiteX24" fmla="*/ 4813021 w 5535001"/>
                <a:gd name="connsiteY24" fmla="*/ 1279994 h 6250127"/>
                <a:gd name="connsiteX25" fmla="*/ 5001915 w 5535001"/>
                <a:gd name="connsiteY25" fmla="*/ 1506846 h 6250127"/>
                <a:gd name="connsiteX26" fmla="*/ 5170542 w 5535001"/>
                <a:gd name="connsiteY26" fmla="*/ 1751165 h 6250127"/>
                <a:gd name="connsiteX27" fmla="*/ 5428969 w 5535001"/>
                <a:gd name="connsiteY27" fmla="*/ 2293660 h 6250127"/>
                <a:gd name="connsiteX28" fmla="*/ 5534893 w 5535001"/>
                <a:gd name="connsiteY28" fmla="*/ 2899307 h 6250127"/>
                <a:gd name="connsiteX29" fmla="*/ 5508804 w 5535001"/>
                <a:gd name="connsiteY29" fmla="*/ 3211144 h 6250127"/>
                <a:gd name="connsiteX30" fmla="*/ 5426282 w 5535001"/>
                <a:gd name="connsiteY30" fmla="*/ 3513352 h 6250127"/>
                <a:gd name="connsiteX31" fmla="*/ 5248250 w 5535001"/>
                <a:gd name="connsiteY31" fmla="*/ 4030542 h 6250127"/>
                <a:gd name="connsiteX32" fmla="*/ 5208612 w 5535001"/>
                <a:gd name="connsiteY32" fmla="*/ 4161771 h 6250127"/>
                <a:gd name="connsiteX33" fmla="*/ 5170318 w 5535001"/>
                <a:gd name="connsiteY33" fmla="*/ 4294680 h 6250127"/>
                <a:gd name="connsiteX34" fmla="*/ 5132248 w 5535001"/>
                <a:gd name="connsiteY34" fmla="*/ 4430164 h 6250127"/>
                <a:gd name="connsiteX35" fmla="*/ 5112765 w 5535001"/>
                <a:gd name="connsiteY35" fmla="*/ 4498914 h 6250127"/>
                <a:gd name="connsiteX36" fmla="*/ 5091715 w 5535001"/>
                <a:gd name="connsiteY36" fmla="*/ 4569119 h 6250127"/>
                <a:gd name="connsiteX37" fmla="*/ 5068985 w 5535001"/>
                <a:gd name="connsiteY37" fmla="*/ 4640220 h 6250127"/>
                <a:gd name="connsiteX38" fmla="*/ 5043904 w 5535001"/>
                <a:gd name="connsiteY38" fmla="*/ 4712105 h 6250127"/>
                <a:gd name="connsiteX39" fmla="*/ 5015799 w 5535001"/>
                <a:gd name="connsiteY39" fmla="*/ 4784438 h 6250127"/>
                <a:gd name="connsiteX40" fmla="*/ 4982880 w 5535001"/>
                <a:gd name="connsiteY40" fmla="*/ 4856435 h 6250127"/>
                <a:gd name="connsiteX41" fmla="*/ 4817276 w 5535001"/>
                <a:gd name="connsiteY41" fmla="*/ 5125275 h 6250127"/>
                <a:gd name="connsiteX42" fmla="*/ 4618753 w 5535001"/>
                <a:gd name="connsiteY42" fmla="*/ 5355374 h 6250127"/>
                <a:gd name="connsiteX43" fmla="*/ 4566575 w 5535001"/>
                <a:gd name="connsiteY43" fmla="*/ 5408560 h 6250127"/>
                <a:gd name="connsiteX44" fmla="*/ 4513837 w 5535001"/>
                <a:gd name="connsiteY44" fmla="*/ 5461186 h 6250127"/>
                <a:gd name="connsiteX45" fmla="*/ 4459531 w 5535001"/>
                <a:gd name="connsiteY45" fmla="*/ 5512580 h 6250127"/>
                <a:gd name="connsiteX46" fmla="*/ 4404554 w 5535001"/>
                <a:gd name="connsiteY46" fmla="*/ 5563526 h 6250127"/>
                <a:gd name="connsiteX47" fmla="*/ 4348009 w 5535001"/>
                <a:gd name="connsiteY47" fmla="*/ 5613017 h 6250127"/>
                <a:gd name="connsiteX48" fmla="*/ 4290568 w 5535001"/>
                <a:gd name="connsiteY48" fmla="*/ 5661948 h 6250127"/>
                <a:gd name="connsiteX49" fmla="*/ 4276124 w 5535001"/>
                <a:gd name="connsiteY49" fmla="*/ 5674153 h 6250127"/>
                <a:gd name="connsiteX50" fmla="*/ 4261120 w 5535001"/>
                <a:gd name="connsiteY50" fmla="*/ 5685798 h 6250127"/>
                <a:gd name="connsiteX51" fmla="*/ 4231112 w 5535001"/>
                <a:gd name="connsiteY51" fmla="*/ 5708976 h 6250127"/>
                <a:gd name="connsiteX52" fmla="*/ 4170984 w 5535001"/>
                <a:gd name="connsiteY52" fmla="*/ 5755443 h 6250127"/>
                <a:gd name="connsiteX53" fmla="*/ 4046025 w 5535001"/>
                <a:gd name="connsiteY53" fmla="*/ 5843228 h 6250127"/>
                <a:gd name="connsiteX54" fmla="*/ 3915356 w 5535001"/>
                <a:gd name="connsiteY54" fmla="*/ 5923735 h 6250127"/>
                <a:gd name="connsiteX55" fmla="*/ 3346323 w 5535001"/>
                <a:gd name="connsiteY55" fmla="*/ 6158872 h 6250127"/>
                <a:gd name="connsiteX56" fmla="*/ 2743476 w 5535001"/>
                <a:gd name="connsiteY56" fmla="*/ 6247328 h 6250127"/>
                <a:gd name="connsiteX57" fmla="*/ 2668120 w 5535001"/>
                <a:gd name="connsiteY57" fmla="*/ 6249344 h 6250127"/>
                <a:gd name="connsiteX58" fmla="*/ 2630498 w 5535001"/>
                <a:gd name="connsiteY58" fmla="*/ 6250127 h 6250127"/>
                <a:gd name="connsiteX59" fmla="*/ 2592988 w 5535001"/>
                <a:gd name="connsiteY59" fmla="*/ 6249568 h 6250127"/>
                <a:gd name="connsiteX60" fmla="*/ 2518080 w 5535001"/>
                <a:gd name="connsiteY60" fmla="*/ 6247777 h 6250127"/>
                <a:gd name="connsiteX61" fmla="*/ 2442948 w 5535001"/>
                <a:gd name="connsiteY61" fmla="*/ 6244529 h 6250127"/>
                <a:gd name="connsiteX62" fmla="*/ 2291676 w 5535001"/>
                <a:gd name="connsiteY62" fmla="*/ 6232213 h 6250127"/>
                <a:gd name="connsiteX63" fmla="*/ 2141412 w 5535001"/>
                <a:gd name="connsiteY63" fmla="*/ 6212394 h 6250127"/>
                <a:gd name="connsiteX64" fmla="*/ 1992715 w 5535001"/>
                <a:gd name="connsiteY64" fmla="*/ 6184961 h 6250127"/>
                <a:gd name="connsiteX65" fmla="*/ 1845811 w 5535001"/>
                <a:gd name="connsiteY65" fmla="*/ 6151034 h 6250127"/>
                <a:gd name="connsiteX66" fmla="*/ 1701033 w 5535001"/>
                <a:gd name="connsiteY66" fmla="*/ 6110724 h 6250127"/>
                <a:gd name="connsiteX67" fmla="*/ 1629484 w 5535001"/>
                <a:gd name="connsiteY67" fmla="*/ 6088219 h 6250127"/>
                <a:gd name="connsiteX68" fmla="*/ 1558383 w 5535001"/>
                <a:gd name="connsiteY68" fmla="*/ 6064929 h 6250127"/>
                <a:gd name="connsiteX69" fmla="*/ 1011968 w 5535001"/>
                <a:gd name="connsiteY69" fmla="*/ 5828896 h 6250127"/>
                <a:gd name="connsiteX70" fmla="*/ 511237 w 5535001"/>
                <a:gd name="connsiteY70" fmla="*/ 5512356 h 6250127"/>
                <a:gd name="connsiteX71" fmla="*/ 395572 w 5535001"/>
                <a:gd name="connsiteY71" fmla="*/ 5419757 h 6250127"/>
                <a:gd name="connsiteX72" fmla="*/ 284722 w 5535001"/>
                <a:gd name="connsiteY72" fmla="*/ 5321559 h 6250127"/>
                <a:gd name="connsiteX73" fmla="*/ 257513 w 5535001"/>
                <a:gd name="connsiteY73" fmla="*/ 5296477 h 6250127"/>
                <a:gd name="connsiteX74" fmla="*/ 243853 w 5535001"/>
                <a:gd name="connsiteY74" fmla="*/ 5283937 h 6250127"/>
                <a:gd name="connsiteX75" fmla="*/ 230752 w 5535001"/>
                <a:gd name="connsiteY75" fmla="*/ 5270836 h 6250127"/>
                <a:gd name="connsiteX76" fmla="*/ 178574 w 5535001"/>
                <a:gd name="connsiteY76" fmla="*/ 5218322 h 6250127"/>
                <a:gd name="connsiteX77" fmla="*/ 126508 w 5535001"/>
                <a:gd name="connsiteY77" fmla="*/ 5165584 h 6250127"/>
                <a:gd name="connsiteX78" fmla="*/ 76345 w 5535001"/>
                <a:gd name="connsiteY78" fmla="*/ 5111167 h 6250127"/>
                <a:gd name="connsiteX79" fmla="*/ 26407 w 5535001"/>
                <a:gd name="connsiteY79" fmla="*/ 5056413 h 6250127"/>
                <a:gd name="connsiteX80" fmla="*/ 0 w 5535001"/>
                <a:gd name="connsiteY80" fmla="*/ 5024776 h 6250127"/>
                <a:gd name="connsiteX81" fmla="*/ 0 w 5535001"/>
                <a:gd name="connsiteY81" fmla="*/ 4492798 h 6250127"/>
                <a:gd name="connsiteX82" fmla="*/ 28534 w 5535001"/>
                <a:gd name="connsiteY82" fmla="*/ 4537879 h 6250127"/>
                <a:gd name="connsiteX83" fmla="*/ 66604 w 5535001"/>
                <a:gd name="connsiteY83" fmla="*/ 4592745 h 6250127"/>
                <a:gd name="connsiteX84" fmla="*/ 104114 w 5535001"/>
                <a:gd name="connsiteY84" fmla="*/ 4647834 h 6250127"/>
                <a:gd name="connsiteX85" fmla="*/ 143751 w 5535001"/>
                <a:gd name="connsiteY85" fmla="*/ 4701580 h 6250127"/>
                <a:gd name="connsiteX86" fmla="*/ 182717 w 5535001"/>
                <a:gd name="connsiteY86" fmla="*/ 4755773 h 6250127"/>
                <a:gd name="connsiteX87" fmla="*/ 223810 w 5535001"/>
                <a:gd name="connsiteY87" fmla="*/ 4808399 h 6250127"/>
                <a:gd name="connsiteX88" fmla="*/ 264679 w 5535001"/>
                <a:gd name="connsiteY88" fmla="*/ 4861249 h 6250127"/>
                <a:gd name="connsiteX89" fmla="*/ 307788 w 5535001"/>
                <a:gd name="connsiteY89" fmla="*/ 4912420 h 6250127"/>
                <a:gd name="connsiteX90" fmla="*/ 351232 w 5535001"/>
                <a:gd name="connsiteY90" fmla="*/ 4963254 h 6250127"/>
                <a:gd name="connsiteX91" fmla="*/ 397028 w 5535001"/>
                <a:gd name="connsiteY91" fmla="*/ 5012185 h 6250127"/>
                <a:gd name="connsiteX92" fmla="*/ 443496 w 5535001"/>
                <a:gd name="connsiteY92" fmla="*/ 5060444 h 6250127"/>
                <a:gd name="connsiteX93" fmla="*/ 455140 w 5535001"/>
                <a:gd name="connsiteY93" fmla="*/ 5072537 h 6250127"/>
                <a:gd name="connsiteX94" fmla="*/ 467345 w 5535001"/>
                <a:gd name="connsiteY94" fmla="*/ 5083958 h 6250127"/>
                <a:gd name="connsiteX95" fmla="*/ 491755 w 5535001"/>
                <a:gd name="connsiteY95" fmla="*/ 5106912 h 6250127"/>
                <a:gd name="connsiteX96" fmla="*/ 540686 w 5535001"/>
                <a:gd name="connsiteY96" fmla="*/ 5152819 h 6250127"/>
                <a:gd name="connsiteX97" fmla="*/ 552890 w 5535001"/>
                <a:gd name="connsiteY97" fmla="*/ 5164353 h 6250127"/>
                <a:gd name="connsiteX98" fmla="*/ 565655 w 5535001"/>
                <a:gd name="connsiteY98" fmla="*/ 5175214 h 6250127"/>
                <a:gd name="connsiteX99" fmla="*/ 591072 w 5535001"/>
                <a:gd name="connsiteY99" fmla="*/ 5197048 h 6250127"/>
                <a:gd name="connsiteX100" fmla="*/ 694197 w 5535001"/>
                <a:gd name="connsiteY100" fmla="*/ 5283041 h 6250127"/>
                <a:gd name="connsiteX101" fmla="*/ 1146221 w 5535001"/>
                <a:gd name="connsiteY101" fmla="*/ 5573716 h 6250127"/>
                <a:gd name="connsiteX102" fmla="*/ 1650982 w 5535001"/>
                <a:gd name="connsiteY102" fmla="*/ 5758130 h 6250127"/>
                <a:gd name="connsiteX103" fmla="*/ 1716485 w 5535001"/>
                <a:gd name="connsiteY103" fmla="*/ 5772798 h 6250127"/>
                <a:gd name="connsiteX104" fmla="*/ 1782211 w 5535001"/>
                <a:gd name="connsiteY104" fmla="*/ 5786235 h 6250127"/>
                <a:gd name="connsiteX105" fmla="*/ 1848386 w 5535001"/>
                <a:gd name="connsiteY105" fmla="*/ 5796984 h 6250127"/>
                <a:gd name="connsiteX106" fmla="*/ 1881417 w 5535001"/>
                <a:gd name="connsiteY106" fmla="*/ 5802359 h 6250127"/>
                <a:gd name="connsiteX107" fmla="*/ 1914560 w 5535001"/>
                <a:gd name="connsiteY107" fmla="*/ 5807061 h 6250127"/>
                <a:gd name="connsiteX108" fmla="*/ 2047469 w 5535001"/>
                <a:gd name="connsiteY108" fmla="*/ 5821282 h 6250127"/>
                <a:gd name="connsiteX109" fmla="*/ 2180601 w 5535001"/>
                <a:gd name="connsiteY109" fmla="*/ 5828896 h 6250127"/>
                <a:gd name="connsiteX110" fmla="*/ 2313622 w 5535001"/>
                <a:gd name="connsiteY110" fmla="*/ 5830463 h 6250127"/>
                <a:gd name="connsiteX111" fmla="*/ 2380021 w 5535001"/>
                <a:gd name="connsiteY111" fmla="*/ 5828448 h 6250127"/>
                <a:gd name="connsiteX112" fmla="*/ 2446195 w 5535001"/>
                <a:gd name="connsiteY112" fmla="*/ 5826433 h 6250127"/>
                <a:gd name="connsiteX113" fmla="*/ 2513041 w 5535001"/>
                <a:gd name="connsiteY113" fmla="*/ 5822737 h 6250127"/>
                <a:gd name="connsiteX114" fmla="*/ 2580111 w 5535001"/>
                <a:gd name="connsiteY114" fmla="*/ 5818258 h 6250127"/>
                <a:gd name="connsiteX115" fmla="*/ 2613590 w 5535001"/>
                <a:gd name="connsiteY115" fmla="*/ 5816355 h 6250127"/>
                <a:gd name="connsiteX116" fmla="*/ 2646845 w 5535001"/>
                <a:gd name="connsiteY116" fmla="*/ 5813108 h 6250127"/>
                <a:gd name="connsiteX117" fmla="*/ 2713244 w 5535001"/>
                <a:gd name="connsiteY117" fmla="*/ 5806838 h 6250127"/>
                <a:gd name="connsiteX118" fmla="*/ 3230882 w 5535001"/>
                <a:gd name="connsiteY118" fmla="*/ 5721292 h 6250127"/>
                <a:gd name="connsiteX119" fmla="*/ 3720416 w 5535001"/>
                <a:gd name="connsiteY119" fmla="*/ 5556472 h 6250127"/>
                <a:gd name="connsiteX120" fmla="*/ 3837425 w 5535001"/>
                <a:gd name="connsiteY120" fmla="*/ 5499927 h 6250127"/>
                <a:gd name="connsiteX121" fmla="*/ 3951634 w 5535001"/>
                <a:gd name="connsiteY121" fmla="*/ 5436552 h 6250127"/>
                <a:gd name="connsiteX122" fmla="*/ 4007284 w 5535001"/>
                <a:gd name="connsiteY122" fmla="*/ 5401841 h 6250127"/>
                <a:gd name="connsiteX123" fmla="*/ 4035164 w 5535001"/>
                <a:gd name="connsiteY123" fmla="*/ 5384374 h 6250127"/>
                <a:gd name="connsiteX124" fmla="*/ 4049049 w 5535001"/>
                <a:gd name="connsiteY124" fmla="*/ 5375640 h 6250127"/>
                <a:gd name="connsiteX125" fmla="*/ 4062485 w 5535001"/>
                <a:gd name="connsiteY125" fmla="*/ 5366123 h 6250127"/>
                <a:gd name="connsiteX126" fmla="*/ 4116567 w 5535001"/>
                <a:gd name="connsiteY126" fmla="*/ 5328277 h 6250127"/>
                <a:gd name="connsiteX127" fmla="*/ 4169976 w 5535001"/>
                <a:gd name="connsiteY127" fmla="*/ 5289199 h 6250127"/>
                <a:gd name="connsiteX128" fmla="*/ 4222042 w 5535001"/>
                <a:gd name="connsiteY128" fmla="*/ 5247994 h 6250127"/>
                <a:gd name="connsiteX129" fmla="*/ 4273213 w 5535001"/>
                <a:gd name="connsiteY129" fmla="*/ 5205558 h 6250127"/>
                <a:gd name="connsiteX130" fmla="*/ 4323151 w 5535001"/>
                <a:gd name="connsiteY130" fmla="*/ 5161329 h 6250127"/>
                <a:gd name="connsiteX131" fmla="*/ 4371971 w 5535001"/>
                <a:gd name="connsiteY131" fmla="*/ 5116093 h 6250127"/>
                <a:gd name="connsiteX132" fmla="*/ 4546868 w 5535001"/>
                <a:gd name="connsiteY132" fmla="*/ 4924400 h 6250127"/>
                <a:gd name="connsiteX133" fmla="*/ 4675634 w 5535001"/>
                <a:gd name="connsiteY133" fmla="*/ 4715352 h 6250127"/>
                <a:gd name="connsiteX134" fmla="*/ 4700155 w 5535001"/>
                <a:gd name="connsiteY134" fmla="*/ 4659255 h 6250127"/>
                <a:gd name="connsiteX135" fmla="*/ 4721206 w 5535001"/>
                <a:gd name="connsiteY135" fmla="*/ 4600135 h 6250127"/>
                <a:gd name="connsiteX136" fmla="*/ 4740465 w 5535001"/>
                <a:gd name="connsiteY136" fmla="*/ 4538887 h 6250127"/>
                <a:gd name="connsiteX137" fmla="*/ 4758492 w 5535001"/>
                <a:gd name="connsiteY137" fmla="*/ 4475848 h 6250127"/>
                <a:gd name="connsiteX138" fmla="*/ 4891288 w 5535001"/>
                <a:gd name="connsiteY138" fmla="*/ 3930329 h 6250127"/>
                <a:gd name="connsiteX139" fmla="*/ 5066298 w 5535001"/>
                <a:gd name="connsiteY139" fmla="*/ 3382235 h 6250127"/>
                <a:gd name="connsiteX140" fmla="*/ 5156994 w 5535001"/>
                <a:gd name="connsiteY140" fmla="*/ 2898635 h 6250127"/>
                <a:gd name="connsiteX141" fmla="*/ 5083317 w 5535001"/>
                <a:gd name="connsiteY141" fmla="*/ 2402047 h 6250127"/>
                <a:gd name="connsiteX142" fmla="*/ 4871022 w 5535001"/>
                <a:gd name="connsiteY142" fmla="*/ 1926958 h 6250127"/>
                <a:gd name="connsiteX143" fmla="*/ 4727028 w 5535001"/>
                <a:gd name="connsiteY143" fmla="*/ 1703577 h 6250127"/>
                <a:gd name="connsiteX144" fmla="*/ 4563776 w 5535001"/>
                <a:gd name="connsiteY144" fmla="*/ 1490834 h 6250127"/>
                <a:gd name="connsiteX145" fmla="*/ 4370291 w 5535001"/>
                <a:gd name="connsiteY145" fmla="*/ 1300596 h 6250127"/>
                <a:gd name="connsiteX146" fmla="*/ 4266046 w 5535001"/>
                <a:gd name="connsiteY146" fmla="*/ 1214491 h 6250127"/>
                <a:gd name="connsiteX147" fmla="*/ 4212973 w 5535001"/>
                <a:gd name="connsiteY147" fmla="*/ 1173062 h 6250127"/>
                <a:gd name="connsiteX148" fmla="*/ 4157995 w 5535001"/>
                <a:gd name="connsiteY148" fmla="*/ 1134545 h 6250127"/>
                <a:gd name="connsiteX149" fmla="*/ 3697126 w 5535001"/>
                <a:gd name="connsiteY149" fmla="*/ 881044 h 6250127"/>
                <a:gd name="connsiteX150" fmla="*/ 3637670 w 5535001"/>
                <a:gd name="connsiteY150" fmla="*/ 856747 h 6250127"/>
                <a:gd name="connsiteX151" fmla="*/ 3608222 w 5535001"/>
                <a:gd name="connsiteY151" fmla="*/ 844318 h 6250127"/>
                <a:gd name="connsiteX152" fmla="*/ 3578214 w 5535001"/>
                <a:gd name="connsiteY152" fmla="*/ 833457 h 6250127"/>
                <a:gd name="connsiteX153" fmla="*/ 3518309 w 5535001"/>
                <a:gd name="connsiteY153" fmla="*/ 812294 h 6250127"/>
                <a:gd name="connsiteX154" fmla="*/ 3503417 w 5535001"/>
                <a:gd name="connsiteY154" fmla="*/ 806920 h 6250127"/>
                <a:gd name="connsiteX155" fmla="*/ 3489533 w 5535001"/>
                <a:gd name="connsiteY155" fmla="*/ 799642 h 6250127"/>
                <a:gd name="connsiteX156" fmla="*/ 3460869 w 5535001"/>
                <a:gd name="connsiteY156" fmla="*/ 787101 h 6250127"/>
                <a:gd name="connsiteX157" fmla="*/ 3402980 w 5535001"/>
                <a:gd name="connsiteY157" fmla="*/ 763475 h 6250127"/>
                <a:gd name="connsiteX158" fmla="*/ 3374092 w 5535001"/>
                <a:gd name="connsiteY158" fmla="*/ 751606 h 6250127"/>
                <a:gd name="connsiteX159" fmla="*/ 3344980 w 5535001"/>
                <a:gd name="connsiteY159" fmla="*/ 740409 h 6250127"/>
                <a:gd name="connsiteX160" fmla="*/ 3226627 w 5535001"/>
                <a:gd name="connsiteY160" fmla="*/ 700772 h 6250127"/>
                <a:gd name="connsiteX161" fmla="*/ 2735750 w 5535001"/>
                <a:gd name="connsiteY161" fmla="*/ 614667 h 6250127"/>
                <a:gd name="connsiteX162" fmla="*/ 2673158 w 5535001"/>
                <a:gd name="connsiteY162" fmla="*/ 610412 h 6250127"/>
                <a:gd name="connsiteX163" fmla="*/ 2610119 w 5535001"/>
                <a:gd name="connsiteY163" fmla="*/ 609628 h 6250127"/>
                <a:gd name="connsiteX164" fmla="*/ 2547080 w 5535001"/>
                <a:gd name="connsiteY164" fmla="*/ 608620 h 6250127"/>
                <a:gd name="connsiteX165" fmla="*/ 2516400 w 5535001"/>
                <a:gd name="connsiteY165" fmla="*/ 608844 h 6250127"/>
                <a:gd name="connsiteX166" fmla="*/ 2486280 w 5535001"/>
                <a:gd name="connsiteY166" fmla="*/ 609740 h 6250127"/>
                <a:gd name="connsiteX167" fmla="*/ 2426376 w 5535001"/>
                <a:gd name="connsiteY167" fmla="*/ 613099 h 6250127"/>
                <a:gd name="connsiteX168" fmla="*/ 2366920 w 5535001"/>
                <a:gd name="connsiteY168" fmla="*/ 618474 h 6250127"/>
                <a:gd name="connsiteX169" fmla="*/ 2337248 w 5535001"/>
                <a:gd name="connsiteY169" fmla="*/ 621497 h 6250127"/>
                <a:gd name="connsiteX170" fmla="*/ 2307800 w 5535001"/>
                <a:gd name="connsiteY170" fmla="*/ 625528 h 6250127"/>
                <a:gd name="connsiteX171" fmla="*/ 2278351 w 5535001"/>
                <a:gd name="connsiteY171" fmla="*/ 629559 h 6250127"/>
                <a:gd name="connsiteX172" fmla="*/ 2249127 w 5535001"/>
                <a:gd name="connsiteY172" fmla="*/ 634710 h 6250127"/>
                <a:gd name="connsiteX173" fmla="*/ 1796096 w 5535001"/>
                <a:gd name="connsiteY173" fmla="*/ 781726 h 6250127"/>
                <a:gd name="connsiteX174" fmla="*/ 1370833 w 5535001"/>
                <a:gd name="connsiteY174" fmla="*/ 1048663 h 6250127"/>
                <a:gd name="connsiteX175" fmla="*/ 959790 w 5535001"/>
                <a:gd name="connsiteY175" fmla="*/ 1390844 h 6250127"/>
                <a:gd name="connsiteX176" fmla="*/ 749062 w 5535001"/>
                <a:gd name="connsiteY176" fmla="*/ 1577611 h 6250127"/>
                <a:gd name="connsiteX177" fmla="*/ 524786 w 5535001"/>
                <a:gd name="connsiteY177" fmla="*/ 1763145 h 6250127"/>
                <a:gd name="connsiteX178" fmla="*/ 84071 w 5535001"/>
                <a:gd name="connsiteY178" fmla="*/ 2098496 h 6250127"/>
                <a:gd name="connsiteX179" fmla="*/ 0 w 5535001"/>
                <a:gd name="connsiteY179" fmla="*/ 2168094 h 6250127"/>
                <a:gd name="connsiteX180" fmla="*/ 0 w 5535001"/>
                <a:gd name="connsiteY180" fmla="*/ 1576676 h 6250127"/>
                <a:gd name="connsiteX181" fmla="*/ 174655 w 5535001"/>
                <a:gd name="connsiteY181" fmla="*/ 1387597 h 6250127"/>
                <a:gd name="connsiteX182" fmla="*/ 363661 w 5535001"/>
                <a:gd name="connsiteY182" fmla="*/ 1188626 h 6250127"/>
                <a:gd name="connsiteX183" fmla="*/ 458052 w 5535001"/>
                <a:gd name="connsiteY183" fmla="*/ 1086397 h 6250127"/>
                <a:gd name="connsiteX184" fmla="*/ 557257 w 5535001"/>
                <a:gd name="connsiteY184" fmla="*/ 981593 h 6250127"/>
                <a:gd name="connsiteX185" fmla="*/ 994165 w 5535001"/>
                <a:gd name="connsiteY185" fmla="*/ 578389 h 6250127"/>
                <a:gd name="connsiteX186" fmla="*/ 1520873 w 5535001"/>
                <a:gd name="connsiteY186" fmla="*/ 237215 h 6250127"/>
                <a:gd name="connsiteX187" fmla="*/ 2141748 w 5535001"/>
                <a:gd name="connsiteY187" fmla="*/ 31190 h 6250127"/>
                <a:gd name="connsiteX188" fmla="*/ 2182505 w 5535001"/>
                <a:gd name="connsiteY188" fmla="*/ 24360 h 6250127"/>
                <a:gd name="connsiteX189" fmla="*/ 2223374 w 5535001"/>
                <a:gd name="connsiteY189" fmla="*/ 18873 h 6250127"/>
                <a:gd name="connsiteX190" fmla="*/ 2264355 w 5535001"/>
                <a:gd name="connsiteY190" fmla="*/ 13611 h 6250127"/>
                <a:gd name="connsiteX191" fmla="*/ 2305336 w 5535001"/>
                <a:gd name="connsiteY191" fmla="*/ 9580 h 6250127"/>
                <a:gd name="connsiteX192" fmla="*/ 2387410 w 5535001"/>
                <a:gd name="connsiteY192" fmla="*/ 3645 h 6250127"/>
                <a:gd name="connsiteX193" fmla="*/ 2469373 w 5535001"/>
                <a:gd name="connsiteY193" fmla="*/ 622 h 62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5535001" h="6250127">
                  <a:moveTo>
                    <a:pt x="2510242" y="174"/>
                  </a:moveTo>
                  <a:cubicBezTo>
                    <a:pt x="2523902" y="-50"/>
                    <a:pt x="2537562" y="-162"/>
                    <a:pt x="2550551" y="510"/>
                  </a:cubicBezTo>
                  <a:lnTo>
                    <a:pt x="2629490" y="3757"/>
                  </a:lnTo>
                  <a:lnTo>
                    <a:pt x="2708317" y="7229"/>
                  </a:lnTo>
                  <a:cubicBezTo>
                    <a:pt x="2734630" y="8572"/>
                    <a:pt x="2760943" y="12155"/>
                    <a:pt x="2787256" y="14619"/>
                  </a:cubicBezTo>
                  <a:cubicBezTo>
                    <a:pt x="2997536" y="34885"/>
                    <a:pt x="3207144" y="77994"/>
                    <a:pt x="3408467" y="145064"/>
                  </a:cubicBezTo>
                  <a:lnTo>
                    <a:pt x="3557723" y="199593"/>
                  </a:lnTo>
                  <a:cubicBezTo>
                    <a:pt x="3570264" y="203848"/>
                    <a:pt x="3582245" y="209447"/>
                    <a:pt x="3594337" y="214597"/>
                  </a:cubicBezTo>
                  <a:lnTo>
                    <a:pt x="3630616" y="230385"/>
                  </a:lnTo>
                  <a:lnTo>
                    <a:pt x="3703172" y="262073"/>
                  </a:lnTo>
                  <a:cubicBezTo>
                    <a:pt x="3715265" y="267335"/>
                    <a:pt x="3727358" y="272598"/>
                    <a:pt x="3739003" y="278756"/>
                  </a:cubicBezTo>
                  <a:cubicBezTo>
                    <a:pt x="3744937" y="281667"/>
                    <a:pt x="3750984" y="284131"/>
                    <a:pt x="3756806" y="287266"/>
                  </a:cubicBezTo>
                  <a:cubicBezTo>
                    <a:pt x="3762517" y="290513"/>
                    <a:pt x="3768115" y="294208"/>
                    <a:pt x="3773714" y="297567"/>
                  </a:cubicBezTo>
                  <a:lnTo>
                    <a:pt x="3840784" y="339332"/>
                  </a:lnTo>
                  <a:cubicBezTo>
                    <a:pt x="3851869" y="346386"/>
                    <a:pt x="3863290" y="352881"/>
                    <a:pt x="3873927" y="360495"/>
                  </a:cubicBezTo>
                  <a:lnTo>
                    <a:pt x="3906062" y="383001"/>
                  </a:lnTo>
                  <a:lnTo>
                    <a:pt x="3969662" y="428572"/>
                  </a:lnTo>
                  <a:cubicBezTo>
                    <a:pt x="4137281" y="552188"/>
                    <a:pt x="4285417" y="693270"/>
                    <a:pt x="4423029" y="837600"/>
                  </a:cubicBezTo>
                  <a:cubicBezTo>
                    <a:pt x="4440160" y="855739"/>
                    <a:pt x="4457404" y="873766"/>
                    <a:pt x="4474647" y="891569"/>
                  </a:cubicBezTo>
                  <a:lnTo>
                    <a:pt x="4524250" y="946883"/>
                  </a:lnTo>
                  <a:lnTo>
                    <a:pt x="4573965" y="1001748"/>
                  </a:lnTo>
                  <a:cubicBezTo>
                    <a:pt x="4590760" y="1019887"/>
                    <a:pt x="4605988" y="1039146"/>
                    <a:pt x="4622224" y="1057509"/>
                  </a:cubicBezTo>
                  <a:cubicBezTo>
                    <a:pt x="4653911" y="1094907"/>
                    <a:pt x="4686831" y="1131409"/>
                    <a:pt x="4717510" y="1169143"/>
                  </a:cubicBezTo>
                  <a:cubicBezTo>
                    <a:pt x="4733186" y="1187730"/>
                    <a:pt x="4748862" y="1206430"/>
                    <a:pt x="4764986" y="1224681"/>
                  </a:cubicBezTo>
                  <a:cubicBezTo>
                    <a:pt x="4780886" y="1243044"/>
                    <a:pt x="4797233" y="1261071"/>
                    <a:pt x="4813021" y="1279994"/>
                  </a:cubicBezTo>
                  <a:cubicBezTo>
                    <a:pt x="4877292" y="1354230"/>
                    <a:pt x="4941339" y="1428914"/>
                    <a:pt x="5001915" y="1506846"/>
                  </a:cubicBezTo>
                  <a:cubicBezTo>
                    <a:pt x="5062603" y="1584665"/>
                    <a:pt x="5118252" y="1666739"/>
                    <a:pt x="5170542" y="1751165"/>
                  </a:cubicBezTo>
                  <a:cubicBezTo>
                    <a:pt x="5274898" y="1920240"/>
                    <a:pt x="5363579" y="2101295"/>
                    <a:pt x="5428969" y="2293660"/>
                  </a:cubicBezTo>
                  <a:cubicBezTo>
                    <a:pt x="5494136" y="2485801"/>
                    <a:pt x="5533102" y="2690819"/>
                    <a:pt x="5534893" y="2899307"/>
                  </a:cubicBezTo>
                  <a:cubicBezTo>
                    <a:pt x="5536124" y="3003439"/>
                    <a:pt x="5526831" y="3108132"/>
                    <a:pt x="5508804" y="3211144"/>
                  </a:cubicBezTo>
                  <a:cubicBezTo>
                    <a:pt x="5490441" y="3314157"/>
                    <a:pt x="5462336" y="3415490"/>
                    <a:pt x="5426282" y="3513352"/>
                  </a:cubicBezTo>
                  <a:cubicBezTo>
                    <a:pt x="5363355" y="3684890"/>
                    <a:pt x="5302219" y="3856428"/>
                    <a:pt x="5248250" y="4030542"/>
                  </a:cubicBezTo>
                  <a:lnTo>
                    <a:pt x="5208612" y="4161771"/>
                  </a:lnTo>
                  <a:lnTo>
                    <a:pt x="5170318" y="4294680"/>
                  </a:lnTo>
                  <a:lnTo>
                    <a:pt x="5132248" y="4430164"/>
                  </a:lnTo>
                  <a:lnTo>
                    <a:pt x="5112765" y="4498914"/>
                  </a:lnTo>
                  <a:lnTo>
                    <a:pt x="5091715" y="4569119"/>
                  </a:lnTo>
                  <a:cubicBezTo>
                    <a:pt x="5085221" y="4592297"/>
                    <a:pt x="5076823" y="4616482"/>
                    <a:pt x="5068985" y="4640220"/>
                  </a:cubicBezTo>
                  <a:cubicBezTo>
                    <a:pt x="5060699" y="4664182"/>
                    <a:pt x="5053981" y="4687807"/>
                    <a:pt x="5043904" y="4712105"/>
                  </a:cubicBezTo>
                  <a:lnTo>
                    <a:pt x="5015799" y="4784438"/>
                  </a:lnTo>
                  <a:cubicBezTo>
                    <a:pt x="5005274" y="4808511"/>
                    <a:pt x="4993965" y="4832473"/>
                    <a:pt x="4982880" y="4856435"/>
                  </a:cubicBezTo>
                  <a:cubicBezTo>
                    <a:pt x="4936524" y="4951273"/>
                    <a:pt x="4881099" y="5044096"/>
                    <a:pt x="4817276" y="5125275"/>
                  </a:cubicBezTo>
                  <a:cubicBezTo>
                    <a:pt x="4755244" y="5208805"/>
                    <a:pt x="4686943" y="5282817"/>
                    <a:pt x="4618753" y="5355374"/>
                  </a:cubicBezTo>
                  <a:cubicBezTo>
                    <a:pt x="4602069" y="5374073"/>
                    <a:pt x="4584154" y="5391092"/>
                    <a:pt x="4566575" y="5408560"/>
                  </a:cubicBezTo>
                  <a:lnTo>
                    <a:pt x="4513837" y="5461186"/>
                  </a:lnTo>
                  <a:cubicBezTo>
                    <a:pt x="4496593" y="5479101"/>
                    <a:pt x="4477894" y="5495560"/>
                    <a:pt x="4459531" y="5512580"/>
                  </a:cubicBezTo>
                  <a:lnTo>
                    <a:pt x="4404554" y="5563526"/>
                  </a:lnTo>
                  <a:cubicBezTo>
                    <a:pt x="4386527" y="5580770"/>
                    <a:pt x="4366932" y="5596670"/>
                    <a:pt x="4348009" y="5613017"/>
                  </a:cubicBezTo>
                  <a:lnTo>
                    <a:pt x="4290568" y="5661948"/>
                  </a:lnTo>
                  <a:lnTo>
                    <a:pt x="4276124" y="5674153"/>
                  </a:lnTo>
                  <a:lnTo>
                    <a:pt x="4261120" y="5685798"/>
                  </a:lnTo>
                  <a:lnTo>
                    <a:pt x="4231112" y="5708976"/>
                  </a:lnTo>
                  <a:lnTo>
                    <a:pt x="4170984" y="5755443"/>
                  </a:lnTo>
                  <a:cubicBezTo>
                    <a:pt x="4130227" y="5785563"/>
                    <a:pt x="4087790" y="5813892"/>
                    <a:pt x="4046025" y="5843228"/>
                  </a:cubicBezTo>
                  <a:cubicBezTo>
                    <a:pt x="4002917" y="5870437"/>
                    <a:pt x="3959248" y="5897309"/>
                    <a:pt x="3915356" y="5923735"/>
                  </a:cubicBezTo>
                  <a:cubicBezTo>
                    <a:pt x="3737659" y="6026299"/>
                    <a:pt x="3544847" y="6106022"/>
                    <a:pt x="3346323" y="6158872"/>
                  </a:cubicBezTo>
                  <a:cubicBezTo>
                    <a:pt x="3147800" y="6211946"/>
                    <a:pt x="2944462" y="6239714"/>
                    <a:pt x="2743476" y="6247328"/>
                  </a:cubicBezTo>
                  <a:lnTo>
                    <a:pt x="2668120" y="6249344"/>
                  </a:lnTo>
                  <a:lnTo>
                    <a:pt x="2630498" y="6250127"/>
                  </a:lnTo>
                  <a:lnTo>
                    <a:pt x="2592988" y="6249568"/>
                  </a:lnTo>
                  <a:lnTo>
                    <a:pt x="2518080" y="6247777"/>
                  </a:lnTo>
                  <a:cubicBezTo>
                    <a:pt x="2493110" y="6247105"/>
                    <a:pt x="2468365" y="6246881"/>
                    <a:pt x="2442948" y="6244529"/>
                  </a:cubicBezTo>
                  <a:cubicBezTo>
                    <a:pt x="2392337" y="6240722"/>
                    <a:pt x="2341950" y="6237699"/>
                    <a:pt x="2291676" y="6232213"/>
                  </a:cubicBezTo>
                  <a:lnTo>
                    <a:pt x="2141412" y="6212394"/>
                  </a:lnTo>
                  <a:lnTo>
                    <a:pt x="1992715" y="6184961"/>
                  </a:lnTo>
                  <a:cubicBezTo>
                    <a:pt x="1943561" y="6173988"/>
                    <a:pt x="1894630" y="6162231"/>
                    <a:pt x="1845811" y="6151034"/>
                  </a:cubicBezTo>
                  <a:cubicBezTo>
                    <a:pt x="1797215" y="6138829"/>
                    <a:pt x="1749180" y="6123938"/>
                    <a:pt x="1701033" y="6110724"/>
                  </a:cubicBezTo>
                  <a:cubicBezTo>
                    <a:pt x="1676847" y="6104566"/>
                    <a:pt x="1653334" y="6095833"/>
                    <a:pt x="1629484" y="6088219"/>
                  </a:cubicBezTo>
                  <a:lnTo>
                    <a:pt x="1558383" y="6064929"/>
                  </a:lnTo>
                  <a:cubicBezTo>
                    <a:pt x="1369713" y="6000210"/>
                    <a:pt x="1186978" y="5921271"/>
                    <a:pt x="1011968" y="5828896"/>
                  </a:cubicBezTo>
                  <a:cubicBezTo>
                    <a:pt x="837071" y="5736408"/>
                    <a:pt x="668556" y="5631940"/>
                    <a:pt x="511237" y="5512356"/>
                  </a:cubicBezTo>
                  <a:cubicBezTo>
                    <a:pt x="471152" y="5483468"/>
                    <a:pt x="433642" y="5451220"/>
                    <a:pt x="395572" y="5419757"/>
                  </a:cubicBezTo>
                  <a:cubicBezTo>
                    <a:pt x="356831" y="5388965"/>
                    <a:pt x="321112" y="5354926"/>
                    <a:pt x="284722" y="5321559"/>
                  </a:cubicBezTo>
                  <a:lnTo>
                    <a:pt x="257513" y="5296477"/>
                  </a:lnTo>
                  <a:lnTo>
                    <a:pt x="243853" y="5283937"/>
                  </a:lnTo>
                  <a:lnTo>
                    <a:pt x="230752" y="5270836"/>
                  </a:lnTo>
                  <a:lnTo>
                    <a:pt x="178574" y="5218322"/>
                  </a:lnTo>
                  <a:cubicBezTo>
                    <a:pt x="161331" y="5200631"/>
                    <a:pt x="143191" y="5183948"/>
                    <a:pt x="126508" y="5165584"/>
                  </a:cubicBezTo>
                  <a:lnTo>
                    <a:pt x="76345" y="5111167"/>
                  </a:lnTo>
                  <a:cubicBezTo>
                    <a:pt x="59774" y="5092916"/>
                    <a:pt x="42530" y="5075112"/>
                    <a:pt x="26407" y="5056413"/>
                  </a:cubicBezTo>
                  <a:lnTo>
                    <a:pt x="0" y="5024776"/>
                  </a:lnTo>
                  <a:lnTo>
                    <a:pt x="0" y="4492798"/>
                  </a:lnTo>
                  <a:lnTo>
                    <a:pt x="28534" y="4537879"/>
                  </a:lnTo>
                  <a:cubicBezTo>
                    <a:pt x="41299" y="4556130"/>
                    <a:pt x="54175" y="4574382"/>
                    <a:pt x="66604" y="4592745"/>
                  </a:cubicBezTo>
                  <a:lnTo>
                    <a:pt x="104114" y="4647834"/>
                  </a:lnTo>
                  <a:lnTo>
                    <a:pt x="143751" y="4701580"/>
                  </a:lnTo>
                  <a:cubicBezTo>
                    <a:pt x="156964" y="4719495"/>
                    <a:pt x="169728" y="4737746"/>
                    <a:pt x="182717" y="4755773"/>
                  </a:cubicBezTo>
                  <a:lnTo>
                    <a:pt x="223810" y="4808399"/>
                  </a:lnTo>
                  <a:lnTo>
                    <a:pt x="264679" y="4861249"/>
                  </a:lnTo>
                  <a:cubicBezTo>
                    <a:pt x="278563" y="4878717"/>
                    <a:pt x="293455" y="4895288"/>
                    <a:pt x="307788" y="4912420"/>
                  </a:cubicBezTo>
                  <a:lnTo>
                    <a:pt x="351232" y="4963254"/>
                  </a:lnTo>
                  <a:cubicBezTo>
                    <a:pt x="365788" y="4980162"/>
                    <a:pt x="381688" y="4995837"/>
                    <a:pt x="397028" y="5012185"/>
                  </a:cubicBezTo>
                  <a:lnTo>
                    <a:pt x="443496" y="5060444"/>
                  </a:lnTo>
                  <a:lnTo>
                    <a:pt x="455140" y="5072537"/>
                  </a:lnTo>
                  <a:lnTo>
                    <a:pt x="467345" y="5083958"/>
                  </a:lnTo>
                  <a:lnTo>
                    <a:pt x="491755" y="5106912"/>
                  </a:lnTo>
                  <a:lnTo>
                    <a:pt x="540686" y="5152819"/>
                  </a:lnTo>
                  <a:lnTo>
                    <a:pt x="552890" y="5164353"/>
                  </a:lnTo>
                  <a:lnTo>
                    <a:pt x="565655" y="5175214"/>
                  </a:lnTo>
                  <a:lnTo>
                    <a:pt x="591072" y="5197048"/>
                  </a:lnTo>
                  <a:cubicBezTo>
                    <a:pt x="624999" y="5226160"/>
                    <a:pt x="658366" y="5256056"/>
                    <a:pt x="694197" y="5283041"/>
                  </a:cubicBezTo>
                  <a:cubicBezTo>
                    <a:pt x="834272" y="5394675"/>
                    <a:pt x="985207" y="5493881"/>
                    <a:pt x="1146221" y="5573716"/>
                  </a:cubicBezTo>
                  <a:cubicBezTo>
                    <a:pt x="1307122" y="5653774"/>
                    <a:pt x="1476869" y="5715918"/>
                    <a:pt x="1650982" y="5758130"/>
                  </a:cubicBezTo>
                  <a:lnTo>
                    <a:pt x="1716485" y="5772798"/>
                  </a:lnTo>
                  <a:cubicBezTo>
                    <a:pt x="1738431" y="5777390"/>
                    <a:pt x="1759929" y="5783100"/>
                    <a:pt x="1782211" y="5786235"/>
                  </a:cubicBezTo>
                  <a:lnTo>
                    <a:pt x="1848386" y="5796984"/>
                  </a:lnTo>
                  <a:lnTo>
                    <a:pt x="1881417" y="5802359"/>
                  </a:lnTo>
                  <a:cubicBezTo>
                    <a:pt x="1892390" y="5804151"/>
                    <a:pt x="1903363" y="5806054"/>
                    <a:pt x="1914560" y="5807061"/>
                  </a:cubicBezTo>
                  <a:cubicBezTo>
                    <a:pt x="1959012" y="5811765"/>
                    <a:pt x="2003241" y="5817251"/>
                    <a:pt x="2047469" y="5821282"/>
                  </a:cubicBezTo>
                  <a:lnTo>
                    <a:pt x="2180601" y="5828896"/>
                  </a:lnTo>
                  <a:lnTo>
                    <a:pt x="2313622" y="5830463"/>
                  </a:lnTo>
                  <a:cubicBezTo>
                    <a:pt x="2335680" y="5830799"/>
                    <a:pt x="2357962" y="5829008"/>
                    <a:pt x="2380021" y="5828448"/>
                  </a:cubicBezTo>
                  <a:lnTo>
                    <a:pt x="2446195" y="5826433"/>
                  </a:lnTo>
                  <a:cubicBezTo>
                    <a:pt x="2468029" y="5826208"/>
                    <a:pt x="2490647" y="5824193"/>
                    <a:pt x="2513041" y="5822737"/>
                  </a:cubicBezTo>
                  <a:lnTo>
                    <a:pt x="2580111" y="5818258"/>
                  </a:lnTo>
                  <a:lnTo>
                    <a:pt x="2613590" y="5816355"/>
                  </a:lnTo>
                  <a:lnTo>
                    <a:pt x="2646845" y="5813108"/>
                  </a:lnTo>
                  <a:cubicBezTo>
                    <a:pt x="2669016" y="5810869"/>
                    <a:pt x="2691074" y="5808741"/>
                    <a:pt x="2713244" y="5806838"/>
                  </a:cubicBezTo>
                  <a:cubicBezTo>
                    <a:pt x="2889933" y="5789371"/>
                    <a:pt x="3062815" y="5762050"/>
                    <a:pt x="3230882" y="5721292"/>
                  </a:cubicBezTo>
                  <a:cubicBezTo>
                    <a:pt x="3398837" y="5680423"/>
                    <a:pt x="3562426" y="5626902"/>
                    <a:pt x="3720416" y="5556472"/>
                  </a:cubicBezTo>
                  <a:cubicBezTo>
                    <a:pt x="3759381" y="5537997"/>
                    <a:pt x="3798347" y="5518962"/>
                    <a:pt x="3837425" y="5499927"/>
                  </a:cubicBezTo>
                  <a:cubicBezTo>
                    <a:pt x="3875271" y="5478765"/>
                    <a:pt x="3913900" y="5458610"/>
                    <a:pt x="3951634" y="5436552"/>
                  </a:cubicBezTo>
                  <a:lnTo>
                    <a:pt x="4007284" y="5401841"/>
                  </a:lnTo>
                  <a:lnTo>
                    <a:pt x="4035164" y="5384374"/>
                  </a:lnTo>
                  <a:lnTo>
                    <a:pt x="4049049" y="5375640"/>
                  </a:lnTo>
                  <a:lnTo>
                    <a:pt x="4062485" y="5366123"/>
                  </a:lnTo>
                  <a:lnTo>
                    <a:pt x="4116567" y="5328277"/>
                  </a:lnTo>
                  <a:cubicBezTo>
                    <a:pt x="4134594" y="5315624"/>
                    <a:pt x="4152957" y="5303420"/>
                    <a:pt x="4169976" y="5289199"/>
                  </a:cubicBezTo>
                  <a:lnTo>
                    <a:pt x="4222042" y="5247994"/>
                  </a:lnTo>
                  <a:cubicBezTo>
                    <a:pt x="4239398" y="5234222"/>
                    <a:pt x="4256865" y="5220562"/>
                    <a:pt x="4273213" y="5205558"/>
                  </a:cubicBezTo>
                  <a:lnTo>
                    <a:pt x="4323151" y="5161329"/>
                  </a:lnTo>
                  <a:cubicBezTo>
                    <a:pt x="4339611" y="5146437"/>
                    <a:pt x="4356631" y="5131881"/>
                    <a:pt x="4371971" y="5116093"/>
                  </a:cubicBezTo>
                  <a:cubicBezTo>
                    <a:pt x="4435457" y="5054398"/>
                    <a:pt x="4496258" y="4991135"/>
                    <a:pt x="4546868" y="4924400"/>
                  </a:cubicBezTo>
                  <a:cubicBezTo>
                    <a:pt x="4600054" y="4858450"/>
                    <a:pt x="4640699" y="4788916"/>
                    <a:pt x="4675634" y="4715352"/>
                  </a:cubicBezTo>
                  <a:lnTo>
                    <a:pt x="4700155" y="4659255"/>
                  </a:lnTo>
                  <a:lnTo>
                    <a:pt x="4721206" y="4600135"/>
                  </a:lnTo>
                  <a:cubicBezTo>
                    <a:pt x="4728707" y="4580988"/>
                    <a:pt x="4733970" y="4559266"/>
                    <a:pt x="4740465" y="4538887"/>
                  </a:cubicBezTo>
                  <a:cubicBezTo>
                    <a:pt x="4746623" y="4518061"/>
                    <a:pt x="4753005" y="4497906"/>
                    <a:pt x="4758492" y="4475848"/>
                  </a:cubicBezTo>
                  <a:cubicBezTo>
                    <a:pt x="4803168" y="4303637"/>
                    <a:pt x="4840902" y="4115080"/>
                    <a:pt x="4891288" y="3930329"/>
                  </a:cubicBezTo>
                  <a:cubicBezTo>
                    <a:pt x="4940891" y="3744906"/>
                    <a:pt x="5000235" y="3562059"/>
                    <a:pt x="5066298" y="3382235"/>
                  </a:cubicBezTo>
                  <a:cubicBezTo>
                    <a:pt x="5124186" y="3226932"/>
                    <a:pt x="5154530" y="3064015"/>
                    <a:pt x="5156994" y="2898635"/>
                  </a:cubicBezTo>
                  <a:cubicBezTo>
                    <a:pt x="5159681" y="2733255"/>
                    <a:pt x="5132920" y="2565636"/>
                    <a:pt x="5083317" y="2402047"/>
                  </a:cubicBezTo>
                  <a:cubicBezTo>
                    <a:pt x="5033938" y="2238123"/>
                    <a:pt x="4960150" y="2079013"/>
                    <a:pt x="4871022" y="1926958"/>
                  </a:cubicBezTo>
                  <a:cubicBezTo>
                    <a:pt x="4826570" y="1850818"/>
                    <a:pt x="4777415" y="1776918"/>
                    <a:pt x="4727028" y="1703577"/>
                  </a:cubicBezTo>
                  <a:cubicBezTo>
                    <a:pt x="4676418" y="1630349"/>
                    <a:pt x="4622784" y="1558464"/>
                    <a:pt x="4563776" y="1490834"/>
                  </a:cubicBezTo>
                  <a:cubicBezTo>
                    <a:pt x="4503647" y="1423764"/>
                    <a:pt x="4439041" y="1359157"/>
                    <a:pt x="4370291" y="1300596"/>
                  </a:cubicBezTo>
                  <a:cubicBezTo>
                    <a:pt x="4336812" y="1270141"/>
                    <a:pt x="4301541" y="1242148"/>
                    <a:pt x="4266046" y="1214491"/>
                  </a:cubicBezTo>
                  <a:cubicBezTo>
                    <a:pt x="4248355" y="1200607"/>
                    <a:pt x="4230776" y="1186611"/>
                    <a:pt x="4212973" y="1173062"/>
                  </a:cubicBezTo>
                  <a:cubicBezTo>
                    <a:pt x="4194722" y="1160074"/>
                    <a:pt x="4176359" y="1147197"/>
                    <a:pt x="4157995" y="1134545"/>
                  </a:cubicBezTo>
                  <a:cubicBezTo>
                    <a:pt x="4011426" y="1031980"/>
                    <a:pt x="3855004" y="948562"/>
                    <a:pt x="3697126" y="881044"/>
                  </a:cubicBezTo>
                  <a:lnTo>
                    <a:pt x="3637670" y="856747"/>
                  </a:lnTo>
                  <a:lnTo>
                    <a:pt x="3608222" y="844318"/>
                  </a:lnTo>
                  <a:cubicBezTo>
                    <a:pt x="3598480" y="840063"/>
                    <a:pt x="3588179" y="837040"/>
                    <a:pt x="3578214" y="833457"/>
                  </a:cubicBezTo>
                  <a:lnTo>
                    <a:pt x="3518309" y="812294"/>
                  </a:lnTo>
                  <a:cubicBezTo>
                    <a:pt x="3513383" y="810503"/>
                    <a:pt x="3508344" y="808823"/>
                    <a:pt x="3503417" y="806920"/>
                  </a:cubicBezTo>
                  <a:cubicBezTo>
                    <a:pt x="3498603" y="804792"/>
                    <a:pt x="3494236" y="801993"/>
                    <a:pt x="3489533" y="799642"/>
                  </a:cubicBezTo>
                  <a:cubicBezTo>
                    <a:pt x="3480240" y="794827"/>
                    <a:pt x="3470498" y="791020"/>
                    <a:pt x="3460869" y="787101"/>
                  </a:cubicBezTo>
                  <a:lnTo>
                    <a:pt x="3402980" y="763475"/>
                  </a:lnTo>
                  <a:lnTo>
                    <a:pt x="3374092" y="751606"/>
                  </a:lnTo>
                  <a:cubicBezTo>
                    <a:pt x="3364462" y="747688"/>
                    <a:pt x="3354945" y="743433"/>
                    <a:pt x="3344980" y="740409"/>
                  </a:cubicBezTo>
                  <a:lnTo>
                    <a:pt x="3226627" y="700772"/>
                  </a:lnTo>
                  <a:cubicBezTo>
                    <a:pt x="3067405" y="652849"/>
                    <a:pt x="2902697" y="625192"/>
                    <a:pt x="2735750" y="614667"/>
                  </a:cubicBezTo>
                  <a:cubicBezTo>
                    <a:pt x="2714811" y="613435"/>
                    <a:pt x="2694209" y="610860"/>
                    <a:pt x="2673158" y="610412"/>
                  </a:cubicBezTo>
                  <a:lnTo>
                    <a:pt x="2610119" y="609628"/>
                  </a:lnTo>
                  <a:lnTo>
                    <a:pt x="2547080" y="608620"/>
                  </a:lnTo>
                  <a:cubicBezTo>
                    <a:pt x="2536443" y="608173"/>
                    <a:pt x="2526365" y="608397"/>
                    <a:pt x="2516400" y="608844"/>
                  </a:cubicBezTo>
                  <a:lnTo>
                    <a:pt x="2486280" y="609740"/>
                  </a:lnTo>
                  <a:cubicBezTo>
                    <a:pt x="2466125" y="609852"/>
                    <a:pt x="2446307" y="611868"/>
                    <a:pt x="2426376" y="613099"/>
                  </a:cubicBezTo>
                  <a:cubicBezTo>
                    <a:pt x="2406333" y="613995"/>
                    <a:pt x="2386627" y="616458"/>
                    <a:pt x="2366920" y="618474"/>
                  </a:cubicBezTo>
                  <a:cubicBezTo>
                    <a:pt x="2357066" y="619482"/>
                    <a:pt x="2347101" y="620153"/>
                    <a:pt x="2337248" y="621497"/>
                  </a:cubicBezTo>
                  <a:lnTo>
                    <a:pt x="2307800" y="625528"/>
                  </a:lnTo>
                  <a:lnTo>
                    <a:pt x="2278351" y="629559"/>
                  </a:lnTo>
                  <a:lnTo>
                    <a:pt x="2249127" y="634710"/>
                  </a:lnTo>
                  <a:cubicBezTo>
                    <a:pt x="2093377" y="661918"/>
                    <a:pt x="1942329" y="710849"/>
                    <a:pt x="1796096" y="781726"/>
                  </a:cubicBezTo>
                  <a:cubicBezTo>
                    <a:pt x="1649751" y="852268"/>
                    <a:pt x="1508892" y="944307"/>
                    <a:pt x="1370833" y="1048663"/>
                  </a:cubicBezTo>
                  <a:cubicBezTo>
                    <a:pt x="1232774" y="1153244"/>
                    <a:pt x="1097290" y="1269917"/>
                    <a:pt x="959790" y="1390844"/>
                  </a:cubicBezTo>
                  <a:lnTo>
                    <a:pt x="749062" y="1577611"/>
                  </a:lnTo>
                  <a:cubicBezTo>
                    <a:pt x="674602" y="1642329"/>
                    <a:pt x="599806" y="1704137"/>
                    <a:pt x="524786" y="1763145"/>
                  </a:cubicBezTo>
                  <a:cubicBezTo>
                    <a:pt x="374858" y="1881498"/>
                    <a:pt x="223810" y="1987422"/>
                    <a:pt x="84071" y="2098496"/>
                  </a:cubicBezTo>
                  <a:lnTo>
                    <a:pt x="0" y="2168094"/>
                  </a:lnTo>
                  <a:lnTo>
                    <a:pt x="0" y="1576676"/>
                  </a:lnTo>
                  <a:lnTo>
                    <a:pt x="174655" y="1387597"/>
                  </a:lnTo>
                  <a:cubicBezTo>
                    <a:pt x="238926" y="1320079"/>
                    <a:pt x="302749" y="1254577"/>
                    <a:pt x="363661" y="1188626"/>
                  </a:cubicBezTo>
                  <a:lnTo>
                    <a:pt x="458052" y="1086397"/>
                  </a:lnTo>
                  <a:cubicBezTo>
                    <a:pt x="490635" y="1051351"/>
                    <a:pt x="523666" y="1016416"/>
                    <a:pt x="557257" y="981593"/>
                  </a:cubicBezTo>
                  <a:cubicBezTo>
                    <a:pt x="691510" y="842414"/>
                    <a:pt x="835055" y="705699"/>
                    <a:pt x="994165" y="578389"/>
                  </a:cubicBezTo>
                  <a:cubicBezTo>
                    <a:pt x="1152939" y="451190"/>
                    <a:pt x="1328060" y="333398"/>
                    <a:pt x="1520873" y="237215"/>
                  </a:cubicBezTo>
                  <a:cubicBezTo>
                    <a:pt x="1713238" y="141033"/>
                    <a:pt x="1924302" y="68028"/>
                    <a:pt x="2141748" y="31190"/>
                  </a:cubicBezTo>
                  <a:lnTo>
                    <a:pt x="2182505" y="24360"/>
                  </a:lnTo>
                  <a:cubicBezTo>
                    <a:pt x="2196165" y="22344"/>
                    <a:pt x="2209826" y="20665"/>
                    <a:pt x="2223374" y="18873"/>
                  </a:cubicBezTo>
                  <a:lnTo>
                    <a:pt x="2264355" y="13611"/>
                  </a:lnTo>
                  <a:cubicBezTo>
                    <a:pt x="2278015" y="11931"/>
                    <a:pt x="2291676" y="10924"/>
                    <a:pt x="2305336" y="9580"/>
                  </a:cubicBezTo>
                  <a:cubicBezTo>
                    <a:pt x="2332657" y="7229"/>
                    <a:pt x="2360090" y="4653"/>
                    <a:pt x="2387410" y="3645"/>
                  </a:cubicBezTo>
                  <a:cubicBezTo>
                    <a:pt x="2414731" y="2414"/>
                    <a:pt x="2442164" y="510"/>
                    <a:pt x="2469373" y="622"/>
                  </a:cubicBezTo>
                  <a:close/>
                </a:path>
              </a:pathLst>
            </a:custGeom>
            <a:gradFill>
              <a:gsLst>
                <a:gs pos="37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41" name="Freeform: Shape 40">
              <a:extLst>
                <a:ext uri="{FF2B5EF4-FFF2-40B4-BE49-F238E27FC236}">
                  <a16:creationId xmlns:a16="http://schemas.microsoft.com/office/drawing/2014/main" id="{8A198B06-1787-01D6-B591-035EB9E92D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646908" cy="6130481"/>
            </a:xfrm>
            <a:custGeom>
              <a:avLst/>
              <a:gdLst>
                <a:gd name="connsiteX0" fmla="*/ 2616837 w 5646908"/>
                <a:gd name="connsiteY0" fmla="*/ 0 h 6130481"/>
                <a:gd name="connsiteX1" fmla="*/ 4918721 w 5646908"/>
                <a:gd name="connsiteY1" fmla="*/ 1134258 h 6130481"/>
                <a:gd name="connsiteX2" fmla="*/ 5539036 w 5646908"/>
                <a:gd name="connsiteY2" fmla="*/ 3362353 h 6130481"/>
                <a:gd name="connsiteX3" fmla="*/ 4712024 w 5646908"/>
                <a:gd name="connsiteY3" fmla="*/ 5293280 h 6130481"/>
                <a:gd name="connsiteX4" fmla="*/ 2547864 w 5646908"/>
                <a:gd name="connsiteY4" fmla="*/ 6130481 h 6130481"/>
                <a:gd name="connsiteX5" fmla="*/ 263223 w 5646908"/>
                <a:gd name="connsiteY5" fmla="*/ 5212325 h 6130481"/>
                <a:gd name="connsiteX6" fmla="*/ 49974 w 5646908"/>
                <a:gd name="connsiteY6" fmla="*/ 4985345 h 6130481"/>
                <a:gd name="connsiteX7" fmla="*/ 0 w 5646908"/>
                <a:gd name="connsiteY7" fmla="*/ 4920618 h 6130481"/>
                <a:gd name="connsiteX8" fmla="*/ 0 w 5646908"/>
                <a:gd name="connsiteY8" fmla="*/ 3760303 h 6130481"/>
                <a:gd name="connsiteX9" fmla="*/ 80488 w 5646908"/>
                <a:gd name="connsiteY9" fmla="*/ 3974159 h 6130481"/>
                <a:gd name="connsiteX10" fmla="*/ 664748 w 5646908"/>
                <a:gd name="connsiteY10" fmla="*/ 4813600 h 6130481"/>
                <a:gd name="connsiteX11" fmla="*/ 2548087 w 5646908"/>
                <a:gd name="connsiteY11" fmla="*/ 5570406 h 6130481"/>
                <a:gd name="connsiteX12" fmla="*/ 3536561 w 5646908"/>
                <a:gd name="connsiteY12" fmla="*/ 5407153 h 6130481"/>
                <a:gd name="connsiteX13" fmla="*/ 4308035 w 5646908"/>
                <a:gd name="connsiteY13" fmla="*/ 4897241 h 6130481"/>
                <a:gd name="connsiteX14" fmla="*/ 4569038 w 5646908"/>
                <a:gd name="connsiteY14" fmla="*/ 4564802 h 6130481"/>
                <a:gd name="connsiteX15" fmla="*/ 4699147 w 5646908"/>
                <a:gd name="connsiteY15" fmla="*/ 4149952 h 6130481"/>
                <a:gd name="connsiteX16" fmla="*/ 5003034 w 5646908"/>
                <a:gd name="connsiteY16" fmla="*/ 3168421 h 6130481"/>
                <a:gd name="connsiteX17" fmla="*/ 4994189 w 5646908"/>
                <a:gd name="connsiteY17" fmla="*/ 2321590 h 6130481"/>
                <a:gd name="connsiteX18" fmla="*/ 4487860 w 5646908"/>
                <a:gd name="connsiteY18" fmla="*/ 1501856 h 6130481"/>
                <a:gd name="connsiteX19" fmla="*/ 3640469 w 5646908"/>
                <a:gd name="connsiteY19" fmla="*/ 808425 h 6130481"/>
                <a:gd name="connsiteX20" fmla="*/ 2616837 w 5646908"/>
                <a:gd name="connsiteY20" fmla="*/ 559851 h 6130481"/>
                <a:gd name="connsiteX21" fmla="*/ 1762952 w 5646908"/>
                <a:gd name="connsiteY21" fmla="*/ 812008 h 6130481"/>
                <a:gd name="connsiteX22" fmla="*/ 939635 w 5646908"/>
                <a:gd name="connsiteY22" fmla="*/ 1502976 h 6130481"/>
                <a:gd name="connsiteX23" fmla="*/ 585250 w 5646908"/>
                <a:gd name="connsiteY23" fmla="*/ 1831049 h 6130481"/>
                <a:gd name="connsiteX24" fmla="*/ 40403 w 5646908"/>
                <a:gd name="connsiteY24" fmla="*/ 2389556 h 6130481"/>
                <a:gd name="connsiteX25" fmla="*/ 0 w 5646908"/>
                <a:gd name="connsiteY25" fmla="*/ 2456747 h 6130481"/>
                <a:gd name="connsiteX26" fmla="*/ 0 w 5646908"/>
                <a:gd name="connsiteY26" fmla="*/ 1601114 h 6130481"/>
                <a:gd name="connsiteX27" fmla="*/ 93200 w 5646908"/>
                <a:gd name="connsiteY27" fmla="*/ 1513741 h 6130481"/>
                <a:gd name="connsiteX28" fmla="*/ 535423 w 5646908"/>
                <a:gd name="connsiteY28" fmla="*/ 1107273 h 6130481"/>
                <a:gd name="connsiteX29" fmla="*/ 2616837 w 5646908"/>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646908" h="6130481">
                  <a:moveTo>
                    <a:pt x="2616837" y="0"/>
                  </a:moveTo>
                  <a:cubicBezTo>
                    <a:pt x="3596241" y="0"/>
                    <a:pt x="4322479" y="463445"/>
                    <a:pt x="4918721" y="1134258"/>
                  </a:cubicBezTo>
                  <a:cubicBezTo>
                    <a:pt x="5416317" y="1694109"/>
                    <a:pt x="5857703" y="2516643"/>
                    <a:pt x="5539036" y="3362353"/>
                  </a:cubicBezTo>
                  <a:cubicBezTo>
                    <a:pt x="5111758" y="4496612"/>
                    <a:pt x="5300763" y="4716633"/>
                    <a:pt x="4712024" y="5293280"/>
                  </a:cubicBezTo>
                  <a:cubicBezTo>
                    <a:pt x="4123284" y="5869926"/>
                    <a:pt x="3446201" y="6130481"/>
                    <a:pt x="2547864" y="6130481"/>
                  </a:cubicBezTo>
                  <a:cubicBezTo>
                    <a:pt x="1657476" y="6130481"/>
                    <a:pt x="850619" y="5780127"/>
                    <a:pt x="263223" y="5212325"/>
                  </a:cubicBezTo>
                  <a:cubicBezTo>
                    <a:pt x="188497" y="5140091"/>
                    <a:pt x="117321" y="5064339"/>
                    <a:pt x="49974" y="4985345"/>
                  </a:cubicBezTo>
                  <a:lnTo>
                    <a:pt x="0" y="4920618"/>
                  </a:lnTo>
                  <a:lnTo>
                    <a:pt x="0" y="3760303"/>
                  </a:lnTo>
                  <a:lnTo>
                    <a:pt x="80488" y="3974159"/>
                  </a:lnTo>
                  <a:cubicBezTo>
                    <a:pt x="217875" y="4289243"/>
                    <a:pt x="414383" y="4571632"/>
                    <a:pt x="664748" y="4813600"/>
                  </a:cubicBezTo>
                  <a:cubicBezTo>
                    <a:pt x="1169734" y="5301566"/>
                    <a:pt x="1838644" y="5570406"/>
                    <a:pt x="2548087" y="5570406"/>
                  </a:cubicBezTo>
                  <a:cubicBezTo>
                    <a:pt x="2928786" y="5570406"/>
                    <a:pt x="3252156" y="5516996"/>
                    <a:pt x="3536561" y="5407153"/>
                  </a:cubicBezTo>
                  <a:cubicBezTo>
                    <a:pt x="3815366" y="5299438"/>
                    <a:pt x="4067747" y="5132603"/>
                    <a:pt x="4308035" y="4897241"/>
                  </a:cubicBezTo>
                  <a:cubicBezTo>
                    <a:pt x="4475095" y="4733653"/>
                    <a:pt x="4533767" y="4637358"/>
                    <a:pt x="4569038" y="4564802"/>
                  </a:cubicBezTo>
                  <a:cubicBezTo>
                    <a:pt x="4619313" y="4461453"/>
                    <a:pt x="4652792" y="4330784"/>
                    <a:pt x="4699147" y="4149952"/>
                  </a:cubicBezTo>
                  <a:cubicBezTo>
                    <a:pt x="4758491" y="3918846"/>
                    <a:pt x="4839558" y="3602194"/>
                    <a:pt x="5003034" y="3168421"/>
                  </a:cubicBezTo>
                  <a:cubicBezTo>
                    <a:pt x="5103024" y="2902940"/>
                    <a:pt x="5100112" y="2626037"/>
                    <a:pt x="4994189" y="2321590"/>
                  </a:cubicBezTo>
                  <a:cubicBezTo>
                    <a:pt x="4900470" y="2052526"/>
                    <a:pt x="4725460" y="1769129"/>
                    <a:pt x="4487860" y="1501856"/>
                  </a:cubicBezTo>
                  <a:cubicBezTo>
                    <a:pt x="4210285" y="1189683"/>
                    <a:pt x="3933047" y="962832"/>
                    <a:pt x="3640469" y="808425"/>
                  </a:cubicBezTo>
                  <a:cubicBezTo>
                    <a:pt x="3323369" y="641141"/>
                    <a:pt x="2988578" y="559851"/>
                    <a:pt x="2616837" y="559851"/>
                  </a:cubicBezTo>
                  <a:cubicBezTo>
                    <a:pt x="2315413" y="559851"/>
                    <a:pt x="2044110" y="640134"/>
                    <a:pt x="1762952" y="812008"/>
                  </a:cubicBezTo>
                  <a:cubicBezTo>
                    <a:pt x="1472838" y="989593"/>
                    <a:pt x="1197167" y="1250707"/>
                    <a:pt x="939635" y="1502976"/>
                  </a:cubicBezTo>
                  <a:cubicBezTo>
                    <a:pt x="819379" y="1620769"/>
                    <a:pt x="700355" y="1727700"/>
                    <a:pt x="585250" y="1831049"/>
                  </a:cubicBezTo>
                  <a:cubicBezTo>
                    <a:pt x="362317" y="2031140"/>
                    <a:pt x="169840" y="2204022"/>
                    <a:pt x="40403" y="2389556"/>
                  </a:cubicBezTo>
                  <a:lnTo>
                    <a:pt x="0" y="2456747"/>
                  </a:lnTo>
                  <a:lnTo>
                    <a:pt x="0" y="1601114"/>
                  </a:lnTo>
                  <a:lnTo>
                    <a:pt x="93200" y="1513741"/>
                  </a:lnTo>
                  <a:cubicBezTo>
                    <a:pt x="237107" y="1383294"/>
                    <a:pt x="388238" y="1251435"/>
                    <a:pt x="535423" y="1107273"/>
                  </a:cubicBezTo>
                  <a:cubicBezTo>
                    <a:pt x="1124050" y="530627"/>
                    <a:pt x="1718500" y="0"/>
                    <a:pt x="2616837" y="0"/>
                  </a:cubicBezTo>
                  <a:close/>
                </a:path>
              </a:pathLst>
            </a:custGeom>
            <a:gradFill>
              <a:gsLst>
                <a:gs pos="2000">
                  <a:schemeClr val="bg1">
                    <a:alpha val="10000"/>
                  </a:schemeClr>
                </a:gs>
                <a:gs pos="54000">
                  <a:schemeClr val="accent6">
                    <a:alpha val="10000"/>
                  </a:schemeClr>
                </a:gs>
                <a:gs pos="100000">
                  <a:schemeClr val="bg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42" name="Freeform: Shape 41">
              <a:extLst>
                <a:ext uri="{FF2B5EF4-FFF2-40B4-BE49-F238E27FC236}">
                  <a16:creationId xmlns:a16="http://schemas.microsoft.com/office/drawing/2014/main" id="{7404AC25-639F-770D-CA5B-25E68AF18C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517522" cy="6130481"/>
            </a:xfrm>
            <a:custGeom>
              <a:avLst/>
              <a:gdLst>
                <a:gd name="connsiteX0" fmla="*/ 2549095 w 5517522"/>
                <a:gd name="connsiteY0" fmla="*/ 0 h 6130481"/>
                <a:gd name="connsiteX1" fmla="*/ 4804175 w 5517522"/>
                <a:gd name="connsiteY1" fmla="*/ 1134258 h 6130481"/>
                <a:gd name="connsiteX2" fmla="*/ 5411838 w 5517522"/>
                <a:gd name="connsiteY2" fmla="*/ 3362353 h 6130481"/>
                <a:gd name="connsiteX3" fmla="*/ 4601621 w 5517522"/>
                <a:gd name="connsiteY3" fmla="*/ 5293280 h 6130481"/>
                <a:gd name="connsiteX4" fmla="*/ 2481577 w 5517522"/>
                <a:gd name="connsiteY4" fmla="*/ 6130481 h 6130481"/>
                <a:gd name="connsiteX5" fmla="*/ 243517 w 5517522"/>
                <a:gd name="connsiteY5" fmla="*/ 5212325 h 6130481"/>
                <a:gd name="connsiteX6" fmla="*/ 34587 w 5517522"/>
                <a:gd name="connsiteY6" fmla="*/ 4985345 h 6130481"/>
                <a:gd name="connsiteX7" fmla="*/ 0 w 5517522"/>
                <a:gd name="connsiteY7" fmla="*/ 4939620 h 6130481"/>
                <a:gd name="connsiteX8" fmla="*/ 0 w 5517522"/>
                <a:gd name="connsiteY8" fmla="*/ 3335329 h 6130481"/>
                <a:gd name="connsiteX9" fmla="*/ 17141 w 5517522"/>
                <a:gd name="connsiteY9" fmla="*/ 3448738 h 6130481"/>
                <a:gd name="connsiteX10" fmla="*/ 167489 w 5517522"/>
                <a:gd name="connsiteY10" fmla="*/ 3930490 h 6130481"/>
                <a:gd name="connsiteX11" fmla="*/ 715471 w 5517522"/>
                <a:gd name="connsiteY11" fmla="*/ 4734212 h 6130481"/>
                <a:gd name="connsiteX12" fmla="*/ 2481689 w 5517522"/>
                <a:gd name="connsiteY12" fmla="*/ 5458772 h 6130481"/>
                <a:gd name="connsiteX13" fmla="*/ 4126644 w 5517522"/>
                <a:gd name="connsiteY13" fmla="*/ 4818302 h 6130481"/>
                <a:gd name="connsiteX14" fmla="*/ 4360437 w 5517522"/>
                <a:gd name="connsiteY14" fmla="*/ 4516766 h 6130481"/>
                <a:gd name="connsiteX15" fmla="*/ 4480357 w 5517522"/>
                <a:gd name="connsiteY15" fmla="*/ 4122855 h 6130481"/>
                <a:gd name="connsiteX16" fmla="*/ 4781557 w 5517522"/>
                <a:gd name="connsiteY16" fmla="*/ 3129791 h 6130481"/>
                <a:gd name="connsiteX17" fmla="*/ 4771928 w 5517522"/>
                <a:gd name="connsiteY17" fmla="*/ 2357869 h 6130481"/>
                <a:gd name="connsiteX18" fmla="*/ 4297510 w 5517522"/>
                <a:gd name="connsiteY18" fmla="*/ 1575533 h 6130481"/>
                <a:gd name="connsiteX19" fmla="*/ 3498715 w 5517522"/>
                <a:gd name="connsiteY19" fmla="*/ 907071 h 6130481"/>
                <a:gd name="connsiteX20" fmla="*/ 2549095 w 5517522"/>
                <a:gd name="connsiteY20" fmla="*/ 671821 h 6130481"/>
                <a:gd name="connsiteX21" fmla="*/ 985319 w 5517522"/>
                <a:gd name="connsiteY21" fmla="*/ 1582475 h 6130481"/>
                <a:gd name="connsiteX22" fmla="*/ 634628 w 5517522"/>
                <a:gd name="connsiteY22" fmla="*/ 1913907 h 6130481"/>
                <a:gd name="connsiteX23" fmla="*/ 117662 w 5517522"/>
                <a:gd name="connsiteY23" fmla="*/ 2453044 h 6130481"/>
                <a:gd name="connsiteX24" fmla="*/ 2515 w 5517522"/>
                <a:gd name="connsiteY24" fmla="*/ 2685494 h 6130481"/>
                <a:gd name="connsiteX25" fmla="*/ 0 w 5517522"/>
                <a:gd name="connsiteY25" fmla="*/ 2696965 h 6130481"/>
                <a:gd name="connsiteX26" fmla="*/ 0 w 5517522"/>
                <a:gd name="connsiteY26" fmla="*/ 1587383 h 6130481"/>
                <a:gd name="connsiteX27" fmla="*/ 76951 w 5517522"/>
                <a:gd name="connsiteY27" fmla="*/ 1513741 h 6130481"/>
                <a:gd name="connsiteX28" fmla="*/ 510118 w 5517522"/>
                <a:gd name="connsiteY28" fmla="*/ 1107273 h 6130481"/>
                <a:gd name="connsiteX29" fmla="*/ 2549095 w 5517522"/>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522" h="6130481">
                  <a:moveTo>
                    <a:pt x="2549095" y="0"/>
                  </a:moveTo>
                  <a:cubicBezTo>
                    <a:pt x="3508568" y="0"/>
                    <a:pt x="4219915" y="463445"/>
                    <a:pt x="4804175" y="1134258"/>
                  </a:cubicBezTo>
                  <a:cubicBezTo>
                    <a:pt x="5291694" y="1694109"/>
                    <a:pt x="5724011"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335329"/>
                  </a:lnTo>
                  <a:lnTo>
                    <a:pt x="17141" y="3448738"/>
                  </a:lnTo>
                  <a:cubicBezTo>
                    <a:pt x="50676" y="3613558"/>
                    <a:pt x="100867" y="3774516"/>
                    <a:pt x="167489" y="3930490"/>
                  </a:cubicBezTo>
                  <a:cubicBezTo>
                    <a:pt x="296255" y="4232138"/>
                    <a:pt x="480670" y="4502546"/>
                    <a:pt x="715471" y="4734212"/>
                  </a:cubicBezTo>
                  <a:cubicBezTo>
                    <a:pt x="1188993" y="5201464"/>
                    <a:pt x="1816250" y="5458772"/>
                    <a:pt x="2481689" y="5458772"/>
                  </a:cubicBezTo>
                  <a:cubicBezTo>
                    <a:pt x="3185758" y="5458772"/>
                    <a:pt x="3677755" y="5267191"/>
                    <a:pt x="4126644" y="4818302"/>
                  </a:cubicBezTo>
                  <a:cubicBezTo>
                    <a:pt x="4278363" y="4666583"/>
                    <a:pt x="4329982" y="4580701"/>
                    <a:pt x="4360437" y="4516766"/>
                  </a:cubicBezTo>
                  <a:cubicBezTo>
                    <a:pt x="4404890" y="4423495"/>
                    <a:pt x="4436577" y="4297417"/>
                    <a:pt x="4480357" y="4122855"/>
                  </a:cubicBezTo>
                  <a:cubicBezTo>
                    <a:pt x="4539030" y="3889285"/>
                    <a:pt x="4619425" y="3569275"/>
                    <a:pt x="4781557" y="3129791"/>
                  </a:cubicBezTo>
                  <a:cubicBezTo>
                    <a:pt x="4870238" y="2889503"/>
                    <a:pt x="4867103" y="2637010"/>
                    <a:pt x="4771928" y="2357869"/>
                  </a:cubicBezTo>
                  <a:cubicBezTo>
                    <a:pt x="4684815" y="2102465"/>
                    <a:pt x="4520779" y="1831945"/>
                    <a:pt x="4297510" y="1575533"/>
                  </a:cubicBezTo>
                  <a:cubicBezTo>
                    <a:pt x="4034492" y="1273549"/>
                    <a:pt x="3773266" y="1054983"/>
                    <a:pt x="3498715" y="907071"/>
                  </a:cubicBezTo>
                  <a:cubicBezTo>
                    <a:pt x="3204905" y="748745"/>
                    <a:pt x="2894187" y="671821"/>
                    <a:pt x="2549095" y="671821"/>
                  </a:cubicBezTo>
                  <a:cubicBezTo>
                    <a:pt x="1942553" y="671821"/>
                    <a:pt x="1518298" y="1049273"/>
                    <a:pt x="985319" y="1582475"/>
                  </a:cubicBezTo>
                  <a:cubicBezTo>
                    <a:pt x="865735" y="1702059"/>
                    <a:pt x="748278" y="1809774"/>
                    <a:pt x="634628" y="1913907"/>
                  </a:cubicBezTo>
                  <a:cubicBezTo>
                    <a:pt x="421325" y="2109407"/>
                    <a:pt x="237134" y="2278146"/>
                    <a:pt x="117662" y="2453044"/>
                  </a:cubicBezTo>
                  <a:cubicBezTo>
                    <a:pt x="64756" y="2530415"/>
                    <a:pt x="27022" y="2605799"/>
                    <a:pt x="2515" y="2685494"/>
                  </a:cubicBezTo>
                  <a:lnTo>
                    <a:pt x="0" y="2696965"/>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43" name="Freeform: Shape 42">
              <a:extLst>
                <a:ext uri="{FF2B5EF4-FFF2-40B4-BE49-F238E27FC236}">
                  <a16:creationId xmlns:a16="http://schemas.microsoft.com/office/drawing/2014/main" id="{11BA3562-5FBA-D888-F7CA-92564326C4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76241"/>
              <a:ext cx="5517475" cy="6130481"/>
            </a:xfrm>
            <a:custGeom>
              <a:avLst/>
              <a:gdLst>
                <a:gd name="connsiteX0" fmla="*/ 2549095 w 5517475"/>
                <a:gd name="connsiteY0" fmla="*/ 0 h 6130481"/>
                <a:gd name="connsiteX1" fmla="*/ 4804175 w 5517475"/>
                <a:gd name="connsiteY1" fmla="*/ 1134258 h 6130481"/>
                <a:gd name="connsiteX2" fmla="*/ 5411838 w 5517475"/>
                <a:gd name="connsiteY2" fmla="*/ 3362353 h 6130481"/>
                <a:gd name="connsiteX3" fmla="*/ 4601621 w 5517475"/>
                <a:gd name="connsiteY3" fmla="*/ 5293280 h 6130481"/>
                <a:gd name="connsiteX4" fmla="*/ 2481577 w 5517475"/>
                <a:gd name="connsiteY4" fmla="*/ 6130481 h 6130481"/>
                <a:gd name="connsiteX5" fmla="*/ 243517 w 5517475"/>
                <a:gd name="connsiteY5" fmla="*/ 5212325 h 6130481"/>
                <a:gd name="connsiteX6" fmla="*/ 34587 w 5517475"/>
                <a:gd name="connsiteY6" fmla="*/ 4985345 h 6130481"/>
                <a:gd name="connsiteX7" fmla="*/ 0 w 5517475"/>
                <a:gd name="connsiteY7" fmla="*/ 4939620 h 6130481"/>
                <a:gd name="connsiteX8" fmla="*/ 0 w 5517475"/>
                <a:gd name="connsiteY8" fmla="*/ 3799573 h 6130481"/>
                <a:gd name="connsiteX9" fmla="*/ 64364 w 5517475"/>
                <a:gd name="connsiteY9" fmla="*/ 3974159 h 6130481"/>
                <a:gd name="connsiteX10" fmla="*/ 636644 w 5517475"/>
                <a:gd name="connsiteY10" fmla="*/ 4813600 h 6130481"/>
                <a:gd name="connsiteX11" fmla="*/ 2481577 w 5517475"/>
                <a:gd name="connsiteY11" fmla="*/ 5570406 h 6130481"/>
                <a:gd name="connsiteX12" fmla="*/ 3449896 w 5517475"/>
                <a:gd name="connsiteY12" fmla="*/ 5407153 h 6130481"/>
                <a:gd name="connsiteX13" fmla="*/ 4205695 w 5517475"/>
                <a:gd name="connsiteY13" fmla="*/ 4897241 h 6130481"/>
                <a:gd name="connsiteX14" fmla="*/ 4461434 w 5517475"/>
                <a:gd name="connsiteY14" fmla="*/ 4564802 h 6130481"/>
                <a:gd name="connsiteX15" fmla="*/ 4588969 w 5517475"/>
                <a:gd name="connsiteY15" fmla="*/ 4149952 h 6130481"/>
                <a:gd name="connsiteX16" fmla="*/ 4886585 w 5517475"/>
                <a:gd name="connsiteY16" fmla="*/ 3168421 h 6130481"/>
                <a:gd name="connsiteX17" fmla="*/ 4877964 w 5517475"/>
                <a:gd name="connsiteY17" fmla="*/ 2321590 h 6130481"/>
                <a:gd name="connsiteX18" fmla="*/ 4382048 w 5517475"/>
                <a:gd name="connsiteY18" fmla="*/ 1501856 h 6130481"/>
                <a:gd name="connsiteX19" fmla="*/ 3551900 w 5517475"/>
                <a:gd name="connsiteY19" fmla="*/ 808425 h 6130481"/>
                <a:gd name="connsiteX20" fmla="*/ 2549095 w 5517475"/>
                <a:gd name="connsiteY20" fmla="*/ 559851 h 6130481"/>
                <a:gd name="connsiteX21" fmla="*/ 1712566 w 5517475"/>
                <a:gd name="connsiteY21" fmla="*/ 812008 h 6130481"/>
                <a:gd name="connsiteX22" fmla="*/ 906044 w 5517475"/>
                <a:gd name="connsiteY22" fmla="*/ 1502976 h 6130481"/>
                <a:gd name="connsiteX23" fmla="*/ 558825 w 5517475"/>
                <a:gd name="connsiteY23" fmla="*/ 1831049 h 6130481"/>
                <a:gd name="connsiteX24" fmla="*/ 25063 w 5517475"/>
                <a:gd name="connsiteY24" fmla="*/ 2389556 h 6130481"/>
                <a:gd name="connsiteX25" fmla="*/ 0 w 5517475"/>
                <a:gd name="connsiteY25" fmla="*/ 2432109 h 6130481"/>
                <a:gd name="connsiteX26" fmla="*/ 0 w 5517475"/>
                <a:gd name="connsiteY26" fmla="*/ 1587383 h 6130481"/>
                <a:gd name="connsiteX27" fmla="*/ 76951 w 5517475"/>
                <a:gd name="connsiteY27" fmla="*/ 1513741 h 6130481"/>
                <a:gd name="connsiteX28" fmla="*/ 510118 w 5517475"/>
                <a:gd name="connsiteY28" fmla="*/ 1107273 h 6130481"/>
                <a:gd name="connsiteX29" fmla="*/ 2549095 w 5517475"/>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475" h="6130481">
                  <a:moveTo>
                    <a:pt x="2549095" y="0"/>
                  </a:moveTo>
                  <a:cubicBezTo>
                    <a:pt x="3508568" y="0"/>
                    <a:pt x="4219915" y="463445"/>
                    <a:pt x="4804175" y="1134258"/>
                  </a:cubicBezTo>
                  <a:cubicBezTo>
                    <a:pt x="5291694" y="1694109"/>
                    <a:pt x="5723899"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799573"/>
                  </a:lnTo>
                  <a:lnTo>
                    <a:pt x="64364" y="3974159"/>
                  </a:lnTo>
                  <a:cubicBezTo>
                    <a:pt x="198841" y="4289243"/>
                    <a:pt x="391429" y="4571632"/>
                    <a:pt x="636644" y="4813600"/>
                  </a:cubicBezTo>
                  <a:cubicBezTo>
                    <a:pt x="1131328" y="5301566"/>
                    <a:pt x="1786578" y="5570406"/>
                    <a:pt x="2481577" y="5570406"/>
                  </a:cubicBezTo>
                  <a:cubicBezTo>
                    <a:pt x="2854550" y="5570406"/>
                    <a:pt x="3171314" y="5516996"/>
                    <a:pt x="3449896" y="5407153"/>
                  </a:cubicBezTo>
                  <a:cubicBezTo>
                    <a:pt x="3723103" y="5299438"/>
                    <a:pt x="3970333" y="5132603"/>
                    <a:pt x="4205695" y="4897241"/>
                  </a:cubicBezTo>
                  <a:cubicBezTo>
                    <a:pt x="4369395" y="4733653"/>
                    <a:pt x="4426836" y="4637358"/>
                    <a:pt x="4461434" y="4564802"/>
                  </a:cubicBezTo>
                  <a:cubicBezTo>
                    <a:pt x="4510701" y="4461453"/>
                    <a:pt x="4543509" y="4330784"/>
                    <a:pt x="4588969" y="4149952"/>
                  </a:cubicBezTo>
                  <a:cubicBezTo>
                    <a:pt x="4646969" y="3918846"/>
                    <a:pt x="4726468" y="3602194"/>
                    <a:pt x="4886585" y="3168421"/>
                  </a:cubicBezTo>
                  <a:cubicBezTo>
                    <a:pt x="4984560" y="2902940"/>
                    <a:pt x="4981760" y="2626037"/>
                    <a:pt x="4877964" y="2321590"/>
                  </a:cubicBezTo>
                  <a:cubicBezTo>
                    <a:pt x="4786260" y="2052526"/>
                    <a:pt x="4614834" y="1769129"/>
                    <a:pt x="4382048" y="1501856"/>
                  </a:cubicBezTo>
                  <a:cubicBezTo>
                    <a:pt x="4110072" y="1189683"/>
                    <a:pt x="3838544" y="962832"/>
                    <a:pt x="3551900" y="808425"/>
                  </a:cubicBezTo>
                  <a:cubicBezTo>
                    <a:pt x="3241183" y="641141"/>
                    <a:pt x="2913222" y="559851"/>
                    <a:pt x="2549095" y="559851"/>
                  </a:cubicBezTo>
                  <a:cubicBezTo>
                    <a:pt x="2253830" y="559851"/>
                    <a:pt x="1988013" y="640134"/>
                    <a:pt x="1712566" y="812008"/>
                  </a:cubicBezTo>
                  <a:cubicBezTo>
                    <a:pt x="1428385" y="989593"/>
                    <a:pt x="1158313" y="1250707"/>
                    <a:pt x="906044" y="1502976"/>
                  </a:cubicBezTo>
                  <a:cubicBezTo>
                    <a:pt x="788140" y="1620769"/>
                    <a:pt x="671579" y="1727700"/>
                    <a:pt x="558825" y="1831049"/>
                  </a:cubicBezTo>
                  <a:cubicBezTo>
                    <a:pt x="340371" y="2031140"/>
                    <a:pt x="151813" y="2204022"/>
                    <a:pt x="25063" y="2389556"/>
                  </a:cubicBezTo>
                  <a:lnTo>
                    <a:pt x="0" y="2432109"/>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44" name="Freeform: Shape 43">
              <a:extLst>
                <a:ext uri="{FF2B5EF4-FFF2-40B4-BE49-F238E27FC236}">
                  <a16:creationId xmlns:a16="http://schemas.microsoft.com/office/drawing/2014/main" id="{27AAE263-2BA8-08A6-696B-0A7DE5FB57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0"/>
              <a:ext cx="5646974" cy="6483075"/>
            </a:xfrm>
            <a:custGeom>
              <a:avLst/>
              <a:gdLst>
                <a:gd name="connsiteX0" fmla="*/ 2405773 w 5646974"/>
                <a:gd name="connsiteY0" fmla="*/ 0 h 6483075"/>
                <a:gd name="connsiteX1" fmla="*/ 5646974 w 5646974"/>
                <a:gd name="connsiteY1" fmla="*/ 3241538 h 6483075"/>
                <a:gd name="connsiteX2" fmla="*/ 2405773 w 5646974"/>
                <a:gd name="connsiteY2" fmla="*/ 6483075 h 6483075"/>
                <a:gd name="connsiteX3" fmla="*/ 113897 w 5646974"/>
                <a:gd name="connsiteY3" fmla="*/ 5533666 h 6483075"/>
                <a:gd name="connsiteX4" fmla="*/ 0 w 5646974"/>
                <a:gd name="connsiteY4" fmla="*/ 5408336 h 6483075"/>
                <a:gd name="connsiteX5" fmla="*/ 0 w 5646974"/>
                <a:gd name="connsiteY5" fmla="*/ 4983659 h 6483075"/>
                <a:gd name="connsiteX6" fmla="*/ 155731 w 5646974"/>
                <a:gd name="connsiteY6" fmla="*/ 5176047 h 6483075"/>
                <a:gd name="connsiteX7" fmla="*/ 1093706 w 5646974"/>
                <a:gd name="connsiteY7" fmla="*/ 5866903 h 6483075"/>
                <a:gd name="connsiteX8" fmla="*/ 1639673 w 5646974"/>
                <a:gd name="connsiteY8" fmla="*/ 6059940 h 6483075"/>
                <a:gd name="connsiteX9" fmla="*/ 1709990 w 5646974"/>
                <a:gd name="connsiteY9" fmla="*/ 6076287 h 6483075"/>
                <a:gd name="connsiteX10" fmla="*/ 1780307 w 5646974"/>
                <a:gd name="connsiteY10" fmla="*/ 6091963 h 6483075"/>
                <a:gd name="connsiteX11" fmla="*/ 1851072 w 5646974"/>
                <a:gd name="connsiteY11" fmla="*/ 6105176 h 6483075"/>
                <a:gd name="connsiteX12" fmla="*/ 1886455 w 5646974"/>
                <a:gd name="connsiteY12" fmla="*/ 6111782 h 6483075"/>
                <a:gd name="connsiteX13" fmla="*/ 1921949 w 5646974"/>
                <a:gd name="connsiteY13" fmla="*/ 6117716 h 6483075"/>
                <a:gd name="connsiteX14" fmla="*/ 2064152 w 5646974"/>
                <a:gd name="connsiteY14" fmla="*/ 6137647 h 6483075"/>
                <a:gd name="connsiteX15" fmla="*/ 2206914 w 5646974"/>
                <a:gd name="connsiteY15" fmla="*/ 6151195 h 6483075"/>
                <a:gd name="connsiteX16" fmla="*/ 2350011 w 5646974"/>
                <a:gd name="connsiteY16" fmla="*/ 6158250 h 6483075"/>
                <a:gd name="connsiteX17" fmla="*/ 2493109 w 5646974"/>
                <a:gd name="connsiteY17" fmla="*/ 6159705 h 6483075"/>
                <a:gd name="connsiteX18" fmla="*/ 2781321 w 5646974"/>
                <a:gd name="connsiteY18" fmla="*/ 6147277 h 6483075"/>
                <a:gd name="connsiteX19" fmla="*/ 3345091 w 5646974"/>
                <a:gd name="connsiteY19" fmla="*/ 6060276 h 6483075"/>
                <a:gd name="connsiteX20" fmla="*/ 3878853 w 5646974"/>
                <a:gd name="connsiteY20" fmla="*/ 5871718 h 6483075"/>
                <a:gd name="connsiteX21" fmla="*/ 4367267 w 5646974"/>
                <a:gd name="connsiteY21" fmla="*/ 5573093 h 6483075"/>
                <a:gd name="connsiteX22" fmla="*/ 4424484 w 5646974"/>
                <a:gd name="connsiteY22" fmla="*/ 5528529 h 6483075"/>
                <a:gd name="connsiteX23" fmla="*/ 4481252 w 5646974"/>
                <a:gd name="connsiteY23" fmla="*/ 5483069 h 6483075"/>
                <a:gd name="connsiteX24" fmla="*/ 4536790 w 5646974"/>
                <a:gd name="connsiteY24" fmla="*/ 5435818 h 6483075"/>
                <a:gd name="connsiteX25" fmla="*/ 4591543 w 5646974"/>
                <a:gd name="connsiteY25" fmla="*/ 5387671 h 6483075"/>
                <a:gd name="connsiteX26" fmla="*/ 4794209 w 5646974"/>
                <a:gd name="connsiteY26" fmla="*/ 5181198 h 6483075"/>
                <a:gd name="connsiteX27" fmla="*/ 4956678 w 5646974"/>
                <a:gd name="connsiteY27" fmla="*/ 4945836 h 6483075"/>
                <a:gd name="connsiteX28" fmla="*/ 4989262 w 5646974"/>
                <a:gd name="connsiteY28" fmla="*/ 4881453 h 6483075"/>
                <a:gd name="connsiteX29" fmla="*/ 5017814 w 5646974"/>
                <a:gd name="connsiteY29" fmla="*/ 4814607 h 6483075"/>
                <a:gd name="connsiteX30" fmla="*/ 5044127 w 5646974"/>
                <a:gd name="connsiteY30" fmla="*/ 4746193 h 6483075"/>
                <a:gd name="connsiteX31" fmla="*/ 5068425 w 5646974"/>
                <a:gd name="connsiteY31" fmla="*/ 4676436 h 6483075"/>
                <a:gd name="connsiteX32" fmla="*/ 5154641 w 5646974"/>
                <a:gd name="connsiteY32" fmla="*/ 4390352 h 6483075"/>
                <a:gd name="connsiteX33" fmla="*/ 5196854 w 5646974"/>
                <a:gd name="connsiteY33" fmla="*/ 4246134 h 6483075"/>
                <a:gd name="connsiteX34" fmla="*/ 5240299 w 5646974"/>
                <a:gd name="connsiteY34" fmla="*/ 4102140 h 6483075"/>
                <a:gd name="connsiteX35" fmla="*/ 5432440 w 5646974"/>
                <a:gd name="connsiteY35" fmla="*/ 3532884 h 6483075"/>
                <a:gd name="connsiteX36" fmla="*/ 5528846 w 5646974"/>
                <a:gd name="connsiteY36" fmla="*/ 2951647 h 6483075"/>
                <a:gd name="connsiteX37" fmla="*/ 5495927 w 5646974"/>
                <a:gd name="connsiteY37" fmla="*/ 2658733 h 6483075"/>
                <a:gd name="connsiteX38" fmla="*/ 5480027 w 5646974"/>
                <a:gd name="connsiteY38" fmla="*/ 2586848 h 6483075"/>
                <a:gd name="connsiteX39" fmla="*/ 5461328 w 5646974"/>
                <a:gd name="connsiteY39" fmla="*/ 2515635 h 6483075"/>
                <a:gd name="connsiteX40" fmla="*/ 5439605 w 5646974"/>
                <a:gd name="connsiteY40" fmla="*/ 2445317 h 6483075"/>
                <a:gd name="connsiteX41" fmla="*/ 5415532 w 5646974"/>
                <a:gd name="connsiteY41" fmla="*/ 2375896 h 6483075"/>
                <a:gd name="connsiteX42" fmla="*/ 5144564 w 5646974"/>
                <a:gd name="connsiteY42" fmla="*/ 1857138 h 6483075"/>
                <a:gd name="connsiteX43" fmla="*/ 4774838 w 5646974"/>
                <a:gd name="connsiteY43" fmla="*/ 1405450 h 6483075"/>
                <a:gd name="connsiteX44" fmla="*/ 4345769 w 5646974"/>
                <a:gd name="connsiteY44" fmla="*/ 1012323 h 6483075"/>
                <a:gd name="connsiteX45" fmla="*/ 4115334 w 5646974"/>
                <a:gd name="connsiteY45" fmla="*/ 841344 h 6483075"/>
                <a:gd name="connsiteX46" fmla="*/ 3874038 w 5646974"/>
                <a:gd name="connsiteY46" fmla="*/ 691528 h 6483075"/>
                <a:gd name="connsiteX47" fmla="*/ 3359535 w 5646974"/>
                <a:gd name="connsiteY47" fmla="*/ 468819 h 6483075"/>
                <a:gd name="connsiteX48" fmla="*/ 2811105 w 5646974"/>
                <a:gd name="connsiteY48" fmla="*/ 366031 h 6483075"/>
                <a:gd name="connsiteX49" fmla="*/ 2741124 w 5646974"/>
                <a:gd name="connsiteY49" fmla="*/ 361440 h 6483075"/>
                <a:gd name="connsiteX50" fmla="*/ 2671030 w 5646974"/>
                <a:gd name="connsiteY50" fmla="*/ 358417 h 6483075"/>
                <a:gd name="connsiteX51" fmla="*/ 2600713 w 5646974"/>
                <a:gd name="connsiteY51" fmla="*/ 357521 h 6483075"/>
                <a:gd name="connsiteX52" fmla="*/ 2531739 w 5646974"/>
                <a:gd name="connsiteY52" fmla="*/ 358529 h 6483075"/>
                <a:gd name="connsiteX53" fmla="*/ 2259988 w 5646974"/>
                <a:gd name="connsiteY53" fmla="*/ 385289 h 6483075"/>
                <a:gd name="connsiteX54" fmla="*/ 1740670 w 5646974"/>
                <a:gd name="connsiteY54" fmla="*/ 553917 h 6483075"/>
                <a:gd name="connsiteX55" fmla="*/ 1264124 w 5646974"/>
                <a:gd name="connsiteY55" fmla="*/ 853549 h 6483075"/>
                <a:gd name="connsiteX56" fmla="*/ 823074 w 5646974"/>
                <a:gd name="connsiteY56" fmla="*/ 1234136 h 6483075"/>
                <a:gd name="connsiteX57" fmla="*/ 715694 w 5646974"/>
                <a:gd name="connsiteY57" fmla="*/ 1336252 h 6483075"/>
                <a:gd name="connsiteX58" fmla="*/ 606859 w 5646974"/>
                <a:gd name="connsiteY58" fmla="*/ 1440945 h 6483075"/>
                <a:gd name="connsiteX59" fmla="*/ 382023 w 5646974"/>
                <a:gd name="connsiteY59" fmla="*/ 1646074 h 6483075"/>
                <a:gd name="connsiteX60" fmla="*/ 158531 w 5646974"/>
                <a:gd name="connsiteY60" fmla="*/ 1843813 h 6483075"/>
                <a:gd name="connsiteX61" fmla="*/ 0 w 5646974"/>
                <a:gd name="connsiteY61" fmla="*/ 1991775 h 6483075"/>
                <a:gd name="connsiteX62" fmla="*/ 0 w 5646974"/>
                <a:gd name="connsiteY62" fmla="*/ 1074740 h 6483075"/>
                <a:gd name="connsiteX63" fmla="*/ 113897 w 5646974"/>
                <a:gd name="connsiteY63" fmla="*/ 949410 h 6483075"/>
                <a:gd name="connsiteX64" fmla="*/ 2405773 w 5646974"/>
                <a:gd name="connsiteY64" fmla="*/ 0 h 6483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5646974" h="6483075">
                  <a:moveTo>
                    <a:pt x="2405773" y="0"/>
                  </a:moveTo>
                  <a:cubicBezTo>
                    <a:pt x="4195841" y="0"/>
                    <a:pt x="5646974" y="1451246"/>
                    <a:pt x="5646974" y="3241538"/>
                  </a:cubicBezTo>
                  <a:cubicBezTo>
                    <a:pt x="5646974" y="5031830"/>
                    <a:pt x="4195841" y="6483075"/>
                    <a:pt x="2405773" y="6483075"/>
                  </a:cubicBezTo>
                  <a:cubicBezTo>
                    <a:pt x="1510739" y="6483075"/>
                    <a:pt x="700439" y="6120264"/>
                    <a:pt x="113897" y="5533666"/>
                  </a:cubicBezTo>
                  <a:lnTo>
                    <a:pt x="0" y="5408336"/>
                  </a:lnTo>
                  <a:lnTo>
                    <a:pt x="0" y="4983659"/>
                  </a:lnTo>
                  <a:lnTo>
                    <a:pt x="155731" y="5176047"/>
                  </a:lnTo>
                  <a:cubicBezTo>
                    <a:pt x="417742" y="5469073"/>
                    <a:pt x="741224" y="5704211"/>
                    <a:pt x="1093706" y="5866903"/>
                  </a:cubicBezTo>
                  <a:cubicBezTo>
                    <a:pt x="1269947" y="5948418"/>
                    <a:pt x="1453018" y="6013137"/>
                    <a:pt x="1639673" y="6059940"/>
                  </a:cubicBezTo>
                  <a:lnTo>
                    <a:pt x="1709990" y="6076287"/>
                  </a:lnTo>
                  <a:cubicBezTo>
                    <a:pt x="1733504" y="6081550"/>
                    <a:pt x="1756570" y="6088156"/>
                    <a:pt x="1780307" y="6091963"/>
                  </a:cubicBezTo>
                  <a:lnTo>
                    <a:pt x="1851072" y="6105176"/>
                  </a:lnTo>
                  <a:lnTo>
                    <a:pt x="1886455" y="6111782"/>
                  </a:lnTo>
                  <a:cubicBezTo>
                    <a:pt x="1898212" y="6114021"/>
                    <a:pt x="1909969" y="6116373"/>
                    <a:pt x="1921949" y="6117716"/>
                  </a:cubicBezTo>
                  <a:cubicBezTo>
                    <a:pt x="1969425" y="6124323"/>
                    <a:pt x="2016676" y="6131489"/>
                    <a:pt x="2064152" y="6137647"/>
                  </a:cubicBezTo>
                  <a:cubicBezTo>
                    <a:pt x="2111851" y="6141790"/>
                    <a:pt x="2159438" y="6146381"/>
                    <a:pt x="2206914" y="6151195"/>
                  </a:cubicBezTo>
                  <a:lnTo>
                    <a:pt x="2350011" y="6158250"/>
                  </a:lnTo>
                  <a:cubicBezTo>
                    <a:pt x="2397711" y="6159593"/>
                    <a:pt x="2445410" y="6159146"/>
                    <a:pt x="2493109" y="6159705"/>
                  </a:cubicBezTo>
                  <a:cubicBezTo>
                    <a:pt x="2589068" y="6158137"/>
                    <a:pt x="2685922" y="6154666"/>
                    <a:pt x="2781321" y="6147277"/>
                  </a:cubicBezTo>
                  <a:cubicBezTo>
                    <a:pt x="2972566" y="6132944"/>
                    <a:pt x="3161348" y="6105288"/>
                    <a:pt x="3345091" y="6060276"/>
                  </a:cubicBezTo>
                  <a:cubicBezTo>
                    <a:pt x="3528834" y="6015375"/>
                    <a:pt x="3707539" y="5952785"/>
                    <a:pt x="3878853" y="5871718"/>
                  </a:cubicBezTo>
                  <a:cubicBezTo>
                    <a:pt x="4050167" y="5790428"/>
                    <a:pt x="4213084" y="5689318"/>
                    <a:pt x="4367267" y="5573093"/>
                  </a:cubicBezTo>
                  <a:lnTo>
                    <a:pt x="4424484" y="5528529"/>
                  </a:lnTo>
                  <a:cubicBezTo>
                    <a:pt x="4443631" y="5513637"/>
                    <a:pt x="4463113" y="5499193"/>
                    <a:pt x="4481252" y="5483069"/>
                  </a:cubicBezTo>
                  <a:lnTo>
                    <a:pt x="4536790" y="5435818"/>
                  </a:lnTo>
                  <a:cubicBezTo>
                    <a:pt x="4555265" y="5419918"/>
                    <a:pt x="4574188" y="5404466"/>
                    <a:pt x="4591543" y="5387671"/>
                  </a:cubicBezTo>
                  <a:cubicBezTo>
                    <a:pt x="4662980" y="5321944"/>
                    <a:pt x="4733074" y="5254650"/>
                    <a:pt x="4794209" y="5181198"/>
                  </a:cubicBezTo>
                  <a:cubicBezTo>
                    <a:pt x="4857808" y="5109089"/>
                    <a:pt x="4910434" y="5029926"/>
                    <a:pt x="4956678" y="4945836"/>
                  </a:cubicBezTo>
                  <a:cubicBezTo>
                    <a:pt x="4967651" y="4924450"/>
                    <a:pt x="4978624" y="4903064"/>
                    <a:pt x="4989262" y="4881453"/>
                  </a:cubicBezTo>
                  <a:lnTo>
                    <a:pt x="5017814" y="4814607"/>
                  </a:lnTo>
                  <a:cubicBezTo>
                    <a:pt x="5027891" y="4792549"/>
                    <a:pt x="5035393" y="4769035"/>
                    <a:pt x="5044127" y="4746193"/>
                  </a:cubicBezTo>
                  <a:cubicBezTo>
                    <a:pt x="5052636" y="4723128"/>
                    <a:pt x="5061146" y="4700174"/>
                    <a:pt x="5068425" y="4676436"/>
                  </a:cubicBezTo>
                  <a:cubicBezTo>
                    <a:pt x="5099552" y="4582717"/>
                    <a:pt x="5126985" y="4486422"/>
                    <a:pt x="5154641" y="4390352"/>
                  </a:cubicBezTo>
                  <a:lnTo>
                    <a:pt x="5196854" y="4246134"/>
                  </a:lnTo>
                  <a:lnTo>
                    <a:pt x="5240299" y="4102140"/>
                  </a:lnTo>
                  <a:cubicBezTo>
                    <a:pt x="5299195" y="3910560"/>
                    <a:pt x="5364697" y="3721330"/>
                    <a:pt x="5432440" y="3532884"/>
                  </a:cubicBezTo>
                  <a:cubicBezTo>
                    <a:pt x="5500294" y="3346902"/>
                    <a:pt x="5533549" y="3148714"/>
                    <a:pt x="5528846" y="2951647"/>
                  </a:cubicBezTo>
                  <a:cubicBezTo>
                    <a:pt x="5526831" y="2853113"/>
                    <a:pt x="5515409" y="2755027"/>
                    <a:pt x="5495927" y="2658733"/>
                  </a:cubicBezTo>
                  <a:cubicBezTo>
                    <a:pt x="5491112" y="2634659"/>
                    <a:pt x="5486297" y="2610585"/>
                    <a:pt x="5480027" y="2586848"/>
                  </a:cubicBezTo>
                  <a:cubicBezTo>
                    <a:pt x="5474205" y="2562998"/>
                    <a:pt x="5468718" y="2539036"/>
                    <a:pt x="5461328" y="2515635"/>
                  </a:cubicBezTo>
                  <a:cubicBezTo>
                    <a:pt x="5454386" y="2492009"/>
                    <a:pt x="5447668" y="2468495"/>
                    <a:pt x="5439605" y="2445317"/>
                  </a:cubicBezTo>
                  <a:cubicBezTo>
                    <a:pt x="5431879" y="2422028"/>
                    <a:pt x="5424378" y="2398738"/>
                    <a:pt x="5415532" y="2375896"/>
                  </a:cubicBezTo>
                  <a:cubicBezTo>
                    <a:pt x="5347790" y="2191817"/>
                    <a:pt x="5254071" y="2018599"/>
                    <a:pt x="5144564" y="1857138"/>
                  </a:cubicBezTo>
                  <a:cubicBezTo>
                    <a:pt x="5034946" y="1695565"/>
                    <a:pt x="4909762" y="1545301"/>
                    <a:pt x="4774838" y="1405450"/>
                  </a:cubicBezTo>
                  <a:cubicBezTo>
                    <a:pt x="4638907" y="1265040"/>
                    <a:pt x="4496145" y="1132131"/>
                    <a:pt x="4345769" y="1012323"/>
                  </a:cubicBezTo>
                  <a:cubicBezTo>
                    <a:pt x="4270749" y="952195"/>
                    <a:pt x="4194273" y="894642"/>
                    <a:pt x="4115334" y="841344"/>
                  </a:cubicBezTo>
                  <a:cubicBezTo>
                    <a:pt x="4037067" y="787263"/>
                    <a:pt x="3956336" y="737548"/>
                    <a:pt x="3874038" y="691528"/>
                  </a:cubicBezTo>
                  <a:cubicBezTo>
                    <a:pt x="3709554" y="599712"/>
                    <a:pt x="3537792" y="523349"/>
                    <a:pt x="3359535" y="468819"/>
                  </a:cubicBezTo>
                  <a:cubicBezTo>
                    <a:pt x="3181278" y="414514"/>
                    <a:pt x="2997311" y="380699"/>
                    <a:pt x="2811105" y="366031"/>
                  </a:cubicBezTo>
                  <a:cubicBezTo>
                    <a:pt x="2787703" y="364575"/>
                    <a:pt x="2764525" y="362448"/>
                    <a:pt x="2741124" y="361440"/>
                  </a:cubicBezTo>
                  <a:lnTo>
                    <a:pt x="2671030" y="358417"/>
                  </a:lnTo>
                  <a:lnTo>
                    <a:pt x="2600713" y="357521"/>
                  </a:lnTo>
                  <a:cubicBezTo>
                    <a:pt x="2577087" y="356961"/>
                    <a:pt x="2554805" y="358305"/>
                    <a:pt x="2531739" y="358529"/>
                  </a:cubicBezTo>
                  <a:cubicBezTo>
                    <a:pt x="2440259" y="360992"/>
                    <a:pt x="2349564" y="370285"/>
                    <a:pt x="2259988" y="385289"/>
                  </a:cubicBezTo>
                  <a:cubicBezTo>
                    <a:pt x="2080723" y="415521"/>
                    <a:pt x="1906945" y="473634"/>
                    <a:pt x="1740670" y="553917"/>
                  </a:cubicBezTo>
                  <a:cubicBezTo>
                    <a:pt x="1574506" y="634647"/>
                    <a:pt x="1415844" y="737100"/>
                    <a:pt x="1264124" y="853549"/>
                  </a:cubicBezTo>
                  <a:cubicBezTo>
                    <a:pt x="1112181" y="969886"/>
                    <a:pt x="966508" y="1099212"/>
                    <a:pt x="823074" y="1234136"/>
                  </a:cubicBezTo>
                  <a:cubicBezTo>
                    <a:pt x="787131" y="1267951"/>
                    <a:pt x="751413" y="1301990"/>
                    <a:pt x="715694" y="1336252"/>
                  </a:cubicBezTo>
                  <a:lnTo>
                    <a:pt x="606859" y="1440945"/>
                  </a:lnTo>
                  <a:cubicBezTo>
                    <a:pt x="532623" y="1511374"/>
                    <a:pt x="457267" y="1579452"/>
                    <a:pt x="382023" y="1646074"/>
                  </a:cubicBezTo>
                  <a:lnTo>
                    <a:pt x="158531" y="1843813"/>
                  </a:lnTo>
                  <a:lnTo>
                    <a:pt x="0" y="1991775"/>
                  </a:lnTo>
                  <a:lnTo>
                    <a:pt x="0" y="1074740"/>
                  </a:lnTo>
                  <a:lnTo>
                    <a:pt x="113897" y="949410"/>
                  </a:lnTo>
                  <a:cubicBezTo>
                    <a:pt x="700439" y="362812"/>
                    <a:pt x="1510739" y="0"/>
                    <a:pt x="2405773" y="0"/>
                  </a:cubicBezTo>
                  <a:close/>
                </a:path>
              </a:pathLst>
            </a:custGeom>
            <a:gradFill>
              <a:gsLst>
                <a:gs pos="2000">
                  <a:schemeClr val="bg1">
                    <a:alpha val="10000"/>
                  </a:schemeClr>
                </a:gs>
                <a:gs pos="16000">
                  <a:schemeClr val="accent6">
                    <a:alpha val="10000"/>
                  </a:schemeClr>
                </a:gs>
                <a:gs pos="100000">
                  <a:schemeClr val="bg1">
                    <a:alpha val="10000"/>
                  </a:schemeClr>
                </a:gs>
                <a:gs pos="74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sp>
        <p:nvSpPr>
          <p:cNvPr id="2" name="Titel 1">
            <a:extLst>
              <a:ext uri="{FF2B5EF4-FFF2-40B4-BE49-F238E27FC236}">
                <a16:creationId xmlns:a16="http://schemas.microsoft.com/office/drawing/2014/main" id="{A85A7984-17D2-C0A2-C427-1F952F9BF2E7}"/>
              </a:ext>
            </a:extLst>
          </p:cNvPr>
          <p:cNvSpPr>
            <a:spLocks noGrp="1"/>
          </p:cNvSpPr>
          <p:nvPr>
            <p:ph type="title"/>
          </p:nvPr>
        </p:nvSpPr>
        <p:spPr>
          <a:xfrm>
            <a:off x="864358" y="1243361"/>
            <a:ext cx="4501079" cy="5415954"/>
          </a:xfrm>
        </p:spPr>
        <p:txBody>
          <a:bodyPr vert="horz" lIns="91440" tIns="45720" rIns="91440" bIns="45720" rtlCol="0" anchor="ctr">
            <a:normAutofit/>
          </a:bodyPr>
          <a:lstStyle/>
          <a:p>
            <a:r>
              <a:rPr lang="en-US" sz="4000" b="1" dirty="0" err="1">
                <a:solidFill>
                  <a:schemeClr val="tx2"/>
                </a:solidFill>
              </a:rPr>
              <a:t>Opdracht</a:t>
            </a:r>
            <a:br>
              <a:rPr lang="en-US" sz="4000" b="1" kern="1200" dirty="0">
                <a:solidFill>
                  <a:schemeClr val="tx2"/>
                </a:solidFill>
                <a:latin typeface="+mj-lt"/>
                <a:ea typeface="+mj-ea"/>
                <a:cs typeface="+mj-cs"/>
              </a:rPr>
            </a:br>
            <a:br>
              <a:rPr lang="en-US" sz="4000" b="1" kern="1200" dirty="0">
                <a:solidFill>
                  <a:schemeClr val="tx2"/>
                </a:solidFill>
                <a:latin typeface="+mj-lt"/>
                <a:ea typeface="+mj-ea"/>
                <a:cs typeface="+mj-cs"/>
              </a:rPr>
            </a:br>
            <a:br>
              <a:rPr lang="en-US" sz="2400" b="1" kern="1200" dirty="0">
                <a:solidFill>
                  <a:schemeClr val="tx2"/>
                </a:solidFill>
                <a:latin typeface="+mj-lt"/>
                <a:ea typeface="+mj-ea"/>
                <a:cs typeface="+mj-cs"/>
              </a:rPr>
            </a:br>
            <a:endParaRPr lang="en-US" sz="3100" b="1" kern="1200" dirty="0">
              <a:solidFill>
                <a:schemeClr val="tx2"/>
              </a:solidFill>
              <a:latin typeface="+mj-lt"/>
              <a:ea typeface="+mj-ea"/>
              <a:cs typeface="+mj-cs"/>
            </a:endParaRPr>
          </a:p>
        </p:txBody>
      </p:sp>
      <p:sp>
        <p:nvSpPr>
          <p:cNvPr id="3" name="Tijdelijke aanduiding voor inhoud 2">
            <a:extLst>
              <a:ext uri="{FF2B5EF4-FFF2-40B4-BE49-F238E27FC236}">
                <a16:creationId xmlns:a16="http://schemas.microsoft.com/office/drawing/2014/main" id="{6B8AE801-1460-45BF-DD88-E953EE2F81D2}"/>
              </a:ext>
            </a:extLst>
          </p:cNvPr>
          <p:cNvSpPr txBox="1">
            <a:spLocks/>
          </p:cNvSpPr>
          <p:nvPr/>
        </p:nvSpPr>
        <p:spPr>
          <a:xfrm>
            <a:off x="5535000" y="1409700"/>
            <a:ext cx="6288699" cy="433070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nl-NL" sz="2600" b="0" i="0" u="none" strike="noStrike" kern="1200" cap="none" spc="0" normalizeH="0" baseline="0" noProof="0" dirty="0">
                <a:ln>
                  <a:noFill/>
                </a:ln>
                <a:solidFill>
                  <a:schemeClr val="tx2"/>
                </a:solidFill>
                <a:effectLst/>
                <a:uLnTx/>
                <a:uFillTx/>
                <a:ea typeface="+mn-ea"/>
                <a:cs typeface="+mn-cs"/>
              </a:rPr>
              <a:t>Maak groepjes van 3-4 personen</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lang="nl-NL" sz="2600" dirty="0">
              <a:solidFill>
                <a:schemeClr val="tx2"/>
              </a:solidFill>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nl-NL" sz="2600" b="0" i="0" u="none" strike="noStrike" kern="1200" cap="none" spc="0" normalizeH="0" baseline="0" noProof="0" dirty="0">
                <a:ln>
                  <a:noFill/>
                </a:ln>
                <a:solidFill>
                  <a:schemeClr val="tx2"/>
                </a:solidFill>
                <a:effectLst/>
                <a:uLnTx/>
                <a:uFillTx/>
                <a:ea typeface="+mn-ea"/>
                <a:cs typeface="+mn-cs"/>
              </a:rPr>
              <a:t>Bespreek: </a:t>
            </a:r>
          </a:p>
          <a:p>
            <a:pPr marL="628650" lvl="1" indent="-171450">
              <a:buFontTx/>
              <a:buChar char="-"/>
            </a:pPr>
            <a:r>
              <a:rPr lang="nl-NL" sz="2200" dirty="0">
                <a:solidFill>
                  <a:schemeClr val="tx2"/>
                </a:solidFill>
              </a:rPr>
              <a:t>Met welk instrument om pijn te observeren of meten heb je ervaring?</a:t>
            </a:r>
          </a:p>
          <a:p>
            <a:pPr marL="628650" lvl="1" indent="-171450">
              <a:buFontTx/>
              <a:buChar char="-"/>
            </a:pPr>
            <a:r>
              <a:rPr lang="nl-NL" sz="2200" dirty="0">
                <a:solidFill>
                  <a:schemeClr val="tx2"/>
                </a:solidFill>
              </a:rPr>
              <a:t>Wat levert het je op als je met een meetinstrument werkt?</a:t>
            </a:r>
          </a:p>
          <a:p>
            <a:pPr marL="628650" lvl="1" indent="-171450">
              <a:buFontTx/>
              <a:buChar char="-"/>
            </a:pPr>
            <a:r>
              <a:rPr lang="nl-NL" sz="2200" dirty="0">
                <a:solidFill>
                  <a:schemeClr val="tx2"/>
                </a:solidFill>
              </a:rPr>
              <a:t>Welk meetinstrument vind jij het meest prettig om mee te werken en waarom? </a:t>
            </a:r>
          </a:p>
          <a:p>
            <a:pPr marL="457200" lvl="1" indent="0">
              <a:buNone/>
            </a:pPr>
            <a:r>
              <a:rPr lang="nl-NL" sz="2200" dirty="0">
                <a:solidFill>
                  <a:schemeClr val="tx2"/>
                </a:solidFill>
              </a:rPr>
              <a:t>(Neem hierbij de vrouw uit het zwembad (filmpje) in gedachten))</a:t>
            </a:r>
          </a:p>
          <a:p>
            <a:pPr lvl="1">
              <a:spcBef>
                <a:spcPts val="1000"/>
              </a:spcBef>
            </a:pPr>
            <a:endParaRPr kumimoji="0" lang="nl-NL" sz="2200" b="0" i="0" u="none" strike="noStrike" kern="1200" cap="none" spc="0" normalizeH="0" baseline="0" noProof="0" dirty="0">
              <a:ln>
                <a:noFill/>
              </a:ln>
              <a:solidFill>
                <a:srgbClr val="0E2841"/>
              </a:solidFill>
              <a:effectLst/>
              <a:uLnTx/>
              <a:uFillTx/>
              <a:latin typeface="Aptos" panose="02110004020202020204"/>
              <a:ea typeface="+mn-ea"/>
              <a:cs typeface="+mn-cs"/>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nl-NL" sz="28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nl-NL" sz="2800" b="0" i="0" u="none" strike="noStrike" kern="1200" cap="none" spc="0" normalizeH="0" baseline="0" noProof="0" dirty="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93545674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AD0A2CA-6E69-173F-47A5-CCD77D0B3BA4}"/>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1CA98A-F0C1-F660-C085-934F45C8AA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Rectangle 9">
            <a:extLst>
              <a:ext uri="{FF2B5EF4-FFF2-40B4-BE49-F238E27FC236}">
                <a16:creationId xmlns:a16="http://schemas.microsoft.com/office/drawing/2014/main" id="{F4169FA0-7099-544F-47B9-AF954D059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nvGrpSpPr>
          <p:cNvPr id="12" name="Group 11">
            <a:extLst>
              <a:ext uri="{FF2B5EF4-FFF2-40B4-BE49-F238E27FC236}">
                <a16:creationId xmlns:a16="http://schemas.microsoft.com/office/drawing/2014/main" id="{C5A58DA6-1B74-4663-E426-08947722EE8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3346102" cy="2510865"/>
            <a:chOff x="-305" y="-1"/>
            <a:chExt cx="3832880" cy="2876136"/>
          </a:xfrm>
        </p:grpSpPr>
        <p:sp>
          <p:nvSpPr>
            <p:cNvPr id="13" name="Freeform: Shape 12">
              <a:extLst>
                <a:ext uri="{FF2B5EF4-FFF2-40B4-BE49-F238E27FC236}">
                  <a16:creationId xmlns:a16="http://schemas.microsoft.com/office/drawing/2014/main" id="{6E6BE2F6-8FB9-9A3A-BB30-7B94B6894D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4" name="Freeform: Shape 13">
              <a:extLst>
                <a:ext uri="{FF2B5EF4-FFF2-40B4-BE49-F238E27FC236}">
                  <a16:creationId xmlns:a16="http://schemas.microsoft.com/office/drawing/2014/main" id="{B88F8DBF-4DC1-D97D-0EFB-99EF2A3270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5" name="Freeform: Shape 14">
              <a:extLst>
                <a:ext uri="{FF2B5EF4-FFF2-40B4-BE49-F238E27FC236}">
                  <a16:creationId xmlns:a16="http://schemas.microsoft.com/office/drawing/2014/main" id="{1A9C2388-90B1-AEFC-3DE0-46A32D6022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6" name="Freeform: Shape 15">
              <a:extLst>
                <a:ext uri="{FF2B5EF4-FFF2-40B4-BE49-F238E27FC236}">
                  <a16:creationId xmlns:a16="http://schemas.microsoft.com/office/drawing/2014/main" id="{FD9F477C-7025-9D34-97CA-A57A33A286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grpSp>
        <p:nvGrpSpPr>
          <p:cNvPr id="18" name="Group 17">
            <a:extLst>
              <a:ext uri="{FF2B5EF4-FFF2-40B4-BE49-F238E27FC236}">
                <a16:creationId xmlns:a16="http://schemas.microsoft.com/office/drawing/2014/main" id="{1C24BBDD-9FBC-1E1C-97DB-9B81E3598F2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9072780" y="3734338"/>
            <a:ext cx="3878664" cy="2368659"/>
            <a:chOff x="6867015" y="-1"/>
            <a:chExt cx="5324985" cy="3251912"/>
          </a:xfrm>
          <a:solidFill>
            <a:schemeClr val="accent5">
              <a:alpha val="10000"/>
            </a:schemeClr>
          </a:solidFill>
        </p:grpSpPr>
        <p:sp>
          <p:nvSpPr>
            <p:cNvPr id="19" name="Freeform: Shape 18">
              <a:extLst>
                <a:ext uri="{FF2B5EF4-FFF2-40B4-BE49-F238E27FC236}">
                  <a16:creationId xmlns:a16="http://schemas.microsoft.com/office/drawing/2014/main" id="{925B91F1-87BE-D1DA-EB4E-126B87A46F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0" name="Freeform: Shape 19">
              <a:extLst>
                <a:ext uri="{FF2B5EF4-FFF2-40B4-BE49-F238E27FC236}">
                  <a16:creationId xmlns:a16="http://schemas.microsoft.com/office/drawing/2014/main" id="{DE7ECAE2-19FA-3B5A-9007-1CD24B1FC0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1" name="Freeform: Shape 20">
              <a:extLst>
                <a:ext uri="{FF2B5EF4-FFF2-40B4-BE49-F238E27FC236}">
                  <a16:creationId xmlns:a16="http://schemas.microsoft.com/office/drawing/2014/main" id="{D92ACDEC-93B0-E7A9-0734-EBFC27403B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2" name="Freeform: Shape 21">
              <a:extLst>
                <a:ext uri="{FF2B5EF4-FFF2-40B4-BE49-F238E27FC236}">
                  <a16:creationId xmlns:a16="http://schemas.microsoft.com/office/drawing/2014/main" id="{0D2062A1-2422-F8E3-6AE7-02B2BA4A9B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sp>
        <p:nvSpPr>
          <p:cNvPr id="11" name="Titel 2">
            <a:extLst>
              <a:ext uri="{FF2B5EF4-FFF2-40B4-BE49-F238E27FC236}">
                <a16:creationId xmlns:a16="http://schemas.microsoft.com/office/drawing/2014/main" id="{4FC2E526-1ED8-6CD2-1BD7-19DF94D52EA4}"/>
              </a:ext>
            </a:extLst>
          </p:cNvPr>
          <p:cNvSpPr txBox="1">
            <a:spLocks/>
          </p:cNvSpPr>
          <p:nvPr/>
        </p:nvSpPr>
        <p:spPr>
          <a:xfrm>
            <a:off x="1054535" y="90331"/>
            <a:ext cx="9833548" cy="90105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nl-NL" sz="4000" b="1" i="0" u="none" strike="noStrike" kern="1200" cap="none" spc="0" normalizeH="0" baseline="0" noProof="0" dirty="0">
                <a:ln>
                  <a:noFill/>
                </a:ln>
                <a:solidFill>
                  <a:srgbClr val="0E2841"/>
                </a:solidFill>
                <a:effectLst/>
                <a:uLnTx/>
                <a:uFillTx/>
                <a:latin typeface="Aptos Display" panose="02110004020202020204"/>
                <a:ea typeface="Verdana"/>
                <a:cs typeface="+mj-cs"/>
              </a:rPr>
              <a:t>Rapporteren in ECD (SOAP-methodiek)</a:t>
            </a:r>
          </a:p>
        </p:txBody>
      </p:sp>
      <p:cxnSp>
        <p:nvCxnSpPr>
          <p:cNvPr id="25" name="Rechte verbindingslijn 24">
            <a:extLst>
              <a:ext uri="{FF2B5EF4-FFF2-40B4-BE49-F238E27FC236}">
                <a16:creationId xmlns:a16="http://schemas.microsoft.com/office/drawing/2014/main" id="{856D3687-265C-F4B9-2199-3D62B9661028}"/>
              </a:ext>
            </a:extLst>
          </p:cNvPr>
          <p:cNvCxnSpPr/>
          <p:nvPr/>
        </p:nvCxnSpPr>
        <p:spPr>
          <a:xfrm>
            <a:off x="900000" y="2833200"/>
            <a:ext cx="1980000" cy="0"/>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26" name="Rechte verbindingslijn 25">
            <a:extLst>
              <a:ext uri="{FF2B5EF4-FFF2-40B4-BE49-F238E27FC236}">
                <a16:creationId xmlns:a16="http://schemas.microsoft.com/office/drawing/2014/main" id="{DF39411E-FF04-7884-D168-AD5E252E1421}"/>
              </a:ext>
            </a:extLst>
          </p:cNvPr>
          <p:cNvCxnSpPr/>
          <p:nvPr/>
        </p:nvCxnSpPr>
        <p:spPr>
          <a:xfrm>
            <a:off x="3600000" y="2831432"/>
            <a:ext cx="1980000" cy="0"/>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27" name="Rechte verbindingslijn 26">
            <a:extLst>
              <a:ext uri="{FF2B5EF4-FFF2-40B4-BE49-F238E27FC236}">
                <a16:creationId xmlns:a16="http://schemas.microsoft.com/office/drawing/2014/main" id="{8B1C0EAB-AFB1-99D8-9C63-22CAAE95C528}"/>
              </a:ext>
            </a:extLst>
          </p:cNvPr>
          <p:cNvCxnSpPr/>
          <p:nvPr/>
        </p:nvCxnSpPr>
        <p:spPr>
          <a:xfrm>
            <a:off x="6300000" y="2831432"/>
            <a:ext cx="1980000" cy="0"/>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28" name="Rechte verbindingslijn 27">
            <a:extLst>
              <a:ext uri="{FF2B5EF4-FFF2-40B4-BE49-F238E27FC236}">
                <a16:creationId xmlns:a16="http://schemas.microsoft.com/office/drawing/2014/main" id="{1D51D840-E94E-92BB-F46D-B20B40F998F6}"/>
              </a:ext>
            </a:extLst>
          </p:cNvPr>
          <p:cNvCxnSpPr/>
          <p:nvPr/>
        </p:nvCxnSpPr>
        <p:spPr>
          <a:xfrm>
            <a:off x="8958908" y="2831432"/>
            <a:ext cx="2232000" cy="0"/>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34" name="Rechte verbindingslijn 33">
            <a:extLst>
              <a:ext uri="{FF2B5EF4-FFF2-40B4-BE49-F238E27FC236}">
                <a16:creationId xmlns:a16="http://schemas.microsoft.com/office/drawing/2014/main" id="{567AF6E9-C012-6AA7-6CED-E697B199FA3D}"/>
              </a:ext>
            </a:extLst>
          </p:cNvPr>
          <p:cNvCxnSpPr/>
          <p:nvPr/>
        </p:nvCxnSpPr>
        <p:spPr>
          <a:xfrm>
            <a:off x="885252" y="2742532"/>
            <a:ext cx="1980000" cy="0"/>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graphicFrame>
        <p:nvGraphicFramePr>
          <p:cNvPr id="4" name="Tabel 3">
            <a:extLst>
              <a:ext uri="{FF2B5EF4-FFF2-40B4-BE49-F238E27FC236}">
                <a16:creationId xmlns:a16="http://schemas.microsoft.com/office/drawing/2014/main" id="{4C084F17-B9DF-F25D-B8DB-4FB6402DF21B}"/>
              </a:ext>
            </a:extLst>
          </p:cNvPr>
          <p:cNvGraphicFramePr>
            <a:graphicFrameLocks noGrp="1"/>
          </p:cNvGraphicFramePr>
          <p:nvPr>
            <p:extLst>
              <p:ext uri="{D42A27DB-BD31-4B8C-83A1-F6EECF244321}">
                <p14:modId xmlns:p14="http://schemas.microsoft.com/office/powerpoint/2010/main" val="1454645319"/>
              </p:ext>
            </p:extLst>
          </p:nvPr>
        </p:nvGraphicFramePr>
        <p:xfrm>
          <a:off x="172691" y="1011510"/>
          <a:ext cx="11739910" cy="5017400"/>
        </p:xfrm>
        <a:graphic>
          <a:graphicData uri="http://schemas.openxmlformats.org/drawingml/2006/table">
            <a:tbl>
              <a:tblPr firstRow="1" bandRow="1">
                <a:tableStyleId>{6E25E649-3F16-4E02-A733-19D2CDBF48F0}</a:tableStyleId>
              </a:tblPr>
              <a:tblGrid>
                <a:gridCol w="618468">
                  <a:extLst>
                    <a:ext uri="{9D8B030D-6E8A-4147-A177-3AD203B41FA5}">
                      <a16:colId xmlns:a16="http://schemas.microsoft.com/office/drawing/2014/main" val="4175316829"/>
                    </a:ext>
                  </a:extLst>
                </a:gridCol>
                <a:gridCol w="4493535">
                  <a:extLst>
                    <a:ext uri="{9D8B030D-6E8A-4147-A177-3AD203B41FA5}">
                      <a16:colId xmlns:a16="http://schemas.microsoft.com/office/drawing/2014/main" val="1589342546"/>
                    </a:ext>
                  </a:extLst>
                </a:gridCol>
                <a:gridCol w="6627907">
                  <a:extLst>
                    <a:ext uri="{9D8B030D-6E8A-4147-A177-3AD203B41FA5}">
                      <a16:colId xmlns:a16="http://schemas.microsoft.com/office/drawing/2014/main" val="2935811924"/>
                    </a:ext>
                  </a:extLst>
                </a:gridCol>
              </a:tblGrid>
              <a:tr h="242714">
                <a:tc>
                  <a:txBody>
                    <a:bodyPr/>
                    <a:lstStyle/>
                    <a:p>
                      <a:endParaRPr lang="nl-NL" dirty="0"/>
                    </a:p>
                  </a:txBody>
                  <a:tcPr/>
                </a:tc>
                <a:tc>
                  <a:txBody>
                    <a:bodyPr/>
                    <a:lstStyle/>
                    <a:p>
                      <a:endParaRPr lang="nl-NL" dirty="0"/>
                    </a:p>
                  </a:txBody>
                  <a:tcPr/>
                </a:tc>
                <a:tc>
                  <a:txBody>
                    <a:bodyPr/>
                    <a:lstStyle/>
                    <a:p>
                      <a:r>
                        <a:rPr lang="nl-NL" dirty="0"/>
                        <a:t>Voorbeeld rapportage</a:t>
                      </a:r>
                    </a:p>
                  </a:txBody>
                  <a:tcPr/>
                </a:tc>
                <a:extLst>
                  <a:ext uri="{0D108BD9-81ED-4DB2-BD59-A6C34878D82A}">
                    <a16:rowId xmlns:a16="http://schemas.microsoft.com/office/drawing/2014/main" val="317639169"/>
                  </a:ext>
                </a:extLst>
              </a:tr>
              <a:tr h="778016">
                <a:tc>
                  <a:txBody>
                    <a:bodyPr/>
                    <a:lstStyle/>
                    <a:p>
                      <a:r>
                        <a:rPr lang="nl-NL" dirty="0">
                          <a:solidFill>
                            <a:schemeClr val="tx2"/>
                          </a:solidFill>
                        </a:rPr>
                        <a:t>S</a:t>
                      </a:r>
                    </a:p>
                  </a:txBody>
                  <a:tcPr/>
                </a:tc>
                <a:tc>
                  <a:txBody>
                    <a:bodyPr/>
                    <a:lstStyle/>
                    <a:p>
                      <a:pPr marL="45720" indent="0">
                        <a:buNone/>
                      </a:pPr>
                      <a:r>
                        <a:rPr lang="nl-NL" sz="1800" dirty="0">
                          <a:solidFill>
                            <a:schemeClr val="tx2"/>
                          </a:solidFill>
                        </a:rPr>
                        <a:t>Wat geeft de bewoner zelf aan?</a:t>
                      </a:r>
                    </a:p>
                    <a:p>
                      <a:endParaRPr lang="nl-NL" dirty="0">
                        <a:solidFill>
                          <a:schemeClr val="tx2"/>
                        </a:solidFill>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nl-NL" sz="1800" dirty="0">
                          <a:solidFill>
                            <a:schemeClr val="tx2"/>
                          </a:solidFill>
                        </a:rPr>
                        <a:t>Bewoner kan geen bewuste uitingen van pijn geven in verband met cognitieve aandoening.</a:t>
                      </a:r>
                      <a:endParaRPr lang="nl-NL" dirty="0">
                        <a:solidFill>
                          <a:schemeClr val="tx2"/>
                        </a:solidFill>
                      </a:endParaRPr>
                    </a:p>
                  </a:txBody>
                  <a:tcPr/>
                </a:tc>
                <a:extLst>
                  <a:ext uri="{0D108BD9-81ED-4DB2-BD59-A6C34878D82A}">
                    <a16:rowId xmlns:a16="http://schemas.microsoft.com/office/drawing/2014/main" val="298097949"/>
                  </a:ext>
                </a:extLst>
              </a:tr>
              <a:tr h="1137100">
                <a:tc>
                  <a:txBody>
                    <a:bodyPr/>
                    <a:lstStyle/>
                    <a:p>
                      <a:r>
                        <a:rPr lang="nl-NL" dirty="0">
                          <a:solidFill>
                            <a:schemeClr val="tx2"/>
                          </a:solidFill>
                        </a:rPr>
                        <a:t>O</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nl-NL" sz="1800" dirty="0">
                          <a:solidFill>
                            <a:schemeClr val="tx2"/>
                          </a:solidFill>
                        </a:rPr>
                        <a:t>Beschrijf hoe je ziet en merkt dat een bewoner pijn heeft. - Waar zit de pijn? - Wat maakt het erger? - Wat maakt het beter?</a:t>
                      </a:r>
                    </a:p>
                    <a:p>
                      <a:endParaRPr lang="nl-NL" dirty="0">
                        <a:solidFill>
                          <a:schemeClr val="tx2"/>
                        </a:solidFill>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nl-NL" sz="1800" dirty="0">
                          <a:solidFill>
                            <a:schemeClr val="tx2"/>
                          </a:solidFill>
                        </a:rPr>
                        <a:t>Bewoner blijft bij de verzorging stijf in bed liggen, fronst en maakt afwerende bewegingen wanneer wij haar been aanraken.</a:t>
                      </a:r>
                    </a:p>
                    <a:p>
                      <a:endParaRPr lang="nl-NL" dirty="0">
                        <a:solidFill>
                          <a:schemeClr val="tx2"/>
                        </a:solidFill>
                      </a:endParaRPr>
                    </a:p>
                  </a:txBody>
                  <a:tcPr/>
                </a:tc>
                <a:extLst>
                  <a:ext uri="{0D108BD9-81ED-4DB2-BD59-A6C34878D82A}">
                    <a16:rowId xmlns:a16="http://schemas.microsoft.com/office/drawing/2014/main" val="156819100"/>
                  </a:ext>
                </a:extLst>
              </a:tr>
              <a:tr h="957558">
                <a:tc>
                  <a:txBody>
                    <a:bodyPr/>
                    <a:lstStyle/>
                    <a:p>
                      <a:r>
                        <a:rPr lang="nl-NL" dirty="0">
                          <a:solidFill>
                            <a:schemeClr val="tx2"/>
                          </a:solidFill>
                        </a:rPr>
                        <a:t>A</a:t>
                      </a:r>
                    </a:p>
                  </a:txBody>
                  <a:tcPr/>
                </a:tc>
                <a:tc>
                  <a:txBody>
                    <a:bodyPr/>
                    <a:lstStyle/>
                    <a:p>
                      <a:r>
                        <a:rPr lang="nl-NL" sz="1800" dirty="0">
                          <a:solidFill>
                            <a:schemeClr val="tx2"/>
                          </a:solidFill>
                        </a:rPr>
                        <a:t>Wat zou er aan de hand kunnen zijn?</a:t>
                      </a:r>
                      <a:br>
                        <a:rPr lang="nl-NL" sz="1800" dirty="0">
                          <a:solidFill>
                            <a:schemeClr val="tx2"/>
                          </a:solidFill>
                        </a:rPr>
                      </a:br>
                      <a:endParaRPr lang="nl-NL" dirty="0">
                        <a:solidFill>
                          <a:schemeClr val="tx2"/>
                        </a:solidFill>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nl-NL" sz="1800" dirty="0">
                          <a:solidFill>
                            <a:schemeClr val="tx2"/>
                          </a:solidFill>
                        </a:rPr>
                        <a:t>Pijn lijkt vooral op te treden bij bewegen van linkerbeen. Bewoner is gisteren gevallen op haar been, geen letsel zichtbaar maar mogelijk toch last hiervan.</a:t>
                      </a:r>
                    </a:p>
                    <a:p>
                      <a:endParaRPr lang="nl-NL" dirty="0">
                        <a:solidFill>
                          <a:schemeClr val="tx2"/>
                        </a:solidFill>
                      </a:endParaRPr>
                    </a:p>
                  </a:txBody>
                  <a:tcPr/>
                </a:tc>
                <a:extLst>
                  <a:ext uri="{0D108BD9-81ED-4DB2-BD59-A6C34878D82A}">
                    <a16:rowId xmlns:a16="http://schemas.microsoft.com/office/drawing/2014/main" val="723074361"/>
                  </a:ext>
                </a:extLst>
              </a:tr>
              <a:tr h="1496184">
                <a:tc>
                  <a:txBody>
                    <a:bodyPr/>
                    <a:lstStyle/>
                    <a:p>
                      <a:r>
                        <a:rPr lang="nl-NL" dirty="0">
                          <a:solidFill>
                            <a:schemeClr val="tx2"/>
                          </a:solidFill>
                        </a:rPr>
                        <a:t>P</a:t>
                      </a:r>
                    </a:p>
                  </a:txBody>
                  <a:tcPr/>
                </a:tc>
                <a:tc>
                  <a:txBody>
                    <a:bodyPr/>
                    <a:lstStyle/>
                    <a:p>
                      <a:pPr marL="45720" indent="0">
                        <a:buNone/>
                      </a:pPr>
                      <a:r>
                        <a:rPr lang="nl-NL" sz="1800" dirty="0">
                          <a:solidFill>
                            <a:schemeClr val="tx2"/>
                          </a:solidFill>
                        </a:rPr>
                        <a:t>Wat heb je gedaan tegen de pijn? Wat was het effect?</a:t>
                      </a:r>
                    </a:p>
                    <a:p>
                      <a:endParaRPr lang="nl-NL" dirty="0">
                        <a:solidFill>
                          <a:schemeClr val="tx2"/>
                        </a:solidFill>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nl-NL" sz="1800" dirty="0">
                          <a:solidFill>
                            <a:schemeClr val="tx2"/>
                          </a:solidFill>
                        </a:rPr>
                        <a:t>Mw. zo nodig medicatie gegeven waarna de verzorging beter ging. Arts gevraagd even langs te komen ter beoordeling van eventueel letsel. Voorstel aan collega’s: bij verzorging mw. zo nodig extra pijn stilling geven volgens voorschrift.</a:t>
                      </a:r>
                    </a:p>
                    <a:p>
                      <a:endParaRPr lang="nl-NL" dirty="0">
                        <a:solidFill>
                          <a:schemeClr val="tx2"/>
                        </a:solidFill>
                      </a:endParaRPr>
                    </a:p>
                  </a:txBody>
                  <a:tcPr/>
                </a:tc>
                <a:extLst>
                  <a:ext uri="{0D108BD9-81ED-4DB2-BD59-A6C34878D82A}">
                    <a16:rowId xmlns:a16="http://schemas.microsoft.com/office/drawing/2014/main" val="614131201"/>
                  </a:ext>
                </a:extLst>
              </a:tr>
            </a:tbl>
          </a:graphicData>
        </a:graphic>
      </p:graphicFrame>
    </p:spTree>
    <p:extLst>
      <p:ext uri="{BB962C8B-B14F-4D97-AF65-F5344CB8AC3E}">
        <p14:creationId xmlns:p14="http://schemas.microsoft.com/office/powerpoint/2010/main" val="386287848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5B2D4D3-95F1-F8C9-E201-99F251611929}"/>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8DD0CBD-D6D9-FC1D-7573-AFC6B9987C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Rectangle 9">
            <a:extLst>
              <a:ext uri="{FF2B5EF4-FFF2-40B4-BE49-F238E27FC236}">
                <a16:creationId xmlns:a16="http://schemas.microsoft.com/office/drawing/2014/main" id="{4879EC8E-2ACE-F04A-D321-073F18256C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nvGrpSpPr>
          <p:cNvPr id="12" name="Group 11">
            <a:extLst>
              <a:ext uri="{FF2B5EF4-FFF2-40B4-BE49-F238E27FC236}">
                <a16:creationId xmlns:a16="http://schemas.microsoft.com/office/drawing/2014/main" id="{AA40C80C-C5C2-E8B5-78D1-11B4A0F4F9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3346102" cy="2510865"/>
            <a:chOff x="-305" y="-1"/>
            <a:chExt cx="3832880" cy="2876136"/>
          </a:xfrm>
        </p:grpSpPr>
        <p:sp>
          <p:nvSpPr>
            <p:cNvPr id="13" name="Freeform: Shape 12">
              <a:extLst>
                <a:ext uri="{FF2B5EF4-FFF2-40B4-BE49-F238E27FC236}">
                  <a16:creationId xmlns:a16="http://schemas.microsoft.com/office/drawing/2014/main" id="{0A65E43A-C8A4-2B17-8DC7-A2BBF87BAB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4" name="Freeform: Shape 13">
              <a:extLst>
                <a:ext uri="{FF2B5EF4-FFF2-40B4-BE49-F238E27FC236}">
                  <a16:creationId xmlns:a16="http://schemas.microsoft.com/office/drawing/2014/main" id="{C097F81A-7EAD-9023-5BF0-2EE0A13D9E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5" name="Freeform: Shape 14">
              <a:extLst>
                <a:ext uri="{FF2B5EF4-FFF2-40B4-BE49-F238E27FC236}">
                  <a16:creationId xmlns:a16="http://schemas.microsoft.com/office/drawing/2014/main" id="{5BEB2405-791B-7624-77D2-05EB36567D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6" name="Freeform: Shape 15">
              <a:extLst>
                <a:ext uri="{FF2B5EF4-FFF2-40B4-BE49-F238E27FC236}">
                  <a16:creationId xmlns:a16="http://schemas.microsoft.com/office/drawing/2014/main" id="{E301A79A-3CD9-D2CC-5DF2-A76243CBA3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grpSp>
        <p:nvGrpSpPr>
          <p:cNvPr id="18" name="Group 17">
            <a:extLst>
              <a:ext uri="{FF2B5EF4-FFF2-40B4-BE49-F238E27FC236}">
                <a16:creationId xmlns:a16="http://schemas.microsoft.com/office/drawing/2014/main" id="{C8554FBC-C233-AF12-413C-793F1699EA9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9072780" y="3734338"/>
            <a:ext cx="3878664" cy="2368659"/>
            <a:chOff x="6867015" y="-1"/>
            <a:chExt cx="5324985" cy="3251912"/>
          </a:xfrm>
          <a:solidFill>
            <a:schemeClr val="accent5">
              <a:alpha val="10000"/>
            </a:schemeClr>
          </a:solidFill>
        </p:grpSpPr>
        <p:sp>
          <p:nvSpPr>
            <p:cNvPr id="19" name="Freeform: Shape 18">
              <a:extLst>
                <a:ext uri="{FF2B5EF4-FFF2-40B4-BE49-F238E27FC236}">
                  <a16:creationId xmlns:a16="http://schemas.microsoft.com/office/drawing/2014/main" id="{C849570A-6F48-C8A1-294E-E5F1BDEFDC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0" name="Freeform: Shape 19">
              <a:extLst>
                <a:ext uri="{FF2B5EF4-FFF2-40B4-BE49-F238E27FC236}">
                  <a16:creationId xmlns:a16="http://schemas.microsoft.com/office/drawing/2014/main" id="{FEADAF67-8577-E234-DF89-9D7F085DF9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1" name="Freeform: Shape 20">
              <a:extLst>
                <a:ext uri="{FF2B5EF4-FFF2-40B4-BE49-F238E27FC236}">
                  <a16:creationId xmlns:a16="http://schemas.microsoft.com/office/drawing/2014/main" id="{1AD7AED4-6403-9201-887D-5BA3A2ECAD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2" name="Freeform: Shape 21">
              <a:extLst>
                <a:ext uri="{FF2B5EF4-FFF2-40B4-BE49-F238E27FC236}">
                  <a16:creationId xmlns:a16="http://schemas.microsoft.com/office/drawing/2014/main" id="{B8B737E3-710C-D9DD-AF33-E7410F726B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sp>
        <p:nvSpPr>
          <p:cNvPr id="11" name="Titel 2">
            <a:extLst>
              <a:ext uri="{FF2B5EF4-FFF2-40B4-BE49-F238E27FC236}">
                <a16:creationId xmlns:a16="http://schemas.microsoft.com/office/drawing/2014/main" id="{640D5956-8509-EB9F-9899-E6B1135A442A}"/>
              </a:ext>
            </a:extLst>
          </p:cNvPr>
          <p:cNvSpPr txBox="1">
            <a:spLocks/>
          </p:cNvSpPr>
          <p:nvPr/>
        </p:nvSpPr>
        <p:spPr>
          <a:xfrm>
            <a:off x="635304" y="214900"/>
            <a:ext cx="9833548" cy="901051"/>
          </a:xfrm>
          <a:prstGeom prst="rect">
            <a:avLst/>
          </a:prstGeom>
        </p:spPr>
        <p:txBody>
          <a:bodyPr vert="horz" lIns="91440" tIns="45720" rIns="91440" bIns="45720" rtlCol="0" anchor="b">
            <a:normAutofit fontScale="850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nl-NL" sz="4000" b="1" i="0" u="none" strike="noStrike" kern="1200" cap="none" spc="0" normalizeH="0" baseline="0" noProof="0" dirty="0">
                <a:ln>
                  <a:noFill/>
                </a:ln>
                <a:solidFill>
                  <a:srgbClr val="0E2841"/>
                </a:solidFill>
                <a:effectLst/>
                <a:uLnTx/>
                <a:uFillTx/>
                <a:latin typeface="Aptos Display" panose="02110004020202020204"/>
                <a:ea typeface="Verdana"/>
                <a:cs typeface="+mj-cs"/>
              </a:rPr>
              <a:t>Medicatie somatische pijn (p</a:t>
            </a:r>
            <a:r>
              <a:rPr lang="nl-NL" sz="4000" b="1" dirty="0" err="1">
                <a:solidFill>
                  <a:srgbClr val="0E2841"/>
                </a:solidFill>
                <a:latin typeface="Aptos Display" panose="02110004020202020204"/>
                <a:ea typeface="Verdana"/>
              </a:rPr>
              <a:t>ijn</a:t>
            </a:r>
            <a:r>
              <a:rPr lang="nl-NL" sz="4000" b="1" dirty="0">
                <a:solidFill>
                  <a:srgbClr val="0E2841"/>
                </a:solidFill>
                <a:latin typeface="Aptos Display" panose="02110004020202020204"/>
                <a:ea typeface="Verdana"/>
              </a:rPr>
              <a:t> door weefselschade)</a:t>
            </a:r>
            <a:endParaRPr kumimoji="0" lang="nl-NL" sz="4000" b="1" i="0" u="none" strike="noStrike" kern="1200" cap="none" spc="0" normalizeH="0" baseline="0" noProof="0" dirty="0">
              <a:ln>
                <a:noFill/>
              </a:ln>
              <a:solidFill>
                <a:srgbClr val="0E2841"/>
              </a:solidFill>
              <a:effectLst/>
              <a:uLnTx/>
              <a:uFillTx/>
              <a:latin typeface="Aptos Display" panose="02110004020202020204"/>
              <a:ea typeface="Verdana"/>
              <a:cs typeface="+mj-cs"/>
            </a:endParaRPr>
          </a:p>
        </p:txBody>
      </p:sp>
      <p:cxnSp>
        <p:nvCxnSpPr>
          <p:cNvPr id="25" name="Rechte verbindingslijn 24">
            <a:extLst>
              <a:ext uri="{FF2B5EF4-FFF2-40B4-BE49-F238E27FC236}">
                <a16:creationId xmlns:a16="http://schemas.microsoft.com/office/drawing/2014/main" id="{375167BD-20DF-6FA0-ADD6-AC259929585B}"/>
              </a:ext>
            </a:extLst>
          </p:cNvPr>
          <p:cNvCxnSpPr/>
          <p:nvPr/>
        </p:nvCxnSpPr>
        <p:spPr>
          <a:xfrm>
            <a:off x="900000" y="2833200"/>
            <a:ext cx="1980000" cy="0"/>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26" name="Rechte verbindingslijn 25">
            <a:extLst>
              <a:ext uri="{FF2B5EF4-FFF2-40B4-BE49-F238E27FC236}">
                <a16:creationId xmlns:a16="http://schemas.microsoft.com/office/drawing/2014/main" id="{BE466BA3-466E-068E-74D8-09116946D4A2}"/>
              </a:ext>
            </a:extLst>
          </p:cNvPr>
          <p:cNvCxnSpPr/>
          <p:nvPr/>
        </p:nvCxnSpPr>
        <p:spPr>
          <a:xfrm>
            <a:off x="3600000" y="2831432"/>
            <a:ext cx="1980000" cy="0"/>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27" name="Rechte verbindingslijn 26">
            <a:extLst>
              <a:ext uri="{FF2B5EF4-FFF2-40B4-BE49-F238E27FC236}">
                <a16:creationId xmlns:a16="http://schemas.microsoft.com/office/drawing/2014/main" id="{B8B63B52-E6CA-A95B-DD89-A00BAC288193}"/>
              </a:ext>
            </a:extLst>
          </p:cNvPr>
          <p:cNvCxnSpPr/>
          <p:nvPr/>
        </p:nvCxnSpPr>
        <p:spPr>
          <a:xfrm>
            <a:off x="6300000" y="2831432"/>
            <a:ext cx="1980000" cy="0"/>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28" name="Rechte verbindingslijn 27">
            <a:extLst>
              <a:ext uri="{FF2B5EF4-FFF2-40B4-BE49-F238E27FC236}">
                <a16:creationId xmlns:a16="http://schemas.microsoft.com/office/drawing/2014/main" id="{AE8B2085-D90C-2E8A-3F41-F5C4EA5EC9C1}"/>
              </a:ext>
            </a:extLst>
          </p:cNvPr>
          <p:cNvCxnSpPr/>
          <p:nvPr/>
        </p:nvCxnSpPr>
        <p:spPr>
          <a:xfrm>
            <a:off x="8958908" y="2831432"/>
            <a:ext cx="2232000" cy="0"/>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34" name="Rechte verbindingslijn 33">
            <a:extLst>
              <a:ext uri="{FF2B5EF4-FFF2-40B4-BE49-F238E27FC236}">
                <a16:creationId xmlns:a16="http://schemas.microsoft.com/office/drawing/2014/main" id="{5D5A1696-EBE9-B8E8-EDB5-5867E292A586}"/>
              </a:ext>
            </a:extLst>
          </p:cNvPr>
          <p:cNvCxnSpPr/>
          <p:nvPr/>
        </p:nvCxnSpPr>
        <p:spPr>
          <a:xfrm>
            <a:off x="885252" y="2742532"/>
            <a:ext cx="1980000" cy="0"/>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sp>
        <p:nvSpPr>
          <p:cNvPr id="3" name="Tijdelijke aanduiding voor inhoud 2">
            <a:extLst>
              <a:ext uri="{FF2B5EF4-FFF2-40B4-BE49-F238E27FC236}">
                <a16:creationId xmlns:a16="http://schemas.microsoft.com/office/drawing/2014/main" id="{073B26F6-AF77-DFAE-F575-774F2F240275}"/>
              </a:ext>
            </a:extLst>
          </p:cNvPr>
          <p:cNvSpPr>
            <a:spLocks noGrp="1"/>
          </p:cNvSpPr>
          <p:nvPr>
            <p:ph idx="1"/>
          </p:nvPr>
        </p:nvSpPr>
        <p:spPr>
          <a:xfrm>
            <a:off x="635304" y="1353894"/>
            <a:ext cx="11175696" cy="5504104"/>
          </a:xfrm>
        </p:spPr>
        <p:txBody>
          <a:bodyPr vert="horz" lIns="91440" tIns="45720" rIns="91440" bIns="45720" rtlCol="0" anchor="t">
            <a:normAutofit fontScale="40000" lnSpcReduction="20000"/>
          </a:bodyPr>
          <a:lstStyle/>
          <a:p>
            <a:r>
              <a:rPr lang="nl-NL" sz="5000" dirty="0">
                <a:solidFill>
                  <a:schemeClr val="tx2"/>
                </a:solidFill>
                <a:ea typeface="+mn-lt"/>
                <a:cs typeface="+mn-lt"/>
              </a:rPr>
              <a:t>Zie pallialine (symptoom pijn)</a:t>
            </a:r>
          </a:p>
          <a:p>
            <a:endParaRPr lang="nl-NL" sz="5000" b="1" dirty="0">
              <a:solidFill>
                <a:schemeClr val="tx2"/>
              </a:solidFill>
              <a:ea typeface="+mn-lt"/>
              <a:cs typeface="+mn-lt"/>
            </a:endParaRPr>
          </a:p>
          <a:p>
            <a:r>
              <a:rPr lang="nl-NL" sz="5000" b="1" dirty="0">
                <a:solidFill>
                  <a:schemeClr val="tx2"/>
                </a:solidFill>
                <a:ea typeface="+mn-lt"/>
                <a:cs typeface="+mn-lt"/>
              </a:rPr>
              <a:t>Stap 1</a:t>
            </a:r>
            <a:r>
              <a:rPr lang="nl-NL" sz="5000" dirty="0">
                <a:solidFill>
                  <a:schemeClr val="tx2"/>
                </a:solidFill>
                <a:ea typeface="+mn-lt"/>
                <a:cs typeface="+mn-lt"/>
              </a:rPr>
              <a:t>: Paracetamol 3dd 1000mg</a:t>
            </a:r>
          </a:p>
          <a:p>
            <a:pPr lvl="1"/>
            <a:r>
              <a:rPr lang="nl-NL" sz="5000" dirty="0">
                <a:solidFill>
                  <a:schemeClr val="tx2"/>
                </a:solidFill>
                <a:ea typeface="+mn-lt"/>
                <a:cs typeface="+mn-lt"/>
              </a:rPr>
              <a:t>eventueel een NSAID (</a:t>
            </a:r>
            <a:r>
              <a:rPr lang="nl-NL" sz="5000" dirty="0" err="1">
                <a:solidFill>
                  <a:schemeClr val="tx2"/>
                </a:solidFill>
                <a:ea typeface="+mn-lt"/>
                <a:cs typeface="+mn-lt"/>
              </a:rPr>
              <a:t>diclofenac</a:t>
            </a:r>
            <a:r>
              <a:rPr lang="nl-NL" sz="5000" dirty="0">
                <a:solidFill>
                  <a:schemeClr val="tx2"/>
                </a:solidFill>
                <a:ea typeface="+mn-lt"/>
                <a:cs typeface="+mn-lt"/>
              </a:rPr>
              <a:t>, </a:t>
            </a:r>
            <a:r>
              <a:rPr lang="nl-NL" sz="5000" dirty="0" err="1">
                <a:solidFill>
                  <a:schemeClr val="tx2"/>
                </a:solidFill>
                <a:ea typeface="+mn-lt"/>
                <a:cs typeface="+mn-lt"/>
              </a:rPr>
              <a:t>naproxen</a:t>
            </a:r>
            <a:r>
              <a:rPr lang="nl-NL" sz="5000" dirty="0">
                <a:solidFill>
                  <a:schemeClr val="tx2"/>
                </a:solidFill>
                <a:ea typeface="+mn-lt"/>
                <a:cs typeface="+mn-lt"/>
              </a:rPr>
              <a:t> of ibuprofen), maar niet bij verminderde nier en of leverfunctie</a:t>
            </a:r>
            <a:endParaRPr lang="nl-NL" sz="5000" dirty="0">
              <a:solidFill>
                <a:schemeClr val="tx2"/>
              </a:solidFill>
            </a:endParaRPr>
          </a:p>
          <a:p>
            <a:endParaRPr lang="nl-NL" sz="5000" b="1" dirty="0">
              <a:solidFill>
                <a:schemeClr val="tx2"/>
              </a:solidFill>
              <a:ea typeface="+mn-lt"/>
              <a:cs typeface="+mn-lt"/>
            </a:endParaRPr>
          </a:p>
          <a:p>
            <a:r>
              <a:rPr lang="nl-NL" sz="5000" b="1" dirty="0">
                <a:solidFill>
                  <a:schemeClr val="tx2"/>
                </a:solidFill>
                <a:ea typeface="+mn-lt"/>
                <a:cs typeface="+mn-lt"/>
              </a:rPr>
              <a:t>Stap 2 </a:t>
            </a:r>
            <a:r>
              <a:rPr lang="nl-NL" sz="5000" dirty="0">
                <a:solidFill>
                  <a:schemeClr val="tx2"/>
                </a:solidFill>
                <a:ea typeface="+mn-lt"/>
                <a:cs typeface="+mn-lt"/>
              </a:rPr>
              <a:t>: Morfine slow release</a:t>
            </a:r>
          </a:p>
          <a:p>
            <a:pPr lvl="1"/>
            <a:r>
              <a:rPr lang="nl-NL" sz="5000" dirty="0">
                <a:solidFill>
                  <a:schemeClr val="tx2"/>
                </a:solidFill>
                <a:ea typeface="+mn-lt"/>
                <a:cs typeface="+mn-lt"/>
              </a:rPr>
              <a:t>eventueel in combinatie met paracetamol en/of NSAID </a:t>
            </a:r>
            <a:endParaRPr lang="nl-NL" sz="5000" dirty="0">
              <a:solidFill>
                <a:schemeClr val="tx2"/>
              </a:solidFill>
            </a:endParaRPr>
          </a:p>
          <a:p>
            <a:pPr lvl="1"/>
            <a:r>
              <a:rPr lang="nl-NL" sz="5000" dirty="0">
                <a:solidFill>
                  <a:schemeClr val="tx2"/>
                </a:solidFill>
                <a:ea typeface="+mn-lt"/>
                <a:cs typeface="+mn-lt"/>
              </a:rPr>
              <a:t>altijd in combinatie met een kortwerkend </a:t>
            </a:r>
            <a:r>
              <a:rPr lang="nl-NL" sz="5000" dirty="0" err="1">
                <a:solidFill>
                  <a:schemeClr val="tx2"/>
                </a:solidFill>
                <a:ea typeface="+mn-lt"/>
                <a:cs typeface="+mn-lt"/>
              </a:rPr>
              <a:t>opioïd</a:t>
            </a:r>
            <a:r>
              <a:rPr lang="nl-NL" sz="5000" dirty="0">
                <a:solidFill>
                  <a:schemeClr val="tx2"/>
                </a:solidFill>
                <a:ea typeface="+mn-lt"/>
                <a:cs typeface="+mn-lt"/>
              </a:rPr>
              <a:t> voor doorbraakpijn</a:t>
            </a:r>
            <a:endParaRPr lang="nl-NL" sz="5000" dirty="0">
              <a:solidFill>
                <a:schemeClr val="tx2"/>
              </a:solidFill>
            </a:endParaRPr>
          </a:p>
          <a:p>
            <a:pPr lvl="1"/>
            <a:r>
              <a:rPr lang="nl-NL" sz="5000" dirty="0">
                <a:solidFill>
                  <a:schemeClr val="tx2"/>
                </a:solidFill>
                <a:ea typeface="+mn-lt"/>
                <a:cs typeface="+mn-lt"/>
              </a:rPr>
              <a:t>altijd in combinatie met laxans</a:t>
            </a:r>
            <a:endParaRPr lang="nl-NL" sz="5000" dirty="0">
              <a:solidFill>
                <a:schemeClr val="tx2"/>
              </a:solidFill>
            </a:endParaRPr>
          </a:p>
          <a:p>
            <a:pPr marL="45720" indent="0">
              <a:buNone/>
            </a:pPr>
            <a:endParaRPr lang="nl-NL" sz="5000" dirty="0">
              <a:solidFill>
                <a:schemeClr val="tx2"/>
              </a:solidFill>
              <a:ea typeface="+mn-lt"/>
              <a:cs typeface="+mn-lt"/>
            </a:endParaRPr>
          </a:p>
          <a:p>
            <a:pPr marL="45720" indent="0">
              <a:buNone/>
            </a:pPr>
            <a:r>
              <a:rPr lang="nl-NL" sz="5000" dirty="0">
                <a:solidFill>
                  <a:schemeClr val="tx2"/>
                </a:solidFill>
                <a:ea typeface="+mn-lt"/>
                <a:cs typeface="+mn-lt"/>
              </a:rPr>
              <a:t>Argumenten voor morfine: langdurige ervaring, lage kosten</a:t>
            </a:r>
            <a:endParaRPr lang="nl-NL" sz="5000" dirty="0">
              <a:solidFill>
                <a:schemeClr val="tx2"/>
              </a:solidFill>
            </a:endParaRPr>
          </a:p>
          <a:p>
            <a:pPr marL="45720" indent="0">
              <a:buNone/>
            </a:pPr>
            <a:r>
              <a:rPr lang="nl-NL" sz="5000" dirty="0">
                <a:solidFill>
                  <a:schemeClr val="tx2"/>
                </a:solidFill>
                <a:ea typeface="+mn-lt"/>
                <a:cs typeface="+mn-lt"/>
              </a:rPr>
              <a:t>Argumenten voor </a:t>
            </a:r>
            <a:r>
              <a:rPr lang="nl-NL" sz="5000" dirty="0" err="1">
                <a:solidFill>
                  <a:schemeClr val="tx2"/>
                </a:solidFill>
                <a:ea typeface="+mn-lt"/>
                <a:cs typeface="+mn-lt"/>
              </a:rPr>
              <a:t>fentanyl</a:t>
            </a:r>
            <a:r>
              <a:rPr lang="nl-NL" sz="5000" dirty="0">
                <a:solidFill>
                  <a:schemeClr val="tx2"/>
                </a:solidFill>
                <a:ea typeface="+mn-lt"/>
                <a:cs typeface="+mn-lt"/>
              </a:rPr>
              <a:t>: transdermale toedieningsweg, minder obstipatie, patiënten voorkeur</a:t>
            </a:r>
            <a:endParaRPr lang="nl-NL" sz="5000" dirty="0">
              <a:solidFill>
                <a:schemeClr val="tx2"/>
              </a:solidFill>
            </a:endParaRPr>
          </a:p>
          <a:p>
            <a:endParaRPr lang="nl-NL" sz="5000" b="1" dirty="0">
              <a:solidFill>
                <a:schemeClr val="tx2"/>
              </a:solidFill>
              <a:ea typeface="+mn-lt"/>
              <a:cs typeface="+mn-lt"/>
            </a:endParaRPr>
          </a:p>
          <a:p>
            <a:r>
              <a:rPr lang="nl-NL" sz="5000" b="1" dirty="0">
                <a:solidFill>
                  <a:schemeClr val="tx2"/>
                </a:solidFill>
                <a:ea typeface="+mn-lt"/>
                <a:cs typeface="+mn-lt"/>
              </a:rPr>
              <a:t>Stap 3: </a:t>
            </a:r>
            <a:r>
              <a:rPr lang="nl-NL" sz="5000" dirty="0" err="1">
                <a:solidFill>
                  <a:schemeClr val="tx2"/>
                </a:solidFill>
                <a:ea typeface="+mn-lt"/>
                <a:cs typeface="+mn-lt"/>
              </a:rPr>
              <a:t>Opioïdrotatie</a:t>
            </a:r>
            <a:r>
              <a:rPr lang="nl-NL" sz="5000" dirty="0">
                <a:solidFill>
                  <a:schemeClr val="tx2"/>
                </a:solidFill>
                <a:ea typeface="+mn-lt"/>
                <a:cs typeface="+mn-lt"/>
              </a:rPr>
              <a:t> bij onvoldoende effect ondanks adequate dosis</a:t>
            </a:r>
          </a:p>
          <a:p>
            <a:pPr lvl="1"/>
            <a:r>
              <a:rPr lang="nl-NL" sz="5000" dirty="0">
                <a:solidFill>
                  <a:schemeClr val="tx2"/>
                </a:solidFill>
                <a:ea typeface="+mn-lt"/>
                <a:cs typeface="+mn-lt"/>
              </a:rPr>
              <a:t>Lokale behandeling van pijn met morfinegel ter aanvulling bij pijnlijke huidulcera.</a:t>
            </a:r>
          </a:p>
          <a:p>
            <a:endParaRPr lang="nl-NL" sz="1500" dirty="0"/>
          </a:p>
        </p:txBody>
      </p:sp>
    </p:spTree>
    <p:extLst>
      <p:ext uri="{BB962C8B-B14F-4D97-AF65-F5344CB8AC3E}">
        <p14:creationId xmlns:p14="http://schemas.microsoft.com/office/powerpoint/2010/main" val="220558067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1ACBC74-465A-44D1-C930-F15749ED9340}"/>
            </a:ext>
          </a:extLst>
        </p:cNvPr>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F9DEC4D5-7D44-27DA-DC59-FC28732F85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37" name="Rectangle 36">
            <a:extLst>
              <a:ext uri="{FF2B5EF4-FFF2-40B4-BE49-F238E27FC236}">
                <a16:creationId xmlns:a16="http://schemas.microsoft.com/office/drawing/2014/main" id="{0D19592F-6451-881D-B1DC-0A05EC3A97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nvGrpSpPr>
          <p:cNvPr id="39" name="Group 38">
            <a:extLst>
              <a:ext uri="{FF2B5EF4-FFF2-40B4-BE49-F238E27FC236}">
                <a16:creationId xmlns:a16="http://schemas.microsoft.com/office/drawing/2014/main" id="{8680D1AC-0340-8AC1-81B4-B054DA257FF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37" y="0"/>
            <a:ext cx="5646974" cy="6483075"/>
            <a:chOff x="-19221" y="0"/>
            <a:chExt cx="5646974" cy="6483075"/>
          </a:xfrm>
        </p:grpSpPr>
        <p:sp>
          <p:nvSpPr>
            <p:cNvPr id="40" name="Freeform: Shape 39">
              <a:extLst>
                <a:ext uri="{FF2B5EF4-FFF2-40B4-BE49-F238E27FC236}">
                  <a16:creationId xmlns:a16="http://schemas.microsoft.com/office/drawing/2014/main" id="{24BB1A00-DD91-B50C-66E4-4B1D4B3AAA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16610"/>
              <a:ext cx="5535001" cy="6250127"/>
            </a:xfrm>
            <a:custGeom>
              <a:avLst/>
              <a:gdLst>
                <a:gd name="connsiteX0" fmla="*/ 2510242 w 5535001"/>
                <a:gd name="connsiteY0" fmla="*/ 174 h 6250127"/>
                <a:gd name="connsiteX1" fmla="*/ 2550551 w 5535001"/>
                <a:gd name="connsiteY1" fmla="*/ 510 h 6250127"/>
                <a:gd name="connsiteX2" fmla="*/ 2629490 w 5535001"/>
                <a:gd name="connsiteY2" fmla="*/ 3757 h 6250127"/>
                <a:gd name="connsiteX3" fmla="*/ 2708317 w 5535001"/>
                <a:gd name="connsiteY3" fmla="*/ 7229 h 6250127"/>
                <a:gd name="connsiteX4" fmla="*/ 2787256 w 5535001"/>
                <a:gd name="connsiteY4" fmla="*/ 14619 h 6250127"/>
                <a:gd name="connsiteX5" fmla="*/ 3408467 w 5535001"/>
                <a:gd name="connsiteY5" fmla="*/ 145064 h 6250127"/>
                <a:gd name="connsiteX6" fmla="*/ 3557723 w 5535001"/>
                <a:gd name="connsiteY6" fmla="*/ 199593 h 6250127"/>
                <a:gd name="connsiteX7" fmla="*/ 3594337 w 5535001"/>
                <a:gd name="connsiteY7" fmla="*/ 214597 h 6250127"/>
                <a:gd name="connsiteX8" fmla="*/ 3630616 w 5535001"/>
                <a:gd name="connsiteY8" fmla="*/ 230385 h 6250127"/>
                <a:gd name="connsiteX9" fmla="*/ 3703172 w 5535001"/>
                <a:gd name="connsiteY9" fmla="*/ 262073 h 6250127"/>
                <a:gd name="connsiteX10" fmla="*/ 3739003 w 5535001"/>
                <a:gd name="connsiteY10" fmla="*/ 278756 h 6250127"/>
                <a:gd name="connsiteX11" fmla="*/ 3756806 w 5535001"/>
                <a:gd name="connsiteY11" fmla="*/ 287266 h 6250127"/>
                <a:gd name="connsiteX12" fmla="*/ 3773714 w 5535001"/>
                <a:gd name="connsiteY12" fmla="*/ 297567 h 6250127"/>
                <a:gd name="connsiteX13" fmla="*/ 3840784 w 5535001"/>
                <a:gd name="connsiteY13" fmla="*/ 339332 h 6250127"/>
                <a:gd name="connsiteX14" fmla="*/ 3873927 w 5535001"/>
                <a:gd name="connsiteY14" fmla="*/ 360495 h 6250127"/>
                <a:gd name="connsiteX15" fmla="*/ 3906062 w 5535001"/>
                <a:gd name="connsiteY15" fmla="*/ 383001 h 6250127"/>
                <a:gd name="connsiteX16" fmla="*/ 3969662 w 5535001"/>
                <a:gd name="connsiteY16" fmla="*/ 428572 h 6250127"/>
                <a:gd name="connsiteX17" fmla="*/ 4423029 w 5535001"/>
                <a:gd name="connsiteY17" fmla="*/ 837600 h 6250127"/>
                <a:gd name="connsiteX18" fmla="*/ 4474647 w 5535001"/>
                <a:gd name="connsiteY18" fmla="*/ 891569 h 6250127"/>
                <a:gd name="connsiteX19" fmla="*/ 4524250 w 5535001"/>
                <a:gd name="connsiteY19" fmla="*/ 946883 h 6250127"/>
                <a:gd name="connsiteX20" fmla="*/ 4573965 w 5535001"/>
                <a:gd name="connsiteY20" fmla="*/ 1001748 h 6250127"/>
                <a:gd name="connsiteX21" fmla="*/ 4622224 w 5535001"/>
                <a:gd name="connsiteY21" fmla="*/ 1057509 h 6250127"/>
                <a:gd name="connsiteX22" fmla="*/ 4717510 w 5535001"/>
                <a:gd name="connsiteY22" fmla="*/ 1169143 h 6250127"/>
                <a:gd name="connsiteX23" fmla="*/ 4764986 w 5535001"/>
                <a:gd name="connsiteY23" fmla="*/ 1224681 h 6250127"/>
                <a:gd name="connsiteX24" fmla="*/ 4813021 w 5535001"/>
                <a:gd name="connsiteY24" fmla="*/ 1279994 h 6250127"/>
                <a:gd name="connsiteX25" fmla="*/ 5001915 w 5535001"/>
                <a:gd name="connsiteY25" fmla="*/ 1506846 h 6250127"/>
                <a:gd name="connsiteX26" fmla="*/ 5170542 w 5535001"/>
                <a:gd name="connsiteY26" fmla="*/ 1751165 h 6250127"/>
                <a:gd name="connsiteX27" fmla="*/ 5428969 w 5535001"/>
                <a:gd name="connsiteY27" fmla="*/ 2293660 h 6250127"/>
                <a:gd name="connsiteX28" fmla="*/ 5534893 w 5535001"/>
                <a:gd name="connsiteY28" fmla="*/ 2899307 h 6250127"/>
                <a:gd name="connsiteX29" fmla="*/ 5508804 w 5535001"/>
                <a:gd name="connsiteY29" fmla="*/ 3211144 h 6250127"/>
                <a:gd name="connsiteX30" fmla="*/ 5426282 w 5535001"/>
                <a:gd name="connsiteY30" fmla="*/ 3513352 h 6250127"/>
                <a:gd name="connsiteX31" fmla="*/ 5248250 w 5535001"/>
                <a:gd name="connsiteY31" fmla="*/ 4030542 h 6250127"/>
                <a:gd name="connsiteX32" fmla="*/ 5208612 w 5535001"/>
                <a:gd name="connsiteY32" fmla="*/ 4161771 h 6250127"/>
                <a:gd name="connsiteX33" fmla="*/ 5170318 w 5535001"/>
                <a:gd name="connsiteY33" fmla="*/ 4294680 h 6250127"/>
                <a:gd name="connsiteX34" fmla="*/ 5132248 w 5535001"/>
                <a:gd name="connsiteY34" fmla="*/ 4430164 h 6250127"/>
                <a:gd name="connsiteX35" fmla="*/ 5112765 w 5535001"/>
                <a:gd name="connsiteY35" fmla="*/ 4498914 h 6250127"/>
                <a:gd name="connsiteX36" fmla="*/ 5091715 w 5535001"/>
                <a:gd name="connsiteY36" fmla="*/ 4569119 h 6250127"/>
                <a:gd name="connsiteX37" fmla="*/ 5068985 w 5535001"/>
                <a:gd name="connsiteY37" fmla="*/ 4640220 h 6250127"/>
                <a:gd name="connsiteX38" fmla="*/ 5043904 w 5535001"/>
                <a:gd name="connsiteY38" fmla="*/ 4712105 h 6250127"/>
                <a:gd name="connsiteX39" fmla="*/ 5015799 w 5535001"/>
                <a:gd name="connsiteY39" fmla="*/ 4784438 h 6250127"/>
                <a:gd name="connsiteX40" fmla="*/ 4982880 w 5535001"/>
                <a:gd name="connsiteY40" fmla="*/ 4856435 h 6250127"/>
                <a:gd name="connsiteX41" fmla="*/ 4817276 w 5535001"/>
                <a:gd name="connsiteY41" fmla="*/ 5125275 h 6250127"/>
                <a:gd name="connsiteX42" fmla="*/ 4618753 w 5535001"/>
                <a:gd name="connsiteY42" fmla="*/ 5355374 h 6250127"/>
                <a:gd name="connsiteX43" fmla="*/ 4566575 w 5535001"/>
                <a:gd name="connsiteY43" fmla="*/ 5408560 h 6250127"/>
                <a:gd name="connsiteX44" fmla="*/ 4513837 w 5535001"/>
                <a:gd name="connsiteY44" fmla="*/ 5461186 h 6250127"/>
                <a:gd name="connsiteX45" fmla="*/ 4459531 w 5535001"/>
                <a:gd name="connsiteY45" fmla="*/ 5512580 h 6250127"/>
                <a:gd name="connsiteX46" fmla="*/ 4404554 w 5535001"/>
                <a:gd name="connsiteY46" fmla="*/ 5563526 h 6250127"/>
                <a:gd name="connsiteX47" fmla="*/ 4348009 w 5535001"/>
                <a:gd name="connsiteY47" fmla="*/ 5613017 h 6250127"/>
                <a:gd name="connsiteX48" fmla="*/ 4290568 w 5535001"/>
                <a:gd name="connsiteY48" fmla="*/ 5661948 h 6250127"/>
                <a:gd name="connsiteX49" fmla="*/ 4276124 w 5535001"/>
                <a:gd name="connsiteY49" fmla="*/ 5674153 h 6250127"/>
                <a:gd name="connsiteX50" fmla="*/ 4261120 w 5535001"/>
                <a:gd name="connsiteY50" fmla="*/ 5685798 h 6250127"/>
                <a:gd name="connsiteX51" fmla="*/ 4231112 w 5535001"/>
                <a:gd name="connsiteY51" fmla="*/ 5708976 h 6250127"/>
                <a:gd name="connsiteX52" fmla="*/ 4170984 w 5535001"/>
                <a:gd name="connsiteY52" fmla="*/ 5755443 h 6250127"/>
                <a:gd name="connsiteX53" fmla="*/ 4046025 w 5535001"/>
                <a:gd name="connsiteY53" fmla="*/ 5843228 h 6250127"/>
                <a:gd name="connsiteX54" fmla="*/ 3915356 w 5535001"/>
                <a:gd name="connsiteY54" fmla="*/ 5923735 h 6250127"/>
                <a:gd name="connsiteX55" fmla="*/ 3346323 w 5535001"/>
                <a:gd name="connsiteY55" fmla="*/ 6158872 h 6250127"/>
                <a:gd name="connsiteX56" fmla="*/ 2743476 w 5535001"/>
                <a:gd name="connsiteY56" fmla="*/ 6247328 h 6250127"/>
                <a:gd name="connsiteX57" fmla="*/ 2668120 w 5535001"/>
                <a:gd name="connsiteY57" fmla="*/ 6249344 h 6250127"/>
                <a:gd name="connsiteX58" fmla="*/ 2630498 w 5535001"/>
                <a:gd name="connsiteY58" fmla="*/ 6250127 h 6250127"/>
                <a:gd name="connsiteX59" fmla="*/ 2592988 w 5535001"/>
                <a:gd name="connsiteY59" fmla="*/ 6249568 h 6250127"/>
                <a:gd name="connsiteX60" fmla="*/ 2518080 w 5535001"/>
                <a:gd name="connsiteY60" fmla="*/ 6247777 h 6250127"/>
                <a:gd name="connsiteX61" fmla="*/ 2442948 w 5535001"/>
                <a:gd name="connsiteY61" fmla="*/ 6244529 h 6250127"/>
                <a:gd name="connsiteX62" fmla="*/ 2291676 w 5535001"/>
                <a:gd name="connsiteY62" fmla="*/ 6232213 h 6250127"/>
                <a:gd name="connsiteX63" fmla="*/ 2141412 w 5535001"/>
                <a:gd name="connsiteY63" fmla="*/ 6212394 h 6250127"/>
                <a:gd name="connsiteX64" fmla="*/ 1992715 w 5535001"/>
                <a:gd name="connsiteY64" fmla="*/ 6184961 h 6250127"/>
                <a:gd name="connsiteX65" fmla="*/ 1845811 w 5535001"/>
                <a:gd name="connsiteY65" fmla="*/ 6151034 h 6250127"/>
                <a:gd name="connsiteX66" fmla="*/ 1701033 w 5535001"/>
                <a:gd name="connsiteY66" fmla="*/ 6110724 h 6250127"/>
                <a:gd name="connsiteX67" fmla="*/ 1629484 w 5535001"/>
                <a:gd name="connsiteY67" fmla="*/ 6088219 h 6250127"/>
                <a:gd name="connsiteX68" fmla="*/ 1558383 w 5535001"/>
                <a:gd name="connsiteY68" fmla="*/ 6064929 h 6250127"/>
                <a:gd name="connsiteX69" fmla="*/ 1011968 w 5535001"/>
                <a:gd name="connsiteY69" fmla="*/ 5828896 h 6250127"/>
                <a:gd name="connsiteX70" fmla="*/ 511237 w 5535001"/>
                <a:gd name="connsiteY70" fmla="*/ 5512356 h 6250127"/>
                <a:gd name="connsiteX71" fmla="*/ 395572 w 5535001"/>
                <a:gd name="connsiteY71" fmla="*/ 5419757 h 6250127"/>
                <a:gd name="connsiteX72" fmla="*/ 284722 w 5535001"/>
                <a:gd name="connsiteY72" fmla="*/ 5321559 h 6250127"/>
                <a:gd name="connsiteX73" fmla="*/ 257513 w 5535001"/>
                <a:gd name="connsiteY73" fmla="*/ 5296477 h 6250127"/>
                <a:gd name="connsiteX74" fmla="*/ 243853 w 5535001"/>
                <a:gd name="connsiteY74" fmla="*/ 5283937 h 6250127"/>
                <a:gd name="connsiteX75" fmla="*/ 230752 w 5535001"/>
                <a:gd name="connsiteY75" fmla="*/ 5270836 h 6250127"/>
                <a:gd name="connsiteX76" fmla="*/ 178574 w 5535001"/>
                <a:gd name="connsiteY76" fmla="*/ 5218322 h 6250127"/>
                <a:gd name="connsiteX77" fmla="*/ 126508 w 5535001"/>
                <a:gd name="connsiteY77" fmla="*/ 5165584 h 6250127"/>
                <a:gd name="connsiteX78" fmla="*/ 76345 w 5535001"/>
                <a:gd name="connsiteY78" fmla="*/ 5111167 h 6250127"/>
                <a:gd name="connsiteX79" fmla="*/ 26407 w 5535001"/>
                <a:gd name="connsiteY79" fmla="*/ 5056413 h 6250127"/>
                <a:gd name="connsiteX80" fmla="*/ 0 w 5535001"/>
                <a:gd name="connsiteY80" fmla="*/ 5024776 h 6250127"/>
                <a:gd name="connsiteX81" fmla="*/ 0 w 5535001"/>
                <a:gd name="connsiteY81" fmla="*/ 4492798 h 6250127"/>
                <a:gd name="connsiteX82" fmla="*/ 28534 w 5535001"/>
                <a:gd name="connsiteY82" fmla="*/ 4537879 h 6250127"/>
                <a:gd name="connsiteX83" fmla="*/ 66604 w 5535001"/>
                <a:gd name="connsiteY83" fmla="*/ 4592745 h 6250127"/>
                <a:gd name="connsiteX84" fmla="*/ 104114 w 5535001"/>
                <a:gd name="connsiteY84" fmla="*/ 4647834 h 6250127"/>
                <a:gd name="connsiteX85" fmla="*/ 143751 w 5535001"/>
                <a:gd name="connsiteY85" fmla="*/ 4701580 h 6250127"/>
                <a:gd name="connsiteX86" fmla="*/ 182717 w 5535001"/>
                <a:gd name="connsiteY86" fmla="*/ 4755773 h 6250127"/>
                <a:gd name="connsiteX87" fmla="*/ 223810 w 5535001"/>
                <a:gd name="connsiteY87" fmla="*/ 4808399 h 6250127"/>
                <a:gd name="connsiteX88" fmla="*/ 264679 w 5535001"/>
                <a:gd name="connsiteY88" fmla="*/ 4861249 h 6250127"/>
                <a:gd name="connsiteX89" fmla="*/ 307788 w 5535001"/>
                <a:gd name="connsiteY89" fmla="*/ 4912420 h 6250127"/>
                <a:gd name="connsiteX90" fmla="*/ 351232 w 5535001"/>
                <a:gd name="connsiteY90" fmla="*/ 4963254 h 6250127"/>
                <a:gd name="connsiteX91" fmla="*/ 397028 w 5535001"/>
                <a:gd name="connsiteY91" fmla="*/ 5012185 h 6250127"/>
                <a:gd name="connsiteX92" fmla="*/ 443496 w 5535001"/>
                <a:gd name="connsiteY92" fmla="*/ 5060444 h 6250127"/>
                <a:gd name="connsiteX93" fmla="*/ 455140 w 5535001"/>
                <a:gd name="connsiteY93" fmla="*/ 5072537 h 6250127"/>
                <a:gd name="connsiteX94" fmla="*/ 467345 w 5535001"/>
                <a:gd name="connsiteY94" fmla="*/ 5083958 h 6250127"/>
                <a:gd name="connsiteX95" fmla="*/ 491755 w 5535001"/>
                <a:gd name="connsiteY95" fmla="*/ 5106912 h 6250127"/>
                <a:gd name="connsiteX96" fmla="*/ 540686 w 5535001"/>
                <a:gd name="connsiteY96" fmla="*/ 5152819 h 6250127"/>
                <a:gd name="connsiteX97" fmla="*/ 552890 w 5535001"/>
                <a:gd name="connsiteY97" fmla="*/ 5164353 h 6250127"/>
                <a:gd name="connsiteX98" fmla="*/ 565655 w 5535001"/>
                <a:gd name="connsiteY98" fmla="*/ 5175214 h 6250127"/>
                <a:gd name="connsiteX99" fmla="*/ 591072 w 5535001"/>
                <a:gd name="connsiteY99" fmla="*/ 5197048 h 6250127"/>
                <a:gd name="connsiteX100" fmla="*/ 694197 w 5535001"/>
                <a:gd name="connsiteY100" fmla="*/ 5283041 h 6250127"/>
                <a:gd name="connsiteX101" fmla="*/ 1146221 w 5535001"/>
                <a:gd name="connsiteY101" fmla="*/ 5573716 h 6250127"/>
                <a:gd name="connsiteX102" fmla="*/ 1650982 w 5535001"/>
                <a:gd name="connsiteY102" fmla="*/ 5758130 h 6250127"/>
                <a:gd name="connsiteX103" fmla="*/ 1716485 w 5535001"/>
                <a:gd name="connsiteY103" fmla="*/ 5772798 h 6250127"/>
                <a:gd name="connsiteX104" fmla="*/ 1782211 w 5535001"/>
                <a:gd name="connsiteY104" fmla="*/ 5786235 h 6250127"/>
                <a:gd name="connsiteX105" fmla="*/ 1848386 w 5535001"/>
                <a:gd name="connsiteY105" fmla="*/ 5796984 h 6250127"/>
                <a:gd name="connsiteX106" fmla="*/ 1881417 w 5535001"/>
                <a:gd name="connsiteY106" fmla="*/ 5802359 h 6250127"/>
                <a:gd name="connsiteX107" fmla="*/ 1914560 w 5535001"/>
                <a:gd name="connsiteY107" fmla="*/ 5807061 h 6250127"/>
                <a:gd name="connsiteX108" fmla="*/ 2047469 w 5535001"/>
                <a:gd name="connsiteY108" fmla="*/ 5821282 h 6250127"/>
                <a:gd name="connsiteX109" fmla="*/ 2180601 w 5535001"/>
                <a:gd name="connsiteY109" fmla="*/ 5828896 h 6250127"/>
                <a:gd name="connsiteX110" fmla="*/ 2313622 w 5535001"/>
                <a:gd name="connsiteY110" fmla="*/ 5830463 h 6250127"/>
                <a:gd name="connsiteX111" fmla="*/ 2380021 w 5535001"/>
                <a:gd name="connsiteY111" fmla="*/ 5828448 h 6250127"/>
                <a:gd name="connsiteX112" fmla="*/ 2446195 w 5535001"/>
                <a:gd name="connsiteY112" fmla="*/ 5826433 h 6250127"/>
                <a:gd name="connsiteX113" fmla="*/ 2513041 w 5535001"/>
                <a:gd name="connsiteY113" fmla="*/ 5822737 h 6250127"/>
                <a:gd name="connsiteX114" fmla="*/ 2580111 w 5535001"/>
                <a:gd name="connsiteY114" fmla="*/ 5818258 h 6250127"/>
                <a:gd name="connsiteX115" fmla="*/ 2613590 w 5535001"/>
                <a:gd name="connsiteY115" fmla="*/ 5816355 h 6250127"/>
                <a:gd name="connsiteX116" fmla="*/ 2646845 w 5535001"/>
                <a:gd name="connsiteY116" fmla="*/ 5813108 h 6250127"/>
                <a:gd name="connsiteX117" fmla="*/ 2713244 w 5535001"/>
                <a:gd name="connsiteY117" fmla="*/ 5806838 h 6250127"/>
                <a:gd name="connsiteX118" fmla="*/ 3230882 w 5535001"/>
                <a:gd name="connsiteY118" fmla="*/ 5721292 h 6250127"/>
                <a:gd name="connsiteX119" fmla="*/ 3720416 w 5535001"/>
                <a:gd name="connsiteY119" fmla="*/ 5556472 h 6250127"/>
                <a:gd name="connsiteX120" fmla="*/ 3837425 w 5535001"/>
                <a:gd name="connsiteY120" fmla="*/ 5499927 h 6250127"/>
                <a:gd name="connsiteX121" fmla="*/ 3951634 w 5535001"/>
                <a:gd name="connsiteY121" fmla="*/ 5436552 h 6250127"/>
                <a:gd name="connsiteX122" fmla="*/ 4007284 w 5535001"/>
                <a:gd name="connsiteY122" fmla="*/ 5401841 h 6250127"/>
                <a:gd name="connsiteX123" fmla="*/ 4035164 w 5535001"/>
                <a:gd name="connsiteY123" fmla="*/ 5384374 h 6250127"/>
                <a:gd name="connsiteX124" fmla="*/ 4049049 w 5535001"/>
                <a:gd name="connsiteY124" fmla="*/ 5375640 h 6250127"/>
                <a:gd name="connsiteX125" fmla="*/ 4062485 w 5535001"/>
                <a:gd name="connsiteY125" fmla="*/ 5366123 h 6250127"/>
                <a:gd name="connsiteX126" fmla="*/ 4116567 w 5535001"/>
                <a:gd name="connsiteY126" fmla="*/ 5328277 h 6250127"/>
                <a:gd name="connsiteX127" fmla="*/ 4169976 w 5535001"/>
                <a:gd name="connsiteY127" fmla="*/ 5289199 h 6250127"/>
                <a:gd name="connsiteX128" fmla="*/ 4222042 w 5535001"/>
                <a:gd name="connsiteY128" fmla="*/ 5247994 h 6250127"/>
                <a:gd name="connsiteX129" fmla="*/ 4273213 w 5535001"/>
                <a:gd name="connsiteY129" fmla="*/ 5205558 h 6250127"/>
                <a:gd name="connsiteX130" fmla="*/ 4323151 w 5535001"/>
                <a:gd name="connsiteY130" fmla="*/ 5161329 h 6250127"/>
                <a:gd name="connsiteX131" fmla="*/ 4371971 w 5535001"/>
                <a:gd name="connsiteY131" fmla="*/ 5116093 h 6250127"/>
                <a:gd name="connsiteX132" fmla="*/ 4546868 w 5535001"/>
                <a:gd name="connsiteY132" fmla="*/ 4924400 h 6250127"/>
                <a:gd name="connsiteX133" fmla="*/ 4675634 w 5535001"/>
                <a:gd name="connsiteY133" fmla="*/ 4715352 h 6250127"/>
                <a:gd name="connsiteX134" fmla="*/ 4700155 w 5535001"/>
                <a:gd name="connsiteY134" fmla="*/ 4659255 h 6250127"/>
                <a:gd name="connsiteX135" fmla="*/ 4721206 w 5535001"/>
                <a:gd name="connsiteY135" fmla="*/ 4600135 h 6250127"/>
                <a:gd name="connsiteX136" fmla="*/ 4740465 w 5535001"/>
                <a:gd name="connsiteY136" fmla="*/ 4538887 h 6250127"/>
                <a:gd name="connsiteX137" fmla="*/ 4758492 w 5535001"/>
                <a:gd name="connsiteY137" fmla="*/ 4475848 h 6250127"/>
                <a:gd name="connsiteX138" fmla="*/ 4891288 w 5535001"/>
                <a:gd name="connsiteY138" fmla="*/ 3930329 h 6250127"/>
                <a:gd name="connsiteX139" fmla="*/ 5066298 w 5535001"/>
                <a:gd name="connsiteY139" fmla="*/ 3382235 h 6250127"/>
                <a:gd name="connsiteX140" fmla="*/ 5156994 w 5535001"/>
                <a:gd name="connsiteY140" fmla="*/ 2898635 h 6250127"/>
                <a:gd name="connsiteX141" fmla="*/ 5083317 w 5535001"/>
                <a:gd name="connsiteY141" fmla="*/ 2402047 h 6250127"/>
                <a:gd name="connsiteX142" fmla="*/ 4871022 w 5535001"/>
                <a:gd name="connsiteY142" fmla="*/ 1926958 h 6250127"/>
                <a:gd name="connsiteX143" fmla="*/ 4727028 w 5535001"/>
                <a:gd name="connsiteY143" fmla="*/ 1703577 h 6250127"/>
                <a:gd name="connsiteX144" fmla="*/ 4563776 w 5535001"/>
                <a:gd name="connsiteY144" fmla="*/ 1490834 h 6250127"/>
                <a:gd name="connsiteX145" fmla="*/ 4370291 w 5535001"/>
                <a:gd name="connsiteY145" fmla="*/ 1300596 h 6250127"/>
                <a:gd name="connsiteX146" fmla="*/ 4266046 w 5535001"/>
                <a:gd name="connsiteY146" fmla="*/ 1214491 h 6250127"/>
                <a:gd name="connsiteX147" fmla="*/ 4212973 w 5535001"/>
                <a:gd name="connsiteY147" fmla="*/ 1173062 h 6250127"/>
                <a:gd name="connsiteX148" fmla="*/ 4157995 w 5535001"/>
                <a:gd name="connsiteY148" fmla="*/ 1134545 h 6250127"/>
                <a:gd name="connsiteX149" fmla="*/ 3697126 w 5535001"/>
                <a:gd name="connsiteY149" fmla="*/ 881044 h 6250127"/>
                <a:gd name="connsiteX150" fmla="*/ 3637670 w 5535001"/>
                <a:gd name="connsiteY150" fmla="*/ 856747 h 6250127"/>
                <a:gd name="connsiteX151" fmla="*/ 3608222 w 5535001"/>
                <a:gd name="connsiteY151" fmla="*/ 844318 h 6250127"/>
                <a:gd name="connsiteX152" fmla="*/ 3578214 w 5535001"/>
                <a:gd name="connsiteY152" fmla="*/ 833457 h 6250127"/>
                <a:gd name="connsiteX153" fmla="*/ 3518309 w 5535001"/>
                <a:gd name="connsiteY153" fmla="*/ 812294 h 6250127"/>
                <a:gd name="connsiteX154" fmla="*/ 3503417 w 5535001"/>
                <a:gd name="connsiteY154" fmla="*/ 806920 h 6250127"/>
                <a:gd name="connsiteX155" fmla="*/ 3489533 w 5535001"/>
                <a:gd name="connsiteY155" fmla="*/ 799642 h 6250127"/>
                <a:gd name="connsiteX156" fmla="*/ 3460869 w 5535001"/>
                <a:gd name="connsiteY156" fmla="*/ 787101 h 6250127"/>
                <a:gd name="connsiteX157" fmla="*/ 3402980 w 5535001"/>
                <a:gd name="connsiteY157" fmla="*/ 763475 h 6250127"/>
                <a:gd name="connsiteX158" fmla="*/ 3374092 w 5535001"/>
                <a:gd name="connsiteY158" fmla="*/ 751606 h 6250127"/>
                <a:gd name="connsiteX159" fmla="*/ 3344980 w 5535001"/>
                <a:gd name="connsiteY159" fmla="*/ 740409 h 6250127"/>
                <a:gd name="connsiteX160" fmla="*/ 3226627 w 5535001"/>
                <a:gd name="connsiteY160" fmla="*/ 700772 h 6250127"/>
                <a:gd name="connsiteX161" fmla="*/ 2735750 w 5535001"/>
                <a:gd name="connsiteY161" fmla="*/ 614667 h 6250127"/>
                <a:gd name="connsiteX162" fmla="*/ 2673158 w 5535001"/>
                <a:gd name="connsiteY162" fmla="*/ 610412 h 6250127"/>
                <a:gd name="connsiteX163" fmla="*/ 2610119 w 5535001"/>
                <a:gd name="connsiteY163" fmla="*/ 609628 h 6250127"/>
                <a:gd name="connsiteX164" fmla="*/ 2547080 w 5535001"/>
                <a:gd name="connsiteY164" fmla="*/ 608620 h 6250127"/>
                <a:gd name="connsiteX165" fmla="*/ 2516400 w 5535001"/>
                <a:gd name="connsiteY165" fmla="*/ 608844 h 6250127"/>
                <a:gd name="connsiteX166" fmla="*/ 2486280 w 5535001"/>
                <a:gd name="connsiteY166" fmla="*/ 609740 h 6250127"/>
                <a:gd name="connsiteX167" fmla="*/ 2426376 w 5535001"/>
                <a:gd name="connsiteY167" fmla="*/ 613099 h 6250127"/>
                <a:gd name="connsiteX168" fmla="*/ 2366920 w 5535001"/>
                <a:gd name="connsiteY168" fmla="*/ 618474 h 6250127"/>
                <a:gd name="connsiteX169" fmla="*/ 2337248 w 5535001"/>
                <a:gd name="connsiteY169" fmla="*/ 621497 h 6250127"/>
                <a:gd name="connsiteX170" fmla="*/ 2307800 w 5535001"/>
                <a:gd name="connsiteY170" fmla="*/ 625528 h 6250127"/>
                <a:gd name="connsiteX171" fmla="*/ 2278351 w 5535001"/>
                <a:gd name="connsiteY171" fmla="*/ 629559 h 6250127"/>
                <a:gd name="connsiteX172" fmla="*/ 2249127 w 5535001"/>
                <a:gd name="connsiteY172" fmla="*/ 634710 h 6250127"/>
                <a:gd name="connsiteX173" fmla="*/ 1796096 w 5535001"/>
                <a:gd name="connsiteY173" fmla="*/ 781726 h 6250127"/>
                <a:gd name="connsiteX174" fmla="*/ 1370833 w 5535001"/>
                <a:gd name="connsiteY174" fmla="*/ 1048663 h 6250127"/>
                <a:gd name="connsiteX175" fmla="*/ 959790 w 5535001"/>
                <a:gd name="connsiteY175" fmla="*/ 1390844 h 6250127"/>
                <a:gd name="connsiteX176" fmla="*/ 749062 w 5535001"/>
                <a:gd name="connsiteY176" fmla="*/ 1577611 h 6250127"/>
                <a:gd name="connsiteX177" fmla="*/ 524786 w 5535001"/>
                <a:gd name="connsiteY177" fmla="*/ 1763145 h 6250127"/>
                <a:gd name="connsiteX178" fmla="*/ 84071 w 5535001"/>
                <a:gd name="connsiteY178" fmla="*/ 2098496 h 6250127"/>
                <a:gd name="connsiteX179" fmla="*/ 0 w 5535001"/>
                <a:gd name="connsiteY179" fmla="*/ 2168094 h 6250127"/>
                <a:gd name="connsiteX180" fmla="*/ 0 w 5535001"/>
                <a:gd name="connsiteY180" fmla="*/ 1576676 h 6250127"/>
                <a:gd name="connsiteX181" fmla="*/ 174655 w 5535001"/>
                <a:gd name="connsiteY181" fmla="*/ 1387597 h 6250127"/>
                <a:gd name="connsiteX182" fmla="*/ 363661 w 5535001"/>
                <a:gd name="connsiteY182" fmla="*/ 1188626 h 6250127"/>
                <a:gd name="connsiteX183" fmla="*/ 458052 w 5535001"/>
                <a:gd name="connsiteY183" fmla="*/ 1086397 h 6250127"/>
                <a:gd name="connsiteX184" fmla="*/ 557257 w 5535001"/>
                <a:gd name="connsiteY184" fmla="*/ 981593 h 6250127"/>
                <a:gd name="connsiteX185" fmla="*/ 994165 w 5535001"/>
                <a:gd name="connsiteY185" fmla="*/ 578389 h 6250127"/>
                <a:gd name="connsiteX186" fmla="*/ 1520873 w 5535001"/>
                <a:gd name="connsiteY186" fmla="*/ 237215 h 6250127"/>
                <a:gd name="connsiteX187" fmla="*/ 2141748 w 5535001"/>
                <a:gd name="connsiteY187" fmla="*/ 31190 h 6250127"/>
                <a:gd name="connsiteX188" fmla="*/ 2182505 w 5535001"/>
                <a:gd name="connsiteY188" fmla="*/ 24360 h 6250127"/>
                <a:gd name="connsiteX189" fmla="*/ 2223374 w 5535001"/>
                <a:gd name="connsiteY189" fmla="*/ 18873 h 6250127"/>
                <a:gd name="connsiteX190" fmla="*/ 2264355 w 5535001"/>
                <a:gd name="connsiteY190" fmla="*/ 13611 h 6250127"/>
                <a:gd name="connsiteX191" fmla="*/ 2305336 w 5535001"/>
                <a:gd name="connsiteY191" fmla="*/ 9580 h 6250127"/>
                <a:gd name="connsiteX192" fmla="*/ 2387410 w 5535001"/>
                <a:gd name="connsiteY192" fmla="*/ 3645 h 6250127"/>
                <a:gd name="connsiteX193" fmla="*/ 2469373 w 5535001"/>
                <a:gd name="connsiteY193" fmla="*/ 622 h 62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5535001" h="6250127">
                  <a:moveTo>
                    <a:pt x="2510242" y="174"/>
                  </a:moveTo>
                  <a:cubicBezTo>
                    <a:pt x="2523902" y="-50"/>
                    <a:pt x="2537562" y="-162"/>
                    <a:pt x="2550551" y="510"/>
                  </a:cubicBezTo>
                  <a:lnTo>
                    <a:pt x="2629490" y="3757"/>
                  </a:lnTo>
                  <a:lnTo>
                    <a:pt x="2708317" y="7229"/>
                  </a:lnTo>
                  <a:cubicBezTo>
                    <a:pt x="2734630" y="8572"/>
                    <a:pt x="2760943" y="12155"/>
                    <a:pt x="2787256" y="14619"/>
                  </a:cubicBezTo>
                  <a:cubicBezTo>
                    <a:pt x="2997536" y="34885"/>
                    <a:pt x="3207144" y="77994"/>
                    <a:pt x="3408467" y="145064"/>
                  </a:cubicBezTo>
                  <a:lnTo>
                    <a:pt x="3557723" y="199593"/>
                  </a:lnTo>
                  <a:cubicBezTo>
                    <a:pt x="3570264" y="203848"/>
                    <a:pt x="3582245" y="209447"/>
                    <a:pt x="3594337" y="214597"/>
                  </a:cubicBezTo>
                  <a:lnTo>
                    <a:pt x="3630616" y="230385"/>
                  </a:lnTo>
                  <a:lnTo>
                    <a:pt x="3703172" y="262073"/>
                  </a:lnTo>
                  <a:cubicBezTo>
                    <a:pt x="3715265" y="267335"/>
                    <a:pt x="3727358" y="272598"/>
                    <a:pt x="3739003" y="278756"/>
                  </a:cubicBezTo>
                  <a:cubicBezTo>
                    <a:pt x="3744937" y="281667"/>
                    <a:pt x="3750984" y="284131"/>
                    <a:pt x="3756806" y="287266"/>
                  </a:cubicBezTo>
                  <a:cubicBezTo>
                    <a:pt x="3762517" y="290513"/>
                    <a:pt x="3768115" y="294208"/>
                    <a:pt x="3773714" y="297567"/>
                  </a:cubicBezTo>
                  <a:lnTo>
                    <a:pt x="3840784" y="339332"/>
                  </a:lnTo>
                  <a:cubicBezTo>
                    <a:pt x="3851869" y="346386"/>
                    <a:pt x="3863290" y="352881"/>
                    <a:pt x="3873927" y="360495"/>
                  </a:cubicBezTo>
                  <a:lnTo>
                    <a:pt x="3906062" y="383001"/>
                  </a:lnTo>
                  <a:lnTo>
                    <a:pt x="3969662" y="428572"/>
                  </a:lnTo>
                  <a:cubicBezTo>
                    <a:pt x="4137281" y="552188"/>
                    <a:pt x="4285417" y="693270"/>
                    <a:pt x="4423029" y="837600"/>
                  </a:cubicBezTo>
                  <a:cubicBezTo>
                    <a:pt x="4440160" y="855739"/>
                    <a:pt x="4457404" y="873766"/>
                    <a:pt x="4474647" y="891569"/>
                  </a:cubicBezTo>
                  <a:lnTo>
                    <a:pt x="4524250" y="946883"/>
                  </a:lnTo>
                  <a:lnTo>
                    <a:pt x="4573965" y="1001748"/>
                  </a:lnTo>
                  <a:cubicBezTo>
                    <a:pt x="4590760" y="1019887"/>
                    <a:pt x="4605988" y="1039146"/>
                    <a:pt x="4622224" y="1057509"/>
                  </a:cubicBezTo>
                  <a:cubicBezTo>
                    <a:pt x="4653911" y="1094907"/>
                    <a:pt x="4686831" y="1131409"/>
                    <a:pt x="4717510" y="1169143"/>
                  </a:cubicBezTo>
                  <a:cubicBezTo>
                    <a:pt x="4733186" y="1187730"/>
                    <a:pt x="4748862" y="1206430"/>
                    <a:pt x="4764986" y="1224681"/>
                  </a:cubicBezTo>
                  <a:cubicBezTo>
                    <a:pt x="4780886" y="1243044"/>
                    <a:pt x="4797233" y="1261071"/>
                    <a:pt x="4813021" y="1279994"/>
                  </a:cubicBezTo>
                  <a:cubicBezTo>
                    <a:pt x="4877292" y="1354230"/>
                    <a:pt x="4941339" y="1428914"/>
                    <a:pt x="5001915" y="1506846"/>
                  </a:cubicBezTo>
                  <a:cubicBezTo>
                    <a:pt x="5062603" y="1584665"/>
                    <a:pt x="5118252" y="1666739"/>
                    <a:pt x="5170542" y="1751165"/>
                  </a:cubicBezTo>
                  <a:cubicBezTo>
                    <a:pt x="5274898" y="1920240"/>
                    <a:pt x="5363579" y="2101295"/>
                    <a:pt x="5428969" y="2293660"/>
                  </a:cubicBezTo>
                  <a:cubicBezTo>
                    <a:pt x="5494136" y="2485801"/>
                    <a:pt x="5533102" y="2690819"/>
                    <a:pt x="5534893" y="2899307"/>
                  </a:cubicBezTo>
                  <a:cubicBezTo>
                    <a:pt x="5536124" y="3003439"/>
                    <a:pt x="5526831" y="3108132"/>
                    <a:pt x="5508804" y="3211144"/>
                  </a:cubicBezTo>
                  <a:cubicBezTo>
                    <a:pt x="5490441" y="3314157"/>
                    <a:pt x="5462336" y="3415490"/>
                    <a:pt x="5426282" y="3513352"/>
                  </a:cubicBezTo>
                  <a:cubicBezTo>
                    <a:pt x="5363355" y="3684890"/>
                    <a:pt x="5302219" y="3856428"/>
                    <a:pt x="5248250" y="4030542"/>
                  </a:cubicBezTo>
                  <a:lnTo>
                    <a:pt x="5208612" y="4161771"/>
                  </a:lnTo>
                  <a:lnTo>
                    <a:pt x="5170318" y="4294680"/>
                  </a:lnTo>
                  <a:lnTo>
                    <a:pt x="5132248" y="4430164"/>
                  </a:lnTo>
                  <a:lnTo>
                    <a:pt x="5112765" y="4498914"/>
                  </a:lnTo>
                  <a:lnTo>
                    <a:pt x="5091715" y="4569119"/>
                  </a:lnTo>
                  <a:cubicBezTo>
                    <a:pt x="5085221" y="4592297"/>
                    <a:pt x="5076823" y="4616482"/>
                    <a:pt x="5068985" y="4640220"/>
                  </a:cubicBezTo>
                  <a:cubicBezTo>
                    <a:pt x="5060699" y="4664182"/>
                    <a:pt x="5053981" y="4687807"/>
                    <a:pt x="5043904" y="4712105"/>
                  </a:cubicBezTo>
                  <a:lnTo>
                    <a:pt x="5015799" y="4784438"/>
                  </a:lnTo>
                  <a:cubicBezTo>
                    <a:pt x="5005274" y="4808511"/>
                    <a:pt x="4993965" y="4832473"/>
                    <a:pt x="4982880" y="4856435"/>
                  </a:cubicBezTo>
                  <a:cubicBezTo>
                    <a:pt x="4936524" y="4951273"/>
                    <a:pt x="4881099" y="5044096"/>
                    <a:pt x="4817276" y="5125275"/>
                  </a:cubicBezTo>
                  <a:cubicBezTo>
                    <a:pt x="4755244" y="5208805"/>
                    <a:pt x="4686943" y="5282817"/>
                    <a:pt x="4618753" y="5355374"/>
                  </a:cubicBezTo>
                  <a:cubicBezTo>
                    <a:pt x="4602069" y="5374073"/>
                    <a:pt x="4584154" y="5391092"/>
                    <a:pt x="4566575" y="5408560"/>
                  </a:cubicBezTo>
                  <a:lnTo>
                    <a:pt x="4513837" y="5461186"/>
                  </a:lnTo>
                  <a:cubicBezTo>
                    <a:pt x="4496593" y="5479101"/>
                    <a:pt x="4477894" y="5495560"/>
                    <a:pt x="4459531" y="5512580"/>
                  </a:cubicBezTo>
                  <a:lnTo>
                    <a:pt x="4404554" y="5563526"/>
                  </a:lnTo>
                  <a:cubicBezTo>
                    <a:pt x="4386527" y="5580770"/>
                    <a:pt x="4366932" y="5596670"/>
                    <a:pt x="4348009" y="5613017"/>
                  </a:cubicBezTo>
                  <a:lnTo>
                    <a:pt x="4290568" y="5661948"/>
                  </a:lnTo>
                  <a:lnTo>
                    <a:pt x="4276124" y="5674153"/>
                  </a:lnTo>
                  <a:lnTo>
                    <a:pt x="4261120" y="5685798"/>
                  </a:lnTo>
                  <a:lnTo>
                    <a:pt x="4231112" y="5708976"/>
                  </a:lnTo>
                  <a:lnTo>
                    <a:pt x="4170984" y="5755443"/>
                  </a:lnTo>
                  <a:cubicBezTo>
                    <a:pt x="4130227" y="5785563"/>
                    <a:pt x="4087790" y="5813892"/>
                    <a:pt x="4046025" y="5843228"/>
                  </a:cubicBezTo>
                  <a:cubicBezTo>
                    <a:pt x="4002917" y="5870437"/>
                    <a:pt x="3959248" y="5897309"/>
                    <a:pt x="3915356" y="5923735"/>
                  </a:cubicBezTo>
                  <a:cubicBezTo>
                    <a:pt x="3737659" y="6026299"/>
                    <a:pt x="3544847" y="6106022"/>
                    <a:pt x="3346323" y="6158872"/>
                  </a:cubicBezTo>
                  <a:cubicBezTo>
                    <a:pt x="3147800" y="6211946"/>
                    <a:pt x="2944462" y="6239714"/>
                    <a:pt x="2743476" y="6247328"/>
                  </a:cubicBezTo>
                  <a:lnTo>
                    <a:pt x="2668120" y="6249344"/>
                  </a:lnTo>
                  <a:lnTo>
                    <a:pt x="2630498" y="6250127"/>
                  </a:lnTo>
                  <a:lnTo>
                    <a:pt x="2592988" y="6249568"/>
                  </a:lnTo>
                  <a:lnTo>
                    <a:pt x="2518080" y="6247777"/>
                  </a:lnTo>
                  <a:cubicBezTo>
                    <a:pt x="2493110" y="6247105"/>
                    <a:pt x="2468365" y="6246881"/>
                    <a:pt x="2442948" y="6244529"/>
                  </a:cubicBezTo>
                  <a:cubicBezTo>
                    <a:pt x="2392337" y="6240722"/>
                    <a:pt x="2341950" y="6237699"/>
                    <a:pt x="2291676" y="6232213"/>
                  </a:cubicBezTo>
                  <a:lnTo>
                    <a:pt x="2141412" y="6212394"/>
                  </a:lnTo>
                  <a:lnTo>
                    <a:pt x="1992715" y="6184961"/>
                  </a:lnTo>
                  <a:cubicBezTo>
                    <a:pt x="1943561" y="6173988"/>
                    <a:pt x="1894630" y="6162231"/>
                    <a:pt x="1845811" y="6151034"/>
                  </a:cubicBezTo>
                  <a:cubicBezTo>
                    <a:pt x="1797215" y="6138829"/>
                    <a:pt x="1749180" y="6123938"/>
                    <a:pt x="1701033" y="6110724"/>
                  </a:cubicBezTo>
                  <a:cubicBezTo>
                    <a:pt x="1676847" y="6104566"/>
                    <a:pt x="1653334" y="6095833"/>
                    <a:pt x="1629484" y="6088219"/>
                  </a:cubicBezTo>
                  <a:lnTo>
                    <a:pt x="1558383" y="6064929"/>
                  </a:lnTo>
                  <a:cubicBezTo>
                    <a:pt x="1369713" y="6000210"/>
                    <a:pt x="1186978" y="5921271"/>
                    <a:pt x="1011968" y="5828896"/>
                  </a:cubicBezTo>
                  <a:cubicBezTo>
                    <a:pt x="837071" y="5736408"/>
                    <a:pt x="668556" y="5631940"/>
                    <a:pt x="511237" y="5512356"/>
                  </a:cubicBezTo>
                  <a:cubicBezTo>
                    <a:pt x="471152" y="5483468"/>
                    <a:pt x="433642" y="5451220"/>
                    <a:pt x="395572" y="5419757"/>
                  </a:cubicBezTo>
                  <a:cubicBezTo>
                    <a:pt x="356831" y="5388965"/>
                    <a:pt x="321112" y="5354926"/>
                    <a:pt x="284722" y="5321559"/>
                  </a:cubicBezTo>
                  <a:lnTo>
                    <a:pt x="257513" y="5296477"/>
                  </a:lnTo>
                  <a:lnTo>
                    <a:pt x="243853" y="5283937"/>
                  </a:lnTo>
                  <a:lnTo>
                    <a:pt x="230752" y="5270836"/>
                  </a:lnTo>
                  <a:lnTo>
                    <a:pt x="178574" y="5218322"/>
                  </a:lnTo>
                  <a:cubicBezTo>
                    <a:pt x="161331" y="5200631"/>
                    <a:pt x="143191" y="5183948"/>
                    <a:pt x="126508" y="5165584"/>
                  </a:cubicBezTo>
                  <a:lnTo>
                    <a:pt x="76345" y="5111167"/>
                  </a:lnTo>
                  <a:cubicBezTo>
                    <a:pt x="59774" y="5092916"/>
                    <a:pt x="42530" y="5075112"/>
                    <a:pt x="26407" y="5056413"/>
                  </a:cubicBezTo>
                  <a:lnTo>
                    <a:pt x="0" y="5024776"/>
                  </a:lnTo>
                  <a:lnTo>
                    <a:pt x="0" y="4492798"/>
                  </a:lnTo>
                  <a:lnTo>
                    <a:pt x="28534" y="4537879"/>
                  </a:lnTo>
                  <a:cubicBezTo>
                    <a:pt x="41299" y="4556130"/>
                    <a:pt x="54175" y="4574382"/>
                    <a:pt x="66604" y="4592745"/>
                  </a:cubicBezTo>
                  <a:lnTo>
                    <a:pt x="104114" y="4647834"/>
                  </a:lnTo>
                  <a:lnTo>
                    <a:pt x="143751" y="4701580"/>
                  </a:lnTo>
                  <a:cubicBezTo>
                    <a:pt x="156964" y="4719495"/>
                    <a:pt x="169728" y="4737746"/>
                    <a:pt x="182717" y="4755773"/>
                  </a:cubicBezTo>
                  <a:lnTo>
                    <a:pt x="223810" y="4808399"/>
                  </a:lnTo>
                  <a:lnTo>
                    <a:pt x="264679" y="4861249"/>
                  </a:lnTo>
                  <a:cubicBezTo>
                    <a:pt x="278563" y="4878717"/>
                    <a:pt x="293455" y="4895288"/>
                    <a:pt x="307788" y="4912420"/>
                  </a:cubicBezTo>
                  <a:lnTo>
                    <a:pt x="351232" y="4963254"/>
                  </a:lnTo>
                  <a:cubicBezTo>
                    <a:pt x="365788" y="4980162"/>
                    <a:pt x="381688" y="4995837"/>
                    <a:pt x="397028" y="5012185"/>
                  </a:cubicBezTo>
                  <a:lnTo>
                    <a:pt x="443496" y="5060444"/>
                  </a:lnTo>
                  <a:lnTo>
                    <a:pt x="455140" y="5072537"/>
                  </a:lnTo>
                  <a:lnTo>
                    <a:pt x="467345" y="5083958"/>
                  </a:lnTo>
                  <a:lnTo>
                    <a:pt x="491755" y="5106912"/>
                  </a:lnTo>
                  <a:lnTo>
                    <a:pt x="540686" y="5152819"/>
                  </a:lnTo>
                  <a:lnTo>
                    <a:pt x="552890" y="5164353"/>
                  </a:lnTo>
                  <a:lnTo>
                    <a:pt x="565655" y="5175214"/>
                  </a:lnTo>
                  <a:lnTo>
                    <a:pt x="591072" y="5197048"/>
                  </a:lnTo>
                  <a:cubicBezTo>
                    <a:pt x="624999" y="5226160"/>
                    <a:pt x="658366" y="5256056"/>
                    <a:pt x="694197" y="5283041"/>
                  </a:cubicBezTo>
                  <a:cubicBezTo>
                    <a:pt x="834272" y="5394675"/>
                    <a:pt x="985207" y="5493881"/>
                    <a:pt x="1146221" y="5573716"/>
                  </a:cubicBezTo>
                  <a:cubicBezTo>
                    <a:pt x="1307122" y="5653774"/>
                    <a:pt x="1476869" y="5715918"/>
                    <a:pt x="1650982" y="5758130"/>
                  </a:cubicBezTo>
                  <a:lnTo>
                    <a:pt x="1716485" y="5772798"/>
                  </a:lnTo>
                  <a:cubicBezTo>
                    <a:pt x="1738431" y="5777390"/>
                    <a:pt x="1759929" y="5783100"/>
                    <a:pt x="1782211" y="5786235"/>
                  </a:cubicBezTo>
                  <a:lnTo>
                    <a:pt x="1848386" y="5796984"/>
                  </a:lnTo>
                  <a:lnTo>
                    <a:pt x="1881417" y="5802359"/>
                  </a:lnTo>
                  <a:cubicBezTo>
                    <a:pt x="1892390" y="5804151"/>
                    <a:pt x="1903363" y="5806054"/>
                    <a:pt x="1914560" y="5807061"/>
                  </a:cubicBezTo>
                  <a:cubicBezTo>
                    <a:pt x="1959012" y="5811765"/>
                    <a:pt x="2003241" y="5817251"/>
                    <a:pt x="2047469" y="5821282"/>
                  </a:cubicBezTo>
                  <a:lnTo>
                    <a:pt x="2180601" y="5828896"/>
                  </a:lnTo>
                  <a:lnTo>
                    <a:pt x="2313622" y="5830463"/>
                  </a:lnTo>
                  <a:cubicBezTo>
                    <a:pt x="2335680" y="5830799"/>
                    <a:pt x="2357962" y="5829008"/>
                    <a:pt x="2380021" y="5828448"/>
                  </a:cubicBezTo>
                  <a:lnTo>
                    <a:pt x="2446195" y="5826433"/>
                  </a:lnTo>
                  <a:cubicBezTo>
                    <a:pt x="2468029" y="5826208"/>
                    <a:pt x="2490647" y="5824193"/>
                    <a:pt x="2513041" y="5822737"/>
                  </a:cubicBezTo>
                  <a:lnTo>
                    <a:pt x="2580111" y="5818258"/>
                  </a:lnTo>
                  <a:lnTo>
                    <a:pt x="2613590" y="5816355"/>
                  </a:lnTo>
                  <a:lnTo>
                    <a:pt x="2646845" y="5813108"/>
                  </a:lnTo>
                  <a:cubicBezTo>
                    <a:pt x="2669016" y="5810869"/>
                    <a:pt x="2691074" y="5808741"/>
                    <a:pt x="2713244" y="5806838"/>
                  </a:cubicBezTo>
                  <a:cubicBezTo>
                    <a:pt x="2889933" y="5789371"/>
                    <a:pt x="3062815" y="5762050"/>
                    <a:pt x="3230882" y="5721292"/>
                  </a:cubicBezTo>
                  <a:cubicBezTo>
                    <a:pt x="3398837" y="5680423"/>
                    <a:pt x="3562426" y="5626902"/>
                    <a:pt x="3720416" y="5556472"/>
                  </a:cubicBezTo>
                  <a:cubicBezTo>
                    <a:pt x="3759381" y="5537997"/>
                    <a:pt x="3798347" y="5518962"/>
                    <a:pt x="3837425" y="5499927"/>
                  </a:cubicBezTo>
                  <a:cubicBezTo>
                    <a:pt x="3875271" y="5478765"/>
                    <a:pt x="3913900" y="5458610"/>
                    <a:pt x="3951634" y="5436552"/>
                  </a:cubicBezTo>
                  <a:lnTo>
                    <a:pt x="4007284" y="5401841"/>
                  </a:lnTo>
                  <a:lnTo>
                    <a:pt x="4035164" y="5384374"/>
                  </a:lnTo>
                  <a:lnTo>
                    <a:pt x="4049049" y="5375640"/>
                  </a:lnTo>
                  <a:lnTo>
                    <a:pt x="4062485" y="5366123"/>
                  </a:lnTo>
                  <a:lnTo>
                    <a:pt x="4116567" y="5328277"/>
                  </a:lnTo>
                  <a:cubicBezTo>
                    <a:pt x="4134594" y="5315624"/>
                    <a:pt x="4152957" y="5303420"/>
                    <a:pt x="4169976" y="5289199"/>
                  </a:cubicBezTo>
                  <a:lnTo>
                    <a:pt x="4222042" y="5247994"/>
                  </a:lnTo>
                  <a:cubicBezTo>
                    <a:pt x="4239398" y="5234222"/>
                    <a:pt x="4256865" y="5220562"/>
                    <a:pt x="4273213" y="5205558"/>
                  </a:cubicBezTo>
                  <a:lnTo>
                    <a:pt x="4323151" y="5161329"/>
                  </a:lnTo>
                  <a:cubicBezTo>
                    <a:pt x="4339611" y="5146437"/>
                    <a:pt x="4356631" y="5131881"/>
                    <a:pt x="4371971" y="5116093"/>
                  </a:cubicBezTo>
                  <a:cubicBezTo>
                    <a:pt x="4435457" y="5054398"/>
                    <a:pt x="4496258" y="4991135"/>
                    <a:pt x="4546868" y="4924400"/>
                  </a:cubicBezTo>
                  <a:cubicBezTo>
                    <a:pt x="4600054" y="4858450"/>
                    <a:pt x="4640699" y="4788916"/>
                    <a:pt x="4675634" y="4715352"/>
                  </a:cubicBezTo>
                  <a:lnTo>
                    <a:pt x="4700155" y="4659255"/>
                  </a:lnTo>
                  <a:lnTo>
                    <a:pt x="4721206" y="4600135"/>
                  </a:lnTo>
                  <a:cubicBezTo>
                    <a:pt x="4728707" y="4580988"/>
                    <a:pt x="4733970" y="4559266"/>
                    <a:pt x="4740465" y="4538887"/>
                  </a:cubicBezTo>
                  <a:cubicBezTo>
                    <a:pt x="4746623" y="4518061"/>
                    <a:pt x="4753005" y="4497906"/>
                    <a:pt x="4758492" y="4475848"/>
                  </a:cubicBezTo>
                  <a:cubicBezTo>
                    <a:pt x="4803168" y="4303637"/>
                    <a:pt x="4840902" y="4115080"/>
                    <a:pt x="4891288" y="3930329"/>
                  </a:cubicBezTo>
                  <a:cubicBezTo>
                    <a:pt x="4940891" y="3744906"/>
                    <a:pt x="5000235" y="3562059"/>
                    <a:pt x="5066298" y="3382235"/>
                  </a:cubicBezTo>
                  <a:cubicBezTo>
                    <a:pt x="5124186" y="3226932"/>
                    <a:pt x="5154530" y="3064015"/>
                    <a:pt x="5156994" y="2898635"/>
                  </a:cubicBezTo>
                  <a:cubicBezTo>
                    <a:pt x="5159681" y="2733255"/>
                    <a:pt x="5132920" y="2565636"/>
                    <a:pt x="5083317" y="2402047"/>
                  </a:cubicBezTo>
                  <a:cubicBezTo>
                    <a:pt x="5033938" y="2238123"/>
                    <a:pt x="4960150" y="2079013"/>
                    <a:pt x="4871022" y="1926958"/>
                  </a:cubicBezTo>
                  <a:cubicBezTo>
                    <a:pt x="4826570" y="1850818"/>
                    <a:pt x="4777415" y="1776918"/>
                    <a:pt x="4727028" y="1703577"/>
                  </a:cubicBezTo>
                  <a:cubicBezTo>
                    <a:pt x="4676418" y="1630349"/>
                    <a:pt x="4622784" y="1558464"/>
                    <a:pt x="4563776" y="1490834"/>
                  </a:cubicBezTo>
                  <a:cubicBezTo>
                    <a:pt x="4503647" y="1423764"/>
                    <a:pt x="4439041" y="1359157"/>
                    <a:pt x="4370291" y="1300596"/>
                  </a:cubicBezTo>
                  <a:cubicBezTo>
                    <a:pt x="4336812" y="1270141"/>
                    <a:pt x="4301541" y="1242148"/>
                    <a:pt x="4266046" y="1214491"/>
                  </a:cubicBezTo>
                  <a:cubicBezTo>
                    <a:pt x="4248355" y="1200607"/>
                    <a:pt x="4230776" y="1186611"/>
                    <a:pt x="4212973" y="1173062"/>
                  </a:cubicBezTo>
                  <a:cubicBezTo>
                    <a:pt x="4194722" y="1160074"/>
                    <a:pt x="4176359" y="1147197"/>
                    <a:pt x="4157995" y="1134545"/>
                  </a:cubicBezTo>
                  <a:cubicBezTo>
                    <a:pt x="4011426" y="1031980"/>
                    <a:pt x="3855004" y="948562"/>
                    <a:pt x="3697126" y="881044"/>
                  </a:cubicBezTo>
                  <a:lnTo>
                    <a:pt x="3637670" y="856747"/>
                  </a:lnTo>
                  <a:lnTo>
                    <a:pt x="3608222" y="844318"/>
                  </a:lnTo>
                  <a:cubicBezTo>
                    <a:pt x="3598480" y="840063"/>
                    <a:pt x="3588179" y="837040"/>
                    <a:pt x="3578214" y="833457"/>
                  </a:cubicBezTo>
                  <a:lnTo>
                    <a:pt x="3518309" y="812294"/>
                  </a:lnTo>
                  <a:cubicBezTo>
                    <a:pt x="3513383" y="810503"/>
                    <a:pt x="3508344" y="808823"/>
                    <a:pt x="3503417" y="806920"/>
                  </a:cubicBezTo>
                  <a:cubicBezTo>
                    <a:pt x="3498603" y="804792"/>
                    <a:pt x="3494236" y="801993"/>
                    <a:pt x="3489533" y="799642"/>
                  </a:cubicBezTo>
                  <a:cubicBezTo>
                    <a:pt x="3480240" y="794827"/>
                    <a:pt x="3470498" y="791020"/>
                    <a:pt x="3460869" y="787101"/>
                  </a:cubicBezTo>
                  <a:lnTo>
                    <a:pt x="3402980" y="763475"/>
                  </a:lnTo>
                  <a:lnTo>
                    <a:pt x="3374092" y="751606"/>
                  </a:lnTo>
                  <a:cubicBezTo>
                    <a:pt x="3364462" y="747688"/>
                    <a:pt x="3354945" y="743433"/>
                    <a:pt x="3344980" y="740409"/>
                  </a:cubicBezTo>
                  <a:lnTo>
                    <a:pt x="3226627" y="700772"/>
                  </a:lnTo>
                  <a:cubicBezTo>
                    <a:pt x="3067405" y="652849"/>
                    <a:pt x="2902697" y="625192"/>
                    <a:pt x="2735750" y="614667"/>
                  </a:cubicBezTo>
                  <a:cubicBezTo>
                    <a:pt x="2714811" y="613435"/>
                    <a:pt x="2694209" y="610860"/>
                    <a:pt x="2673158" y="610412"/>
                  </a:cubicBezTo>
                  <a:lnTo>
                    <a:pt x="2610119" y="609628"/>
                  </a:lnTo>
                  <a:lnTo>
                    <a:pt x="2547080" y="608620"/>
                  </a:lnTo>
                  <a:cubicBezTo>
                    <a:pt x="2536443" y="608173"/>
                    <a:pt x="2526365" y="608397"/>
                    <a:pt x="2516400" y="608844"/>
                  </a:cubicBezTo>
                  <a:lnTo>
                    <a:pt x="2486280" y="609740"/>
                  </a:lnTo>
                  <a:cubicBezTo>
                    <a:pt x="2466125" y="609852"/>
                    <a:pt x="2446307" y="611868"/>
                    <a:pt x="2426376" y="613099"/>
                  </a:cubicBezTo>
                  <a:cubicBezTo>
                    <a:pt x="2406333" y="613995"/>
                    <a:pt x="2386627" y="616458"/>
                    <a:pt x="2366920" y="618474"/>
                  </a:cubicBezTo>
                  <a:cubicBezTo>
                    <a:pt x="2357066" y="619482"/>
                    <a:pt x="2347101" y="620153"/>
                    <a:pt x="2337248" y="621497"/>
                  </a:cubicBezTo>
                  <a:lnTo>
                    <a:pt x="2307800" y="625528"/>
                  </a:lnTo>
                  <a:lnTo>
                    <a:pt x="2278351" y="629559"/>
                  </a:lnTo>
                  <a:lnTo>
                    <a:pt x="2249127" y="634710"/>
                  </a:lnTo>
                  <a:cubicBezTo>
                    <a:pt x="2093377" y="661918"/>
                    <a:pt x="1942329" y="710849"/>
                    <a:pt x="1796096" y="781726"/>
                  </a:cubicBezTo>
                  <a:cubicBezTo>
                    <a:pt x="1649751" y="852268"/>
                    <a:pt x="1508892" y="944307"/>
                    <a:pt x="1370833" y="1048663"/>
                  </a:cubicBezTo>
                  <a:cubicBezTo>
                    <a:pt x="1232774" y="1153244"/>
                    <a:pt x="1097290" y="1269917"/>
                    <a:pt x="959790" y="1390844"/>
                  </a:cubicBezTo>
                  <a:lnTo>
                    <a:pt x="749062" y="1577611"/>
                  </a:lnTo>
                  <a:cubicBezTo>
                    <a:pt x="674602" y="1642329"/>
                    <a:pt x="599806" y="1704137"/>
                    <a:pt x="524786" y="1763145"/>
                  </a:cubicBezTo>
                  <a:cubicBezTo>
                    <a:pt x="374858" y="1881498"/>
                    <a:pt x="223810" y="1987422"/>
                    <a:pt x="84071" y="2098496"/>
                  </a:cubicBezTo>
                  <a:lnTo>
                    <a:pt x="0" y="2168094"/>
                  </a:lnTo>
                  <a:lnTo>
                    <a:pt x="0" y="1576676"/>
                  </a:lnTo>
                  <a:lnTo>
                    <a:pt x="174655" y="1387597"/>
                  </a:lnTo>
                  <a:cubicBezTo>
                    <a:pt x="238926" y="1320079"/>
                    <a:pt x="302749" y="1254577"/>
                    <a:pt x="363661" y="1188626"/>
                  </a:cubicBezTo>
                  <a:lnTo>
                    <a:pt x="458052" y="1086397"/>
                  </a:lnTo>
                  <a:cubicBezTo>
                    <a:pt x="490635" y="1051351"/>
                    <a:pt x="523666" y="1016416"/>
                    <a:pt x="557257" y="981593"/>
                  </a:cubicBezTo>
                  <a:cubicBezTo>
                    <a:pt x="691510" y="842414"/>
                    <a:pt x="835055" y="705699"/>
                    <a:pt x="994165" y="578389"/>
                  </a:cubicBezTo>
                  <a:cubicBezTo>
                    <a:pt x="1152939" y="451190"/>
                    <a:pt x="1328060" y="333398"/>
                    <a:pt x="1520873" y="237215"/>
                  </a:cubicBezTo>
                  <a:cubicBezTo>
                    <a:pt x="1713238" y="141033"/>
                    <a:pt x="1924302" y="68028"/>
                    <a:pt x="2141748" y="31190"/>
                  </a:cubicBezTo>
                  <a:lnTo>
                    <a:pt x="2182505" y="24360"/>
                  </a:lnTo>
                  <a:cubicBezTo>
                    <a:pt x="2196165" y="22344"/>
                    <a:pt x="2209826" y="20665"/>
                    <a:pt x="2223374" y="18873"/>
                  </a:cubicBezTo>
                  <a:lnTo>
                    <a:pt x="2264355" y="13611"/>
                  </a:lnTo>
                  <a:cubicBezTo>
                    <a:pt x="2278015" y="11931"/>
                    <a:pt x="2291676" y="10924"/>
                    <a:pt x="2305336" y="9580"/>
                  </a:cubicBezTo>
                  <a:cubicBezTo>
                    <a:pt x="2332657" y="7229"/>
                    <a:pt x="2360090" y="4653"/>
                    <a:pt x="2387410" y="3645"/>
                  </a:cubicBezTo>
                  <a:cubicBezTo>
                    <a:pt x="2414731" y="2414"/>
                    <a:pt x="2442164" y="510"/>
                    <a:pt x="2469373" y="622"/>
                  </a:cubicBezTo>
                  <a:close/>
                </a:path>
              </a:pathLst>
            </a:custGeom>
            <a:gradFill>
              <a:gsLst>
                <a:gs pos="37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41" name="Freeform: Shape 40">
              <a:extLst>
                <a:ext uri="{FF2B5EF4-FFF2-40B4-BE49-F238E27FC236}">
                  <a16:creationId xmlns:a16="http://schemas.microsoft.com/office/drawing/2014/main" id="{BBF2DD27-8DDB-7D20-44D7-CAB8160DE0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646908" cy="6130481"/>
            </a:xfrm>
            <a:custGeom>
              <a:avLst/>
              <a:gdLst>
                <a:gd name="connsiteX0" fmla="*/ 2616837 w 5646908"/>
                <a:gd name="connsiteY0" fmla="*/ 0 h 6130481"/>
                <a:gd name="connsiteX1" fmla="*/ 4918721 w 5646908"/>
                <a:gd name="connsiteY1" fmla="*/ 1134258 h 6130481"/>
                <a:gd name="connsiteX2" fmla="*/ 5539036 w 5646908"/>
                <a:gd name="connsiteY2" fmla="*/ 3362353 h 6130481"/>
                <a:gd name="connsiteX3" fmla="*/ 4712024 w 5646908"/>
                <a:gd name="connsiteY3" fmla="*/ 5293280 h 6130481"/>
                <a:gd name="connsiteX4" fmla="*/ 2547864 w 5646908"/>
                <a:gd name="connsiteY4" fmla="*/ 6130481 h 6130481"/>
                <a:gd name="connsiteX5" fmla="*/ 263223 w 5646908"/>
                <a:gd name="connsiteY5" fmla="*/ 5212325 h 6130481"/>
                <a:gd name="connsiteX6" fmla="*/ 49974 w 5646908"/>
                <a:gd name="connsiteY6" fmla="*/ 4985345 h 6130481"/>
                <a:gd name="connsiteX7" fmla="*/ 0 w 5646908"/>
                <a:gd name="connsiteY7" fmla="*/ 4920618 h 6130481"/>
                <a:gd name="connsiteX8" fmla="*/ 0 w 5646908"/>
                <a:gd name="connsiteY8" fmla="*/ 3760303 h 6130481"/>
                <a:gd name="connsiteX9" fmla="*/ 80488 w 5646908"/>
                <a:gd name="connsiteY9" fmla="*/ 3974159 h 6130481"/>
                <a:gd name="connsiteX10" fmla="*/ 664748 w 5646908"/>
                <a:gd name="connsiteY10" fmla="*/ 4813600 h 6130481"/>
                <a:gd name="connsiteX11" fmla="*/ 2548087 w 5646908"/>
                <a:gd name="connsiteY11" fmla="*/ 5570406 h 6130481"/>
                <a:gd name="connsiteX12" fmla="*/ 3536561 w 5646908"/>
                <a:gd name="connsiteY12" fmla="*/ 5407153 h 6130481"/>
                <a:gd name="connsiteX13" fmla="*/ 4308035 w 5646908"/>
                <a:gd name="connsiteY13" fmla="*/ 4897241 h 6130481"/>
                <a:gd name="connsiteX14" fmla="*/ 4569038 w 5646908"/>
                <a:gd name="connsiteY14" fmla="*/ 4564802 h 6130481"/>
                <a:gd name="connsiteX15" fmla="*/ 4699147 w 5646908"/>
                <a:gd name="connsiteY15" fmla="*/ 4149952 h 6130481"/>
                <a:gd name="connsiteX16" fmla="*/ 5003034 w 5646908"/>
                <a:gd name="connsiteY16" fmla="*/ 3168421 h 6130481"/>
                <a:gd name="connsiteX17" fmla="*/ 4994189 w 5646908"/>
                <a:gd name="connsiteY17" fmla="*/ 2321590 h 6130481"/>
                <a:gd name="connsiteX18" fmla="*/ 4487860 w 5646908"/>
                <a:gd name="connsiteY18" fmla="*/ 1501856 h 6130481"/>
                <a:gd name="connsiteX19" fmla="*/ 3640469 w 5646908"/>
                <a:gd name="connsiteY19" fmla="*/ 808425 h 6130481"/>
                <a:gd name="connsiteX20" fmla="*/ 2616837 w 5646908"/>
                <a:gd name="connsiteY20" fmla="*/ 559851 h 6130481"/>
                <a:gd name="connsiteX21" fmla="*/ 1762952 w 5646908"/>
                <a:gd name="connsiteY21" fmla="*/ 812008 h 6130481"/>
                <a:gd name="connsiteX22" fmla="*/ 939635 w 5646908"/>
                <a:gd name="connsiteY22" fmla="*/ 1502976 h 6130481"/>
                <a:gd name="connsiteX23" fmla="*/ 585250 w 5646908"/>
                <a:gd name="connsiteY23" fmla="*/ 1831049 h 6130481"/>
                <a:gd name="connsiteX24" fmla="*/ 40403 w 5646908"/>
                <a:gd name="connsiteY24" fmla="*/ 2389556 h 6130481"/>
                <a:gd name="connsiteX25" fmla="*/ 0 w 5646908"/>
                <a:gd name="connsiteY25" fmla="*/ 2456747 h 6130481"/>
                <a:gd name="connsiteX26" fmla="*/ 0 w 5646908"/>
                <a:gd name="connsiteY26" fmla="*/ 1601114 h 6130481"/>
                <a:gd name="connsiteX27" fmla="*/ 93200 w 5646908"/>
                <a:gd name="connsiteY27" fmla="*/ 1513741 h 6130481"/>
                <a:gd name="connsiteX28" fmla="*/ 535423 w 5646908"/>
                <a:gd name="connsiteY28" fmla="*/ 1107273 h 6130481"/>
                <a:gd name="connsiteX29" fmla="*/ 2616837 w 5646908"/>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646908" h="6130481">
                  <a:moveTo>
                    <a:pt x="2616837" y="0"/>
                  </a:moveTo>
                  <a:cubicBezTo>
                    <a:pt x="3596241" y="0"/>
                    <a:pt x="4322479" y="463445"/>
                    <a:pt x="4918721" y="1134258"/>
                  </a:cubicBezTo>
                  <a:cubicBezTo>
                    <a:pt x="5416317" y="1694109"/>
                    <a:pt x="5857703" y="2516643"/>
                    <a:pt x="5539036" y="3362353"/>
                  </a:cubicBezTo>
                  <a:cubicBezTo>
                    <a:pt x="5111758" y="4496612"/>
                    <a:pt x="5300763" y="4716633"/>
                    <a:pt x="4712024" y="5293280"/>
                  </a:cubicBezTo>
                  <a:cubicBezTo>
                    <a:pt x="4123284" y="5869926"/>
                    <a:pt x="3446201" y="6130481"/>
                    <a:pt x="2547864" y="6130481"/>
                  </a:cubicBezTo>
                  <a:cubicBezTo>
                    <a:pt x="1657476" y="6130481"/>
                    <a:pt x="850619" y="5780127"/>
                    <a:pt x="263223" y="5212325"/>
                  </a:cubicBezTo>
                  <a:cubicBezTo>
                    <a:pt x="188497" y="5140091"/>
                    <a:pt x="117321" y="5064339"/>
                    <a:pt x="49974" y="4985345"/>
                  </a:cubicBezTo>
                  <a:lnTo>
                    <a:pt x="0" y="4920618"/>
                  </a:lnTo>
                  <a:lnTo>
                    <a:pt x="0" y="3760303"/>
                  </a:lnTo>
                  <a:lnTo>
                    <a:pt x="80488" y="3974159"/>
                  </a:lnTo>
                  <a:cubicBezTo>
                    <a:pt x="217875" y="4289243"/>
                    <a:pt x="414383" y="4571632"/>
                    <a:pt x="664748" y="4813600"/>
                  </a:cubicBezTo>
                  <a:cubicBezTo>
                    <a:pt x="1169734" y="5301566"/>
                    <a:pt x="1838644" y="5570406"/>
                    <a:pt x="2548087" y="5570406"/>
                  </a:cubicBezTo>
                  <a:cubicBezTo>
                    <a:pt x="2928786" y="5570406"/>
                    <a:pt x="3252156" y="5516996"/>
                    <a:pt x="3536561" y="5407153"/>
                  </a:cubicBezTo>
                  <a:cubicBezTo>
                    <a:pt x="3815366" y="5299438"/>
                    <a:pt x="4067747" y="5132603"/>
                    <a:pt x="4308035" y="4897241"/>
                  </a:cubicBezTo>
                  <a:cubicBezTo>
                    <a:pt x="4475095" y="4733653"/>
                    <a:pt x="4533767" y="4637358"/>
                    <a:pt x="4569038" y="4564802"/>
                  </a:cubicBezTo>
                  <a:cubicBezTo>
                    <a:pt x="4619313" y="4461453"/>
                    <a:pt x="4652792" y="4330784"/>
                    <a:pt x="4699147" y="4149952"/>
                  </a:cubicBezTo>
                  <a:cubicBezTo>
                    <a:pt x="4758491" y="3918846"/>
                    <a:pt x="4839558" y="3602194"/>
                    <a:pt x="5003034" y="3168421"/>
                  </a:cubicBezTo>
                  <a:cubicBezTo>
                    <a:pt x="5103024" y="2902940"/>
                    <a:pt x="5100112" y="2626037"/>
                    <a:pt x="4994189" y="2321590"/>
                  </a:cubicBezTo>
                  <a:cubicBezTo>
                    <a:pt x="4900470" y="2052526"/>
                    <a:pt x="4725460" y="1769129"/>
                    <a:pt x="4487860" y="1501856"/>
                  </a:cubicBezTo>
                  <a:cubicBezTo>
                    <a:pt x="4210285" y="1189683"/>
                    <a:pt x="3933047" y="962832"/>
                    <a:pt x="3640469" y="808425"/>
                  </a:cubicBezTo>
                  <a:cubicBezTo>
                    <a:pt x="3323369" y="641141"/>
                    <a:pt x="2988578" y="559851"/>
                    <a:pt x="2616837" y="559851"/>
                  </a:cubicBezTo>
                  <a:cubicBezTo>
                    <a:pt x="2315413" y="559851"/>
                    <a:pt x="2044110" y="640134"/>
                    <a:pt x="1762952" y="812008"/>
                  </a:cubicBezTo>
                  <a:cubicBezTo>
                    <a:pt x="1472838" y="989593"/>
                    <a:pt x="1197167" y="1250707"/>
                    <a:pt x="939635" y="1502976"/>
                  </a:cubicBezTo>
                  <a:cubicBezTo>
                    <a:pt x="819379" y="1620769"/>
                    <a:pt x="700355" y="1727700"/>
                    <a:pt x="585250" y="1831049"/>
                  </a:cubicBezTo>
                  <a:cubicBezTo>
                    <a:pt x="362317" y="2031140"/>
                    <a:pt x="169840" y="2204022"/>
                    <a:pt x="40403" y="2389556"/>
                  </a:cubicBezTo>
                  <a:lnTo>
                    <a:pt x="0" y="2456747"/>
                  </a:lnTo>
                  <a:lnTo>
                    <a:pt x="0" y="1601114"/>
                  </a:lnTo>
                  <a:lnTo>
                    <a:pt x="93200" y="1513741"/>
                  </a:lnTo>
                  <a:cubicBezTo>
                    <a:pt x="237107" y="1383294"/>
                    <a:pt x="388238" y="1251435"/>
                    <a:pt x="535423" y="1107273"/>
                  </a:cubicBezTo>
                  <a:cubicBezTo>
                    <a:pt x="1124050" y="530627"/>
                    <a:pt x="1718500" y="0"/>
                    <a:pt x="2616837" y="0"/>
                  </a:cubicBezTo>
                  <a:close/>
                </a:path>
              </a:pathLst>
            </a:custGeom>
            <a:gradFill>
              <a:gsLst>
                <a:gs pos="2000">
                  <a:schemeClr val="bg1">
                    <a:alpha val="10000"/>
                  </a:schemeClr>
                </a:gs>
                <a:gs pos="54000">
                  <a:schemeClr val="accent6">
                    <a:alpha val="10000"/>
                  </a:schemeClr>
                </a:gs>
                <a:gs pos="100000">
                  <a:schemeClr val="bg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42" name="Freeform: Shape 41">
              <a:extLst>
                <a:ext uri="{FF2B5EF4-FFF2-40B4-BE49-F238E27FC236}">
                  <a16:creationId xmlns:a16="http://schemas.microsoft.com/office/drawing/2014/main" id="{914072AA-C949-B336-D275-EAF8ACECF7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517522" cy="6130481"/>
            </a:xfrm>
            <a:custGeom>
              <a:avLst/>
              <a:gdLst>
                <a:gd name="connsiteX0" fmla="*/ 2549095 w 5517522"/>
                <a:gd name="connsiteY0" fmla="*/ 0 h 6130481"/>
                <a:gd name="connsiteX1" fmla="*/ 4804175 w 5517522"/>
                <a:gd name="connsiteY1" fmla="*/ 1134258 h 6130481"/>
                <a:gd name="connsiteX2" fmla="*/ 5411838 w 5517522"/>
                <a:gd name="connsiteY2" fmla="*/ 3362353 h 6130481"/>
                <a:gd name="connsiteX3" fmla="*/ 4601621 w 5517522"/>
                <a:gd name="connsiteY3" fmla="*/ 5293280 h 6130481"/>
                <a:gd name="connsiteX4" fmla="*/ 2481577 w 5517522"/>
                <a:gd name="connsiteY4" fmla="*/ 6130481 h 6130481"/>
                <a:gd name="connsiteX5" fmla="*/ 243517 w 5517522"/>
                <a:gd name="connsiteY5" fmla="*/ 5212325 h 6130481"/>
                <a:gd name="connsiteX6" fmla="*/ 34587 w 5517522"/>
                <a:gd name="connsiteY6" fmla="*/ 4985345 h 6130481"/>
                <a:gd name="connsiteX7" fmla="*/ 0 w 5517522"/>
                <a:gd name="connsiteY7" fmla="*/ 4939620 h 6130481"/>
                <a:gd name="connsiteX8" fmla="*/ 0 w 5517522"/>
                <a:gd name="connsiteY8" fmla="*/ 3335329 h 6130481"/>
                <a:gd name="connsiteX9" fmla="*/ 17141 w 5517522"/>
                <a:gd name="connsiteY9" fmla="*/ 3448738 h 6130481"/>
                <a:gd name="connsiteX10" fmla="*/ 167489 w 5517522"/>
                <a:gd name="connsiteY10" fmla="*/ 3930490 h 6130481"/>
                <a:gd name="connsiteX11" fmla="*/ 715471 w 5517522"/>
                <a:gd name="connsiteY11" fmla="*/ 4734212 h 6130481"/>
                <a:gd name="connsiteX12" fmla="*/ 2481689 w 5517522"/>
                <a:gd name="connsiteY12" fmla="*/ 5458772 h 6130481"/>
                <a:gd name="connsiteX13" fmla="*/ 4126644 w 5517522"/>
                <a:gd name="connsiteY13" fmla="*/ 4818302 h 6130481"/>
                <a:gd name="connsiteX14" fmla="*/ 4360437 w 5517522"/>
                <a:gd name="connsiteY14" fmla="*/ 4516766 h 6130481"/>
                <a:gd name="connsiteX15" fmla="*/ 4480357 w 5517522"/>
                <a:gd name="connsiteY15" fmla="*/ 4122855 h 6130481"/>
                <a:gd name="connsiteX16" fmla="*/ 4781557 w 5517522"/>
                <a:gd name="connsiteY16" fmla="*/ 3129791 h 6130481"/>
                <a:gd name="connsiteX17" fmla="*/ 4771928 w 5517522"/>
                <a:gd name="connsiteY17" fmla="*/ 2357869 h 6130481"/>
                <a:gd name="connsiteX18" fmla="*/ 4297510 w 5517522"/>
                <a:gd name="connsiteY18" fmla="*/ 1575533 h 6130481"/>
                <a:gd name="connsiteX19" fmla="*/ 3498715 w 5517522"/>
                <a:gd name="connsiteY19" fmla="*/ 907071 h 6130481"/>
                <a:gd name="connsiteX20" fmla="*/ 2549095 w 5517522"/>
                <a:gd name="connsiteY20" fmla="*/ 671821 h 6130481"/>
                <a:gd name="connsiteX21" fmla="*/ 985319 w 5517522"/>
                <a:gd name="connsiteY21" fmla="*/ 1582475 h 6130481"/>
                <a:gd name="connsiteX22" fmla="*/ 634628 w 5517522"/>
                <a:gd name="connsiteY22" fmla="*/ 1913907 h 6130481"/>
                <a:gd name="connsiteX23" fmla="*/ 117662 w 5517522"/>
                <a:gd name="connsiteY23" fmla="*/ 2453044 h 6130481"/>
                <a:gd name="connsiteX24" fmla="*/ 2515 w 5517522"/>
                <a:gd name="connsiteY24" fmla="*/ 2685494 h 6130481"/>
                <a:gd name="connsiteX25" fmla="*/ 0 w 5517522"/>
                <a:gd name="connsiteY25" fmla="*/ 2696965 h 6130481"/>
                <a:gd name="connsiteX26" fmla="*/ 0 w 5517522"/>
                <a:gd name="connsiteY26" fmla="*/ 1587383 h 6130481"/>
                <a:gd name="connsiteX27" fmla="*/ 76951 w 5517522"/>
                <a:gd name="connsiteY27" fmla="*/ 1513741 h 6130481"/>
                <a:gd name="connsiteX28" fmla="*/ 510118 w 5517522"/>
                <a:gd name="connsiteY28" fmla="*/ 1107273 h 6130481"/>
                <a:gd name="connsiteX29" fmla="*/ 2549095 w 5517522"/>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522" h="6130481">
                  <a:moveTo>
                    <a:pt x="2549095" y="0"/>
                  </a:moveTo>
                  <a:cubicBezTo>
                    <a:pt x="3508568" y="0"/>
                    <a:pt x="4219915" y="463445"/>
                    <a:pt x="4804175" y="1134258"/>
                  </a:cubicBezTo>
                  <a:cubicBezTo>
                    <a:pt x="5291694" y="1694109"/>
                    <a:pt x="5724011"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335329"/>
                  </a:lnTo>
                  <a:lnTo>
                    <a:pt x="17141" y="3448738"/>
                  </a:lnTo>
                  <a:cubicBezTo>
                    <a:pt x="50676" y="3613558"/>
                    <a:pt x="100867" y="3774516"/>
                    <a:pt x="167489" y="3930490"/>
                  </a:cubicBezTo>
                  <a:cubicBezTo>
                    <a:pt x="296255" y="4232138"/>
                    <a:pt x="480670" y="4502546"/>
                    <a:pt x="715471" y="4734212"/>
                  </a:cubicBezTo>
                  <a:cubicBezTo>
                    <a:pt x="1188993" y="5201464"/>
                    <a:pt x="1816250" y="5458772"/>
                    <a:pt x="2481689" y="5458772"/>
                  </a:cubicBezTo>
                  <a:cubicBezTo>
                    <a:pt x="3185758" y="5458772"/>
                    <a:pt x="3677755" y="5267191"/>
                    <a:pt x="4126644" y="4818302"/>
                  </a:cubicBezTo>
                  <a:cubicBezTo>
                    <a:pt x="4278363" y="4666583"/>
                    <a:pt x="4329982" y="4580701"/>
                    <a:pt x="4360437" y="4516766"/>
                  </a:cubicBezTo>
                  <a:cubicBezTo>
                    <a:pt x="4404890" y="4423495"/>
                    <a:pt x="4436577" y="4297417"/>
                    <a:pt x="4480357" y="4122855"/>
                  </a:cubicBezTo>
                  <a:cubicBezTo>
                    <a:pt x="4539030" y="3889285"/>
                    <a:pt x="4619425" y="3569275"/>
                    <a:pt x="4781557" y="3129791"/>
                  </a:cubicBezTo>
                  <a:cubicBezTo>
                    <a:pt x="4870238" y="2889503"/>
                    <a:pt x="4867103" y="2637010"/>
                    <a:pt x="4771928" y="2357869"/>
                  </a:cubicBezTo>
                  <a:cubicBezTo>
                    <a:pt x="4684815" y="2102465"/>
                    <a:pt x="4520779" y="1831945"/>
                    <a:pt x="4297510" y="1575533"/>
                  </a:cubicBezTo>
                  <a:cubicBezTo>
                    <a:pt x="4034492" y="1273549"/>
                    <a:pt x="3773266" y="1054983"/>
                    <a:pt x="3498715" y="907071"/>
                  </a:cubicBezTo>
                  <a:cubicBezTo>
                    <a:pt x="3204905" y="748745"/>
                    <a:pt x="2894187" y="671821"/>
                    <a:pt x="2549095" y="671821"/>
                  </a:cubicBezTo>
                  <a:cubicBezTo>
                    <a:pt x="1942553" y="671821"/>
                    <a:pt x="1518298" y="1049273"/>
                    <a:pt x="985319" y="1582475"/>
                  </a:cubicBezTo>
                  <a:cubicBezTo>
                    <a:pt x="865735" y="1702059"/>
                    <a:pt x="748278" y="1809774"/>
                    <a:pt x="634628" y="1913907"/>
                  </a:cubicBezTo>
                  <a:cubicBezTo>
                    <a:pt x="421325" y="2109407"/>
                    <a:pt x="237134" y="2278146"/>
                    <a:pt x="117662" y="2453044"/>
                  </a:cubicBezTo>
                  <a:cubicBezTo>
                    <a:pt x="64756" y="2530415"/>
                    <a:pt x="27022" y="2605799"/>
                    <a:pt x="2515" y="2685494"/>
                  </a:cubicBezTo>
                  <a:lnTo>
                    <a:pt x="0" y="2696965"/>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43" name="Freeform: Shape 42">
              <a:extLst>
                <a:ext uri="{FF2B5EF4-FFF2-40B4-BE49-F238E27FC236}">
                  <a16:creationId xmlns:a16="http://schemas.microsoft.com/office/drawing/2014/main" id="{B2C559B8-52DF-029C-14B1-EAE98F44CC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76241"/>
              <a:ext cx="5517475" cy="6130481"/>
            </a:xfrm>
            <a:custGeom>
              <a:avLst/>
              <a:gdLst>
                <a:gd name="connsiteX0" fmla="*/ 2549095 w 5517475"/>
                <a:gd name="connsiteY0" fmla="*/ 0 h 6130481"/>
                <a:gd name="connsiteX1" fmla="*/ 4804175 w 5517475"/>
                <a:gd name="connsiteY1" fmla="*/ 1134258 h 6130481"/>
                <a:gd name="connsiteX2" fmla="*/ 5411838 w 5517475"/>
                <a:gd name="connsiteY2" fmla="*/ 3362353 h 6130481"/>
                <a:gd name="connsiteX3" fmla="*/ 4601621 w 5517475"/>
                <a:gd name="connsiteY3" fmla="*/ 5293280 h 6130481"/>
                <a:gd name="connsiteX4" fmla="*/ 2481577 w 5517475"/>
                <a:gd name="connsiteY4" fmla="*/ 6130481 h 6130481"/>
                <a:gd name="connsiteX5" fmla="*/ 243517 w 5517475"/>
                <a:gd name="connsiteY5" fmla="*/ 5212325 h 6130481"/>
                <a:gd name="connsiteX6" fmla="*/ 34587 w 5517475"/>
                <a:gd name="connsiteY6" fmla="*/ 4985345 h 6130481"/>
                <a:gd name="connsiteX7" fmla="*/ 0 w 5517475"/>
                <a:gd name="connsiteY7" fmla="*/ 4939620 h 6130481"/>
                <a:gd name="connsiteX8" fmla="*/ 0 w 5517475"/>
                <a:gd name="connsiteY8" fmla="*/ 3799573 h 6130481"/>
                <a:gd name="connsiteX9" fmla="*/ 64364 w 5517475"/>
                <a:gd name="connsiteY9" fmla="*/ 3974159 h 6130481"/>
                <a:gd name="connsiteX10" fmla="*/ 636644 w 5517475"/>
                <a:gd name="connsiteY10" fmla="*/ 4813600 h 6130481"/>
                <a:gd name="connsiteX11" fmla="*/ 2481577 w 5517475"/>
                <a:gd name="connsiteY11" fmla="*/ 5570406 h 6130481"/>
                <a:gd name="connsiteX12" fmla="*/ 3449896 w 5517475"/>
                <a:gd name="connsiteY12" fmla="*/ 5407153 h 6130481"/>
                <a:gd name="connsiteX13" fmla="*/ 4205695 w 5517475"/>
                <a:gd name="connsiteY13" fmla="*/ 4897241 h 6130481"/>
                <a:gd name="connsiteX14" fmla="*/ 4461434 w 5517475"/>
                <a:gd name="connsiteY14" fmla="*/ 4564802 h 6130481"/>
                <a:gd name="connsiteX15" fmla="*/ 4588969 w 5517475"/>
                <a:gd name="connsiteY15" fmla="*/ 4149952 h 6130481"/>
                <a:gd name="connsiteX16" fmla="*/ 4886585 w 5517475"/>
                <a:gd name="connsiteY16" fmla="*/ 3168421 h 6130481"/>
                <a:gd name="connsiteX17" fmla="*/ 4877964 w 5517475"/>
                <a:gd name="connsiteY17" fmla="*/ 2321590 h 6130481"/>
                <a:gd name="connsiteX18" fmla="*/ 4382048 w 5517475"/>
                <a:gd name="connsiteY18" fmla="*/ 1501856 h 6130481"/>
                <a:gd name="connsiteX19" fmla="*/ 3551900 w 5517475"/>
                <a:gd name="connsiteY19" fmla="*/ 808425 h 6130481"/>
                <a:gd name="connsiteX20" fmla="*/ 2549095 w 5517475"/>
                <a:gd name="connsiteY20" fmla="*/ 559851 h 6130481"/>
                <a:gd name="connsiteX21" fmla="*/ 1712566 w 5517475"/>
                <a:gd name="connsiteY21" fmla="*/ 812008 h 6130481"/>
                <a:gd name="connsiteX22" fmla="*/ 906044 w 5517475"/>
                <a:gd name="connsiteY22" fmla="*/ 1502976 h 6130481"/>
                <a:gd name="connsiteX23" fmla="*/ 558825 w 5517475"/>
                <a:gd name="connsiteY23" fmla="*/ 1831049 h 6130481"/>
                <a:gd name="connsiteX24" fmla="*/ 25063 w 5517475"/>
                <a:gd name="connsiteY24" fmla="*/ 2389556 h 6130481"/>
                <a:gd name="connsiteX25" fmla="*/ 0 w 5517475"/>
                <a:gd name="connsiteY25" fmla="*/ 2432109 h 6130481"/>
                <a:gd name="connsiteX26" fmla="*/ 0 w 5517475"/>
                <a:gd name="connsiteY26" fmla="*/ 1587383 h 6130481"/>
                <a:gd name="connsiteX27" fmla="*/ 76951 w 5517475"/>
                <a:gd name="connsiteY27" fmla="*/ 1513741 h 6130481"/>
                <a:gd name="connsiteX28" fmla="*/ 510118 w 5517475"/>
                <a:gd name="connsiteY28" fmla="*/ 1107273 h 6130481"/>
                <a:gd name="connsiteX29" fmla="*/ 2549095 w 5517475"/>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475" h="6130481">
                  <a:moveTo>
                    <a:pt x="2549095" y="0"/>
                  </a:moveTo>
                  <a:cubicBezTo>
                    <a:pt x="3508568" y="0"/>
                    <a:pt x="4219915" y="463445"/>
                    <a:pt x="4804175" y="1134258"/>
                  </a:cubicBezTo>
                  <a:cubicBezTo>
                    <a:pt x="5291694" y="1694109"/>
                    <a:pt x="5723899"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799573"/>
                  </a:lnTo>
                  <a:lnTo>
                    <a:pt x="64364" y="3974159"/>
                  </a:lnTo>
                  <a:cubicBezTo>
                    <a:pt x="198841" y="4289243"/>
                    <a:pt x="391429" y="4571632"/>
                    <a:pt x="636644" y="4813600"/>
                  </a:cubicBezTo>
                  <a:cubicBezTo>
                    <a:pt x="1131328" y="5301566"/>
                    <a:pt x="1786578" y="5570406"/>
                    <a:pt x="2481577" y="5570406"/>
                  </a:cubicBezTo>
                  <a:cubicBezTo>
                    <a:pt x="2854550" y="5570406"/>
                    <a:pt x="3171314" y="5516996"/>
                    <a:pt x="3449896" y="5407153"/>
                  </a:cubicBezTo>
                  <a:cubicBezTo>
                    <a:pt x="3723103" y="5299438"/>
                    <a:pt x="3970333" y="5132603"/>
                    <a:pt x="4205695" y="4897241"/>
                  </a:cubicBezTo>
                  <a:cubicBezTo>
                    <a:pt x="4369395" y="4733653"/>
                    <a:pt x="4426836" y="4637358"/>
                    <a:pt x="4461434" y="4564802"/>
                  </a:cubicBezTo>
                  <a:cubicBezTo>
                    <a:pt x="4510701" y="4461453"/>
                    <a:pt x="4543509" y="4330784"/>
                    <a:pt x="4588969" y="4149952"/>
                  </a:cubicBezTo>
                  <a:cubicBezTo>
                    <a:pt x="4646969" y="3918846"/>
                    <a:pt x="4726468" y="3602194"/>
                    <a:pt x="4886585" y="3168421"/>
                  </a:cubicBezTo>
                  <a:cubicBezTo>
                    <a:pt x="4984560" y="2902940"/>
                    <a:pt x="4981760" y="2626037"/>
                    <a:pt x="4877964" y="2321590"/>
                  </a:cubicBezTo>
                  <a:cubicBezTo>
                    <a:pt x="4786260" y="2052526"/>
                    <a:pt x="4614834" y="1769129"/>
                    <a:pt x="4382048" y="1501856"/>
                  </a:cubicBezTo>
                  <a:cubicBezTo>
                    <a:pt x="4110072" y="1189683"/>
                    <a:pt x="3838544" y="962832"/>
                    <a:pt x="3551900" y="808425"/>
                  </a:cubicBezTo>
                  <a:cubicBezTo>
                    <a:pt x="3241183" y="641141"/>
                    <a:pt x="2913222" y="559851"/>
                    <a:pt x="2549095" y="559851"/>
                  </a:cubicBezTo>
                  <a:cubicBezTo>
                    <a:pt x="2253830" y="559851"/>
                    <a:pt x="1988013" y="640134"/>
                    <a:pt x="1712566" y="812008"/>
                  </a:cubicBezTo>
                  <a:cubicBezTo>
                    <a:pt x="1428385" y="989593"/>
                    <a:pt x="1158313" y="1250707"/>
                    <a:pt x="906044" y="1502976"/>
                  </a:cubicBezTo>
                  <a:cubicBezTo>
                    <a:pt x="788140" y="1620769"/>
                    <a:pt x="671579" y="1727700"/>
                    <a:pt x="558825" y="1831049"/>
                  </a:cubicBezTo>
                  <a:cubicBezTo>
                    <a:pt x="340371" y="2031140"/>
                    <a:pt x="151813" y="2204022"/>
                    <a:pt x="25063" y="2389556"/>
                  </a:cubicBezTo>
                  <a:lnTo>
                    <a:pt x="0" y="2432109"/>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44" name="Freeform: Shape 43">
              <a:extLst>
                <a:ext uri="{FF2B5EF4-FFF2-40B4-BE49-F238E27FC236}">
                  <a16:creationId xmlns:a16="http://schemas.microsoft.com/office/drawing/2014/main" id="{2EFFA6F2-9230-D564-778F-02FFD846C8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0"/>
              <a:ext cx="5646974" cy="6483075"/>
            </a:xfrm>
            <a:custGeom>
              <a:avLst/>
              <a:gdLst>
                <a:gd name="connsiteX0" fmla="*/ 2405773 w 5646974"/>
                <a:gd name="connsiteY0" fmla="*/ 0 h 6483075"/>
                <a:gd name="connsiteX1" fmla="*/ 5646974 w 5646974"/>
                <a:gd name="connsiteY1" fmla="*/ 3241538 h 6483075"/>
                <a:gd name="connsiteX2" fmla="*/ 2405773 w 5646974"/>
                <a:gd name="connsiteY2" fmla="*/ 6483075 h 6483075"/>
                <a:gd name="connsiteX3" fmla="*/ 113897 w 5646974"/>
                <a:gd name="connsiteY3" fmla="*/ 5533666 h 6483075"/>
                <a:gd name="connsiteX4" fmla="*/ 0 w 5646974"/>
                <a:gd name="connsiteY4" fmla="*/ 5408336 h 6483075"/>
                <a:gd name="connsiteX5" fmla="*/ 0 w 5646974"/>
                <a:gd name="connsiteY5" fmla="*/ 4983659 h 6483075"/>
                <a:gd name="connsiteX6" fmla="*/ 155731 w 5646974"/>
                <a:gd name="connsiteY6" fmla="*/ 5176047 h 6483075"/>
                <a:gd name="connsiteX7" fmla="*/ 1093706 w 5646974"/>
                <a:gd name="connsiteY7" fmla="*/ 5866903 h 6483075"/>
                <a:gd name="connsiteX8" fmla="*/ 1639673 w 5646974"/>
                <a:gd name="connsiteY8" fmla="*/ 6059940 h 6483075"/>
                <a:gd name="connsiteX9" fmla="*/ 1709990 w 5646974"/>
                <a:gd name="connsiteY9" fmla="*/ 6076287 h 6483075"/>
                <a:gd name="connsiteX10" fmla="*/ 1780307 w 5646974"/>
                <a:gd name="connsiteY10" fmla="*/ 6091963 h 6483075"/>
                <a:gd name="connsiteX11" fmla="*/ 1851072 w 5646974"/>
                <a:gd name="connsiteY11" fmla="*/ 6105176 h 6483075"/>
                <a:gd name="connsiteX12" fmla="*/ 1886455 w 5646974"/>
                <a:gd name="connsiteY12" fmla="*/ 6111782 h 6483075"/>
                <a:gd name="connsiteX13" fmla="*/ 1921949 w 5646974"/>
                <a:gd name="connsiteY13" fmla="*/ 6117716 h 6483075"/>
                <a:gd name="connsiteX14" fmla="*/ 2064152 w 5646974"/>
                <a:gd name="connsiteY14" fmla="*/ 6137647 h 6483075"/>
                <a:gd name="connsiteX15" fmla="*/ 2206914 w 5646974"/>
                <a:gd name="connsiteY15" fmla="*/ 6151195 h 6483075"/>
                <a:gd name="connsiteX16" fmla="*/ 2350011 w 5646974"/>
                <a:gd name="connsiteY16" fmla="*/ 6158250 h 6483075"/>
                <a:gd name="connsiteX17" fmla="*/ 2493109 w 5646974"/>
                <a:gd name="connsiteY17" fmla="*/ 6159705 h 6483075"/>
                <a:gd name="connsiteX18" fmla="*/ 2781321 w 5646974"/>
                <a:gd name="connsiteY18" fmla="*/ 6147277 h 6483075"/>
                <a:gd name="connsiteX19" fmla="*/ 3345091 w 5646974"/>
                <a:gd name="connsiteY19" fmla="*/ 6060276 h 6483075"/>
                <a:gd name="connsiteX20" fmla="*/ 3878853 w 5646974"/>
                <a:gd name="connsiteY20" fmla="*/ 5871718 h 6483075"/>
                <a:gd name="connsiteX21" fmla="*/ 4367267 w 5646974"/>
                <a:gd name="connsiteY21" fmla="*/ 5573093 h 6483075"/>
                <a:gd name="connsiteX22" fmla="*/ 4424484 w 5646974"/>
                <a:gd name="connsiteY22" fmla="*/ 5528529 h 6483075"/>
                <a:gd name="connsiteX23" fmla="*/ 4481252 w 5646974"/>
                <a:gd name="connsiteY23" fmla="*/ 5483069 h 6483075"/>
                <a:gd name="connsiteX24" fmla="*/ 4536790 w 5646974"/>
                <a:gd name="connsiteY24" fmla="*/ 5435818 h 6483075"/>
                <a:gd name="connsiteX25" fmla="*/ 4591543 w 5646974"/>
                <a:gd name="connsiteY25" fmla="*/ 5387671 h 6483075"/>
                <a:gd name="connsiteX26" fmla="*/ 4794209 w 5646974"/>
                <a:gd name="connsiteY26" fmla="*/ 5181198 h 6483075"/>
                <a:gd name="connsiteX27" fmla="*/ 4956678 w 5646974"/>
                <a:gd name="connsiteY27" fmla="*/ 4945836 h 6483075"/>
                <a:gd name="connsiteX28" fmla="*/ 4989262 w 5646974"/>
                <a:gd name="connsiteY28" fmla="*/ 4881453 h 6483075"/>
                <a:gd name="connsiteX29" fmla="*/ 5017814 w 5646974"/>
                <a:gd name="connsiteY29" fmla="*/ 4814607 h 6483075"/>
                <a:gd name="connsiteX30" fmla="*/ 5044127 w 5646974"/>
                <a:gd name="connsiteY30" fmla="*/ 4746193 h 6483075"/>
                <a:gd name="connsiteX31" fmla="*/ 5068425 w 5646974"/>
                <a:gd name="connsiteY31" fmla="*/ 4676436 h 6483075"/>
                <a:gd name="connsiteX32" fmla="*/ 5154641 w 5646974"/>
                <a:gd name="connsiteY32" fmla="*/ 4390352 h 6483075"/>
                <a:gd name="connsiteX33" fmla="*/ 5196854 w 5646974"/>
                <a:gd name="connsiteY33" fmla="*/ 4246134 h 6483075"/>
                <a:gd name="connsiteX34" fmla="*/ 5240299 w 5646974"/>
                <a:gd name="connsiteY34" fmla="*/ 4102140 h 6483075"/>
                <a:gd name="connsiteX35" fmla="*/ 5432440 w 5646974"/>
                <a:gd name="connsiteY35" fmla="*/ 3532884 h 6483075"/>
                <a:gd name="connsiteX36" fmla="*/ 5528846 w 5646974"/>
                <a:gd name="connsiteY36" fmla="*/ 2951647 h 6483075"/>
                <a:gd name="connsiteX37" fmla="*/ 5495927 w 5646974"/>
                <a:gd name="connsiteY37" fmla="*/ 2658733 h 6483075"/>
                <a:gd name="connsiteX38" fmla="*/ 5480027 w 5646974"/>
                <a:gd name="connsiteY38" fmla="*/ 2586848 h 6483075"/>
                <a:gd name="connsiteX39" fmla="*/ 5461328 w 5646974"/>
                <a:gd name="connsiteY39" fmla="*/ 2515635 h 6483075"/>
                <a:gd name="connsiteX40" fmla="*/ 5439605 w 5646974"/>
                <a:gd name="connsiteY40" fmla="*/ 2445317 h 6483075"/>
                <a:gd name="connsiteX41" fmla="*/ 5415532 w 5646974"/>
                <a:gd name="connsiteY41" fmla="*/ 2375896 h 6483075"/>
                <a:gd name="connsiteX42" fmla="*/ 5144564 w 5646974"/>
                <a:gd name="connsiteY42" fmla="*/ 1857138 h 6483075"/>
                <a:gd name="connsiteX43" fmla="*/ 4774838 w 5646974"/>
                <a:gd name="connsiteY43" fmla="*/ 1405450 h 6483075"/>
                <a:gd name="connsiteX44" fmla="*/ 4345769 w 5646974"/>
                <a:gd name="connsiteY44" fmla="*/ 1012323 h 6483075"/>
                <a:gd name="connsiteX45" fmla="*/ 4115334 w 5646974"/>
                <a:gd name="connsiteY45" fmla="*/ 841344 h 6483075"/>
                <a:gd name="connsiteX46" fmla="*/ 3874038 w 5646974"/>
                <a:gd name="connsiteY46" fmla="*/ 691528 h 6483075"/>
                <a:gd name="connsiteX47" fmla="*/ 3359535 w 5646974"/>
                <a:gd name="connsiteY47" fmla="*/ 468819 h 6483075"/>
                <a:gd name="connsiteX48" fmla="*/ 2811105 w 5646974"/>
                <a:gd name="connsiteY48" fmla="*/ 366031 h 6483075"/>
                <a:gd name="connsiteX49" fmla="*/ 2741124 w 5646974"/>
                <a:gd name="connsiteY49" fmla="*/ 361440 h 6483075"/>
                <a:gd name="connsiteX50" fmla="*/ 2671030 w 5646974"/>
                <a:gd name="connsiteY50" fmla="*/ 358417 h 6483075"/>
                <a:gd name="connsiteX51" fmla="*/ 2600713 w 5646974"/>
                <a:gd name="connsiteY51" fmla="*/ 357521 h 6483075"/>
                <a:gd name="connsiteX52" fmla="*/ 2531739 w 5646974"/>
                <a:gd name="connsiteY52" fmla="*/ 358529 h 6483075"/>
                <a:gd name="connsiteX53" fmla="*/ 2259988 w 5646974"/>
                <a:gd name="connsiteY53" fmla="*/ 385289 h 6483075"/>
                <a:gd name="connsiteX54" fmla="*/ 1740670 w 5646974"/>
                <a:gd name="connsiteY54" fmla="*/ 553917 h 6483075"/>
                <a:gd name="connsiteX55" fmla="*/ 1264124 w 5646974"/>
                <a:gd name="connsiteY55" fmla="*/ 853549 h 6483075"/>
                <a:gd name="connsiteX56" fmla="*/ 823074 w 5646974"/>
                <a:gd name="connsiteY56" fmla="*/ 1234136 h 6483075"/>
                <a:gd name="connsiteX57" fmla="*/ 715694 w 5646974"/>
                <a:gd name="connsiteY57" fmla="*/ 1336252 h 6483075"/>
                <a:gd name="connsiteX58" fmla="*/ 606859 w 5646974"/>
                <a:gd name="connsiteY58" fmla="*/ 1440945 h 6483075"/>
                <a:gd name="connsiteX59" fmla="*/ 382023 w 5646974"/>
                <a:gd name="connsiteY59" fmla="*/ 1646074 h 6483075"/>
                <a:gd name="connsiteX60" fmla="*/ 158531 w 5646974"/>
                <a:gd name="connsiteY60" fmla="*/ 1843813 h 6483075"/>
                <a:gd name="connsiteX61" fmla="*/ 0 w 5646974"/>
                <a:gd name="connsiteY61" fmla="*/ 1991775 h 6483075"/>
                <a:gd name="connsiteX62" fmla="*/ 0 w 5646974"/>
                <a:gd name="connsiteY62" fmla="*/ 1074740 h 6483075"/>
                <a:gd name="connsiteX63" fmla="*/ 113897 w 5646974"/>
                <a:gd name="connsiteY63" fmla="*/ 949410 h 6483075"/>
                <a:gd name="connsiteX64" fmla="*/ 2405773 w 5646974"/>
                <a:gd name="connsiteY64" fmla="*/ 0 h 6483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5646974" h="6483075">
                  <a:moveTo>
                    <a:pt x="2405773" y="0"/>
                  </a:moveTo>
                  <a:cubicBezTo>
                    <a:pt x="4195841" y="0"/>
                    <a:pt x="5646974" y="1451246"/>
                    <a:pt x="5646974" y="3241538"/>
                  </a:cubicBezTo>
                  <a:cubicBezTo>
                    <a:pt x="5646974" y="5031830"/>
                    <a:pt x="4195841" y="6483075"/>
                    <a:pt x="2405773" y="6483075"/>
                  </a:cubicBezTo>
                  <a:cubicBezTo>
                    <a:pt x="1510739" y="6483075"/>
                    <a:pt x="700439" y="6120264"/>
                    <a:pt x="113897" y="5533666"/>
                  </a:cubicBezTo>
                  <a:lnTo>
                    <a:pt x="0" y="5408336"/>
                  </a:lnTo>
                  <a:lnTo>
                    <a:pt x="0" y="4983659"/>
                  </a:lnTo>
                  <a:lnTo>
                    <a:pt x="155731" y="5176047"/>
                  </a:lnTo>
                  <a:cubicBezTo>
                    <a:pt x="417742" y="5469073"/>
                    <a:pt x="741224" y="5704211"/>
                    <a:pt x="1093706" y="5866903"/>
                  </a:cubicBezTo>
                  <a:cubicBezTo>
                    <a:pt x="1269947" y="5948418"/>
                    <a:pt x="1453018" y="6013137"/>
                    <a:pt x="1639673" y="6059940"/>
                  </a:cubicBezTo>
                  <a:lnTo>
                    <a:pt x="1709990" y="6076287"/>
                  </a:lnTo>
                  <a:cubicBezTo>
                    <a:pt x="1733504" y="6081550"/>
                    <a:pt x="1756570" y="6088156"/>
                    <a:pt x="1780307" y="6091963"/>
                  </a:cubicBezTo>
                  <a:lnTo>
                    <a:pt x="1851072" y="6105176"/>
                  </a:lnTo>
                  <a:lnTo>
                    <a:pt x="1886455" y="6111782"/>
                  </a:lnTo>
                  <a:cubicBezTo>
                    <a:pt x="1898212" y="6114021"/>
                    <a:pt x="1909969" y="6116373"/>
                    <a:pt x="1921949" y="6117716"/>
                  </a:cubicBezTo>
                  <a:cubicBezTo>
                    <a:pt x="1969425" y="6124323"/>
                    <a:pt x="2016676" y="6131489"/>
                    <a:pt x="2064152" y="6137647"/>
                  </a:cubicBezTo>
                  <a:cubicBezTo>
                    <a:pt x="2111851" y="6141790"/>
                    <a:pt x="2159438" y="6146381"/>
                    <a:pt x="2206914" y="6151195"/>
                  </a:cubicBezTo>
                  <a:lnTo>
                    <a:pt x="2350011" y="6158250"/>
                  </a:lnTo>
                  <a:cubicBezTo>
                    <a:pt x="2397711" y="6159593"/>
                    <a:pt x="2445410" y="6159146"/>
                    <a:pt x="2493109" y="6159705"/>
                  </a:cubicBezTo>
                  <a:cubicBezTo>
                    <a:pt x="2589068" y="6158137"/>
                    <a:pt x="2685922" y="6154666"/>
                    <a:pt x="2781321" y="6147277"/>
                  </a:cubicBezTo>
                  <a:cubicBezTo>
                    <a:pt x="2972566" y="6132944"/>
                    <a:pt x="3161348" y="6105288"/>
                    <a:pt x="3345091" y="6060276"/>
                  </a:cubicBezTo>
                  <a:cubicBezTo>
                    <a:pt x="3528834" y="6015375"/>
                    <a:pt x="3707539" y="5952785"/>
                    <a:pt x="3878853" y="5871718"/>
                  </a:cubicBezTo>
                  <a:cubicBezTo>
                    <a:pt x="4050167" y="5790428"/>
                    <a:pt x="4213084" y="5689318"/>
                    <a:pt x="4367267" y="5573093"/>
                  </a:cubicBezTo>
                  <a:lnTo>
                    <a:pt x="4424484" y="5528529"/>
                  </a:lnTo>
                  <a:cubicBezTo>
                    <a:pt x="4443631" y="5513637"/>
                    <a:pt x="4463113" y="5499193"/>
                    <a:pt x="4481252" y="5483069"/>
                  </a:cubicBezTo>
                  <a:lnTo>
                    <a:pt x="4536790" y="5435818"/>
                  </a:lnTo>
                  <a:cubicBezTo>
                    <a:pt x="4555265" y="5419918"/>
                    <a:pt x="4574188" y="5404466"/>
                    <a:pt x="4591543" y="5387671"/>
                  </a:cubicBezTo>
                  <a:cubicBezTo>
                    <a:pt x="4662980" y="5321944"/>
                    <a:pt x="4733074" y="5254650"/>
                    <a:pt x="4794209" y="5181198"/>
                  </a:cubicBezTo>
                  <a:cubicBezTo>
                    <a:pt x="4857808" y="5109089"/>
                    <a:pt x="4910434" y="5029926"/>
                    <a:pt x="4956678" y="4945836"/>
                  </a:cubicBezTo>
                  <a:cubicBezTo>
                    <a:pt x="4967651" y="4924450"/>
                    <a:pt x="4978624" y="4903064"/>
                    <a:pt x="4989262" y="4881453"/>
                  </a:cubicBezTo>
                  <a:lnTo>
                    <a:pt x="5017814" y="4814607"/>
                  </a:lnTo>
                  <a:cubicBezTo>
                    <a:pt x="5027891" y="4792549"/>
                    <a:pt x="5035393" y="4769035"/>
                    <a:pt x="5044127" y="4746193"/>
                  </a:cubicBezTo>
                  <a:cubicBezTo>
                    <a:pt x="5052636" y="4723128"/>
                    <a:pt x="5061146" y="4700174"/>
                    <a:pt x="5068425" y="4676436"/>
                  </a:cubicBezTo>
                  <a:cubicBezTo>
                    <a:pt x="5099552" y="4582717"/>
                    <a:pt x="5126985" y="4486422"/>
                    <a:pt x="5154641" y="4390352"/>
                  </a:cubicBezTo>
                  <a:lnTo>
                    <a:pt x="5196854" y="4246134"/>
                  </a:lnTo>
                  <a:lnTo>
                    <a:pt x="5240299" y="4102140"/>
                  </a:lnTo>
                  <a:cubicBezTo>
                    <a:pt x="5299195" y="3910560"/>
                    <a:pt x="5364697" y="3721330"/>
                    <a:pt x="5432440" y="3532884"/>
                  </a:cubicBezTo>
                  <a:cubicBezTo>
                    <a:pt x="5500294" y="3346902"/>
                    <a:pt x="5533549" y="3148714"/>
                    <a:pt x="5528846" y="2951647"/>
                  </a:cubicBezTo>
                  <a:cubicBezTo>
                    <a:pt x="5526831" y="2853113"/>
                    <a:pt x="5515409" y="2755027"/>
                    <a:pt x="5495927" y="2658733"/>
                  </a:cubicBezTo>
                  <a:cubicBezTo>
                    <a:pt x="5491112" y="2634659"/>
                    <a:pt x="5486297" y="2610585"/>
                    <a:pt x="5480027" y="2586848"/>
                  </a:cubicBezTo>
                  <a:cubicBezTo>
                    <a:pt x="5474205" y="2562998"/>
                    <a:pt x="5468718" y="2539036"/>
                    <a:pt x="5461328" y="2515635"/>
                  </a:cubicBezTo>
                  <a:cubicBezTo>
                    <a:pt x="5454386" y="2492009"/>
                    <a:pt x="5447668" y="2468495"/>
                    <a:pt x="5439605" y="2445317"/>
                  </a:cubicBezTo>
                  <a:cubicBezTo>
                    <a:pt x="5431879" y="2422028"/>
                    <a:pt x="5424378" y="2398738"/>
                    <a:pt x="5415532" y="2375896"/>
                  </a:cubicBezTo>
                  <a:cubicBezTo>
                    <a:pt x="5347790" y="2191817"/>
                    <a:pt x="5254071" y="2018599"/>
                    <a:pt x="5144564" y="1857138"/>
                  </a:cubicBezTo>
                  <a:cubicBezTo>
                    <a:pt x="5034946" y="1695565"/>
                    <a:pt x="4909762" y="1545301"/>
                    <a:pt x="4774838" y="1405450"/>
                  </a:cubicBezTo>
                  <a:cubicBezTo>
                    <a:pt x="4638907" y="1265040"/>
                    <a:pt x="4496145" y="1132131"/>
                    <a:pt x="4345769" y="1012323"/>
                  </a:cubicBezTo>
                  <a:cubicBezTo>
                    <a:pt x="4270749" y="952195"/>
                    <a:pt x="4194273" y="894642"/>
                    <a:pt x="4115334" y="841344"/>
                  </a:cubicBezTo>
                  <a:cubicBezTo>
                    <a:pt x="4037067" y="787263"/>
                    <a:pt x="3956336" y="737548"/>
                    <a:pt x="3874038" y="691528"/>
                  </a:cubicBezTo>
                  <a:cubicBezTo>
                    <a:pt x="3709554" y="599712"/>
                    <a:pt x="3537792" y="523349"/>
                    <a:pt x="3359535" y="468819"/>
                  </a:cubicBezTo>
                  <a:cubicBezTo>
                    <a:pt x="3181278" y="414514"/>
                    <a:pt x="2997311" y="380699"/>
                    <a:pt x="2811105" y="366031"/>
                  </a:cubicBezTo>
                  <a:cubicBezTo>
                    <a:pt x="2787703" y="364575"/>
                    <a:pt x="2764525" y="362448"/>
                    <a:pt x="2741124" y="361440"/>
                  </a:cubicBezTo>
                  <a:lnTo>
                    <a:pt x="2671030" y="358417"/>
                  </a:lnTo>
                  <a:lnTo>
                    <a:pt x="2600713" y="357521"/>
                  </a:lnTo>
                  <a:cubicBezTo>
                    <a:pt x="2577087" y="356961"/>
                    <a:pt x="2554805" y="358305"/>
                    <a:pt x="2531739" y="358529"/>
                  </a:cubicBezTo>
                  <a:cubicBezTo>
                    <a:pt x="2440259" y="360992"/>
                    <a:pt x="2349564" y="370285"/>
                    <a:pt x="2259988" y="385289"/>
                  </a:cubicBezTo>
                  <a:cubicBezTo>
                    <a:pt x="2080723" y="415521"/>
                    <a:pt x="1906945" y="473634"/>
                    <a:pt x="1740670" y="553917"/>
                  </a:cubicBezTo>
                  <a:cubicBezTo>
                    <a:pt x="1574506" y="634647"/>
                    <a:pt x="1415844" y="737100"/>
                    <a:pt x="1264124" y="853549"/>
                  </a:cubicBezTo>
                  <a:cubicBezTo>
                    <a:pt x="1112181" y="969886"/>
                    <a:pt x="966508" y="1099212"/>
                    <a:pt x="823074" y="1234136"/>
                  </a:cubicBezTo>
                  <a:cubicBezTo>
                    <a:pt x="787131" y="1267951"/>
                    <a:pt x="751413" y="1301990"/>
                    <a:pt x="715694" y="1336252"/>
                  </a:cubicBezTo>
                  <a:lnTo>
                    <a:pt x="606859" y="1440945"/>
                  </a:lnTo>
                  <a:cubicBezTo>
                    <a:pt x="532623" y="1511374"/>
                    <a:pt x="457267" y="1579452"/>
                    <a:pt x="382023" y="1646074"/>
                  </a:cubicBezTo>
                  <a:lnTo>
                    <a:pt x="158531" y="1843813"/>
                  </a:lnTo>
                  <a:lnTo>
                    <a:pt x="0" y="1991775"/>
                  </a:lnTo>
                  <a:lnTo>
                    <a:pt x="0" y="1074740"/>
                  </a:lnTo>
                  <a:lnTo>
                    <a:pt x="113897" y="949410"/>
                  </a:lnTo>
                  <a:cubicBezTo>
                    <a:pt x="700439" y="362812"/>
                    <a:pt x="1510739" y="0"/>
                    <a:pt x="2405773" y="0"/>
                  </a:cubicBezTo>
                  <a:close/>
                </a:path>
              </a:pathLst>
            </a:custGeom>
            <a:gradFill>
              <a:gsLst>
                <a:gs pos="2000">
                  <a:schemeClr val="bg1">
                    <a:alpha val="10000"/>
                  </a:schemeClr>
                </a:gs>
                <a:gs pos="16000">
                  <a:schemeClr val="accent6">
                    <a:alpha val="10000"/>
                  </a:schemeClr>
                </a:gs>
                <a:gs pos="100000">
                  <a:schemeClr val="bg1">
                    <a:alpha val="10000"/>
                  </a:schemeClr>
                </a:gs>
                <a:gs pos="74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sp>
        <p:nvSpPr>
          <p:cNvPr id="2" name="Titel 1">
            <a:extLst>
              <a:ext uri="{FF2B5EF4-FFF2-40B4-BE49-F238E27FC236}">
                <a16:creationId xmlns:a16="http://schemas.microsoft.com/office/drawing/2014/main" id="{FC290BBC-5957-EB6A-B155-10063D8243FA}"/>
              </a:ext>
            </a:extLst>
          </p:cNvPr>
          <p:cNvSpPr>
            <a:spLocks noGrp="1"/>
          </p:cNvSpPr>
          <p:nvPr>
            <p:ph type="title"/>
          </p:nvPr>
        </p:nvSpPr>
        <p:spPr>
          <a:xfrm>
            <a:off x="368301" y="1409700"/>
            <a:ext cx="4501079" cy="5415954"/>
          </a:xfrm>
        </p:spPr>
        <p:txBody>
          <a:bodyPr vert="horz" lIns="91440" tIns="45720" rIns="91440" bIns="45720" rtlCol="0" anchor="ctr">
            <a:normAutofit/>
          </a:bodyPr>
          <a:lstStyle/>
          <a:p>
            <a:pPr algn="ctr"/>
            <a:r>
              <a:rPr lang="en-US" sz="4000" b="1" dirty="0">
                <a:solidFill>
                  <a:schemeClr val="tx2"/>
                </a:solidFill>
              </a:rPr>
              <a:t>Zo </a:t>
            </a:r>
            <a:r>
              <a:rPr lang="en-US" sz="4000" b="1" dirty="0" err="1">
                <a:solidFill>
                  <a:schemeClr val="tx2"/>
                </a:solidFill>
              </a:rPr>
              <a:t>nodig</a:t>
            </a:r>
            <a:r>
              <a:rPr lang="en-US" sz="4000" b="1" dirty="0">
                <a:solidFill>
                  <a:schemeClr val="tx2"/>
                </a:solidFill>
              </a:rPr>
              <a:t> </a:t>
            </a:r>
            <a:r>
              <a:rPr lang="en-US" sz="4000" b="1" dirty="0" err="1">
                <a:solidFill>
                  <a:schemeClr val="tx2"/>
                </a:solidFill>
              </a:rPr>
              <a:t>medicatie</a:t>
            </a:r>
            <a:br>
              <a:rPr lang="en-US" sz="4000" b="1" dirty="0">
                <a:solidFill>
                  <a:schemeClr val="tx2"/>
                </a:solidFill>
              </a:rPr>
            </a:br>
            <a:r>
              <a:rPr lang="en-US" sz="4000" b="1" dirty="0">
                <a:solidFill>
                  <a:schemeClr val="tx2"/>
                </a:solidFill>
              </a:rPr>
              <a:t>- </a:t>
            </a:r>
            <a:br>
              <a:rPr lang="en-US" sz="4000" b="1" dirty="0">
                <a:solidFill>
                  <a:schemeClr val="tx2"/>
                </a:solidFill>
              </a:rPr>
            </a:br>
            <a:r>
              <a:rPr lang="en-US" sz="4000" b="1" dirty="0">
                <a:solidFill>
                  <a:schemeClr val="tx2"/>
                </a:solidFill>
              </a:rPr>
              <a:t>de </a:t>
            </a:r>
            <a:r>
              <a:rPr lang="en-US" sz="4000" b="1" dirty="0" err="1">
                <a:solidFill>
                  <a:schemeClr val="tx2"/>
                </a:solidFill>
              </a:rPr>
              <a:t>afspraken</a:t>
            </a:r>
            <a:br>
              <a:rPr lang="en-US" sz="4000" b="1" kern="1200" dirty="0">
                <a:solidFill>
                  <a:schemeClr val="tx2"/>
                </a:solidFill>
                <a:latin typeface="+mj-lt"/>
                <a:ea typeface="+mj-ea"/>
                <a:cs typeface="+mj-cs"/>
              </a:rPr>
            </a:br>
            <a:br>
              <a:rPr lang="en-US" sz="4000" b="1" kern="1200" dirty="0">
                <a:solidFill>
                  <a:schemeClr val="tx2"/>
                </a:solidFill>
                <a:latin typeface="+mj-lt"/>
                <a:ea typeface="+mj-ea"/>
                <a:cs typeface="+mj-cs"/>
              </a:rPr>
            </a:br>
            <a:br>
              <a:rPr lang="en-US" sz="2400" b="1" kern="1200" dirty="0">
                <a:solidFill>
                  <a:schemeClr val="tx2"/>
                </a:solidFill>
                <a:latin typeface="+mj-lt"/>
                <a:ea typeface="+mj-ea"/>
                <a:cs typeface="+mj-cs"/>
              </a:rPr>
            </a:br>
            <a:endParaRPr lang="en-US" sz="3100" b="1" kern="1200" dirty="0">
              <a:solidFill>
                <a:schemeClr val="tx2"/>
              </a:solidFill>
              <a:latin typeface="+mj-lt"/>
              <a:ea typeface="+mj-ea"/>
              <a:cs typeface="+mj-cs"/>
            </a:endParaRPr>
          </a:p>
        </p:txBody>
      </p:sp>
      <p:sp>
        <p:nvSpPr>
          <p:cNvPr id="4" name="Tijdelijke aanduiding voor inhoud 2">
            <a:extLst>
              <a:ext uri="{FF2B5EF4-FFF2-40B4-BE49-F238E27FC236}">
                <a16:creationId xmlns:a16="http://schemas.microsoft.com/office/drawing/2014/main" id="{48EF1B7C-0DCD-E8C4-C799-EB9DC538E5F4}"/>
              </a:ext>
            </a:extLst>
          </p:cNvPr>
          <p:cNvSpPr txBox="1">
            <a:spLocks/>
          </p:cNvSpPr>
          <p:nvPr/>
        </p:nvSpPr>
        <p:spPr>
          <a:xfrm>
            <a:off x="5646907" y="1222181"/>
            <a:ext cx="6011694" cy="4038600"/>
          </a:xfrm>
          <a:prstGeom prst="rect">
            <a:avLst/>
          </a:prstGeom>
        </p:spPr>
        <p:txBody>
          <a:bodyPr vert="horz" lIns="91440" tIns="45720" rIns="91440" bIns="45720" rtlCol="0" anchor="t">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nl-NL" sz="2600" dirty="0">
                <a:solidFill>
                  <a:schemeClr val="tx2"/>
                </a:solidFill>
              </a:rPr>
              <a:t>Omschrijf in het plan wanneer zo nodig medicatie gegeven mag worden, bij welke uitingen en ook welk effect er verwacht wordt</a:t>
            </a:r>
          </a:p>
          <a:p>
            <a:pPr marL="0" indent="0">
              <a:buNone/>
            </a:pPr>
            <a:r>
              <a:rPr lang="nl-NL" sz="2600" dirty="0">
                <a:solidFill>
                  <a:schemeClr val="tx2"/>
                </a:solidFill>
              </a:rPr>
              <a:t> </a:t>
            </a:r>
          </a:p>
          <a:p>
            <a:r>
              <a:rPr lang="nl-NL" sz="2600" dirty="0">
                <a:solidFill>
                  <a:schemeClr val="tx2"/>
                </a:solidFill>
              </a:rPr>
              <a:t>Bij twijfel beoordeel de situatie met 2 personen</a:t>
            </a:r>
          </a:p>
          <a:p>
            <a:endParaRPr lang="nl-NL" sz="2600" dirty="0">
              <a:solidFill>
                <a:schemeClr val="tx2"/>
              </a:solidFill>
            </a:endParaRPr>
          </a:p>
          <a:p>
            <a:r>
              <a:rPr lang="nl-NL" sz="2600" dirty="0">
                <a:solidFill>
                  <a:schemeClr val="tx2"/>
                </a:solidFill>
              </a:rPr>
              <a:t>In stervensfase standaard 1-2 keer de bewoner beoordelen op comfort. Dit kun je doen met een verpleegkundige of andere collega van de afdeling</a:t>
            </a:r>
          </a:p>
          <a:p>
            <a:endParaRPr lang="nl-NL" dirty="0"/>
          </a:p>
        </p:txBody>
      </p:sp>
    </p:spTree>
    <p:extLst>
      <p:ext uri="{BB962C8B-B14F-4D97-AF65-F5344CB8AC3E}">
        <p14:creationId xmlns:p14="http://schemas.microsoft.com/office/powerpoint/2010/main" val="162861105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B7018E5-9ACF-C43F-1145-138964983425}"/>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A70E2C5-C2A8-2CD9-2B57-65938D06E0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Rectangle 9">
            <a:extLst>
              <a:ext uri="{FF2B5EF4-FFF2-40B4-BE49-F238E27FC236}">
                <a16:creationId xmlns:a16="http://schemas.microsoft.com/office/drawing/2014/main" id="{50799EFB-80D4-6CAD-DDA9-0377373663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nvGrpSpPr>
          <p:cNvPr id="12" name="Group 11">
            <a:extLst>
              <a:ext uri="{FF2B5EF4-FFF2-40B4-BE49-F238E27FC236}">
                <a16:creationId xmlns:a16="http://schemas.microsoft.com/office/drawing/2014/main" id="{22AAB18C-3C22-06C2-333E-F62E221E12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3346102" cy="2510865"/>
            <a:chOff x="-305" y="-1"/>
            <a:chExt cx="3832880" cy="2876136"/>
          </a:xfrm>
        </p:grpSpPr>
        <p:sp>
          <p:nvSpPr>
            <p:cNvPr id="13" name="Freeform: Shape 12">
              <a:extLst>
                <a:ext uri="{FF2B5EF4-FFF2-40B4-BE49-F238E27FC236}">
                  <a16:creationId xmlns:a16="http://schemas.microsoft.com/office/drawing/2014/main" id="{1DFB883E-1B01-5830-AF0E-9C37A60C45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4" name="Freeform: Shape 13">
              <a:extLst>
                <a:ext uri="{FF2B5EF4-FFF2-40B4-BE49-F238E27FC236}">
                  <a16:creationId xmlns:a16="http://schemas.microsoft.com/office/drawing/2014/main" id="{1C79E373-0A32-CE96-4EB5-5D834DDDB3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5" name="Freeform: Shape 14">
              <a:extLst>
                <a:ext uri="{FF2B5EF4-FFF2-40B4-BE49-F238E27FC236}">
                  <a16:creationId xmlns:a16="http://schemas.microsoft.com/office/drawing/2014/main" id="{1E2D7009-A6A8-1E18-6E94-9FE24562C8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6" name="Freeform: Shape 15">
              <a:extLst>
                <a:ext uri="{FF2B5EF4-FFF2-40B4-BE49-F238E27FC236}">
                  <a16:creationId xmlns:a16="http://schemas.microsoft.com/office/drawing/2014/main" id="{AE0A1F27-94FE-ECAD-05D8-9B82076CB1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grpSp>
        <p:nvGrpSpPr>
          <p:cNvPr id="18" name="Group 17">
            <a:extLst>
              <a:ext uri="{FF2B5EF4-FFF2-40B4-BE49-F238E27FC236}">
                <a16:creationId xmlns:a16="http://schemas.microsoft.com/office/drawing/2014/main" id="{C5F40D5C-835A-C692-DB75-945BA0C265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9072780" y="3734338"/>
            <a:ext cx="3878664" cy="2368659"/>
            <a:chOff x="6867015" y="-1"/>
            <a:chExt cx="5324985" cy="3251912"/>
          </a:xfrm>
          <a:solidFill>
            <a:schemeClr val="accent5">
              <a:alpha val="10000"/>
            </a:schemeClr>
          </a:solidFill>
        </p:grpSpPr>
        <p:sp>
          <p:nvSpPr>
            <p:cNvPr id="19" name="Freeform: Shape 18">
              <a:extLst>
                <a:ext uri="{FF2B5EF4-FFF2-40B4-BE49-F238E27FC236}">
                  <a16:creationId xmlns:a16="http://schemas.microsoft.com/office/drawing/2014/main" id="{A28FE2CB-8BE0-791E-95FC-6D4708DA15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0" name="Freeform: Shape 19">
              <a:extLst>
                <a:ext uri="{FF2B5EF4-FFF2-40B4-BE49-F238E27FC236}">
                  <a16:creationId xmlns:a16="http://schemas.microsoft.com/office/drawing/2014/main" id="{8E0AE555-1FE4-4822-BCA1-E1C144480C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1" name="Freeform: Shape 20">
              <a:extLst>
                <a:ext uri="{FF2B5EF4-FFF2-40B4-BE49-F238E27FC236}">
                  <a16:creationId xmlns:a16="http://schemas.microsoft.com/office/drawing/2014/main" id="{7A4935FB-C30B-CBDA-1A3D-77B1B32116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2" name="Freeform: Shape 21">
              <a:extLst>
                <a:ext uri="{FF2B5EF4-FFF2-40B4-BE49-F238E27FC236}">
                  <a16:creationId xmlns:a16="http://schemas.microsoft.com/office/drawing/2014/main" id="{9CC358FE-8BEA-9821-A2CF-28AD022C63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sp>
        <p:nvSpPr>
          <p:cNvPr id="11" name="Titel 2">
            <a:extLst>
              <a:ext uri="{FF2B5EF4-FFF2-40B4-BE49-F238E27FC236}">
                <a16:creationId xmlns:a16="http://schemas.microsoft.com/office/drawing/2014/main" id="{AE4480C9-A544-69FE-65CC-39D8AC0B548F}"/>
              </a:ext>
            </a:extLst>
          </p:cNvPr>
          <p:cNvSpPr txBox="1">
            <a:spLocks/>
          </p:cNvSpPr>
          <p:nvPr/>
        </p:nvSpPr>
        <p:spPr>
          <a:xfrm>
            <a:off x="635304" y="214900"/>
            <a:ext cx="9833548" cy="90105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nl-NL" sz="4000" b="1" i="0" u="none" strike="noStrike" kern="1200" cap="none" spc="0" normalizeH="0" baseline="0" noProof="0" dirty="0">
                <a:ln>
                  <a:noFill/>
                </a:ln>
                <a:solidFill>
                  <a:srgbClr val="0E2841"/>
                </a:solidFill>
                <a:effectLst/>
                <a:uLnTx/>
                <a:uFillTx/>
                <a:latin typeface="Aptos Display" panose="02110004020202020204"/>
                <a:ea typeface="Verdana"/>
                <a:cs typeface="+mj-cs"/>
              </a:rPr>
              <a:t>Opiaten</a:t>
            </a:r>
          </a:p>
        </p:txBody>
      </p:sp>
      <p:cxnSp>
        <p:nvCxnSpPr>
          <p:cNvPr id="25" name="Rechte verbindingslijn 24">
            <a:extLst>
              <a:ext uri="{FF2B5EF4-FFF2-40B4-BE49-F238E27FC236}">
                <a16:creationId xmlns:a16="http://schemas.microsoft.com/office/drawing/2014/main" id="{57E56B06-E87D-21B1-49EF-84635C149EA1}"/>
              </a:ext>
            </a:extLst>
          </p:cNvPr>
          <p:cNvCxnSpPr/>
          <p:nvPr/>
        </p:nvCxnSpPr>
        <p:spPr>
          <a:xfrm>
            <a:off x="900000" y="2833200"/>
            <a:ext cx="1980000" cy="0"/>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26" name="Rechte verbindingslijn 25">
            <a:extLst>
              <a:ext uri="{FF2B5EF4-FFF2-40B4-BE49-F238E27FC236}">
                <a16:creationId xmlns:a16="http://schemas.microsoft.com/office/drawing/2014/main" id="{1283C117-A1BE-6BFF-F7BF-089EBDDBD5FB}"/>
              </a:ext>
            </a:extLst>
          </p:cNvPr>
          <p:cNvCxnSpPr/>
          <p:nvPr/>
        </p:nvCxnSpPr>
        <p:spPr>
          <a:xfrm>
            <a:off x="3600000" y="2831432"/>
            <a:ext cx="1980000" cy="0"/>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27" name="Rechte verbindingslijn 26">
            <a:extLst>
              <a:ext uri="{FF2B5EF4-FFF2-40B4-BE49-F238E27FC236}">
                <a16:creationId xmlns:a16="http://schemas.microsoft.com/office/drawing/2014/main" id="{3AE851D2-8243-B52D-3639-FAEF42D6C8EF}"/>
              </a:ext>
            </a:extLst>
          </p:cNvPr>
          <p:cNvCxnSpPr/>
          <p:nvPr/>
        </p:nvCxnSpPr>
        <p:spPr>
          <a:xfrm>
            <a:off x="6300000" y="2831432"/>
            <a:ext cx="1980000" cy="0"/>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28" name="Rechte verbindingslijn 27">
            <a:extLst>
              <a:ext uri="{FF2B5EF4-FFF2-40B4-BE49-F238E27FC236}">
                <a16:creationId xmlns:a16="http://schemas.microsoft.com/office/drawing/2014/main" id="{F76B4251-4317-25F2-D03F-E9BEC2A5C8CD}"/>
              </a:ext>
            </a:extLst>
          </p:cNvPr>
          <p:cNvCxnSpPr/>
          <p:nvPr/>
        </p:nvCxnSpPr>
        <p:spPr>
          <a:xfrm>
            <a:off x="8958908" y="2831432"/>
            <a:ext cx="2232000" cy="0"/>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34" name="Rechte verbindingslijn 33">
            <a:extLst>
              <a:ext uri="{FF2B5EF4-FFF2-40B4-BE49-F238E27FC236}">
                <a16:creationId xmlns:a16="http://schemas.microsoft.com/office/drawing/2014/main" id="{30A64A58-530B-B552-6286-B7ABC8D3AAFB}"/>
              </a:ext>
            </a:extLst>
          </p:cNvPr>
          <p:cNvCxnSpPr/>
          <p:nvPr/>
        </p:nvCxnSpPr>
        <p:spPr>
          <a:xfrm>
            <a:off x="885252" y="2742532"/>
            <a:ext cx="1980000" cy="0"/>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sp>
        <p:nvSpPr>
          <p:cNvPr id="5" name="Tijdelijke aanduiding voor inhoud 2">
            <a:extLst>
              <a:ext uri="{FF2B5EF4-FFF2-40B4-BE49-F238E27FC236}">
                <a16:creationId xmlns:a16="http://schemas.microsoft.com/office/drawing/2014/main" id="{E1A96241-6EB9-ACF0-07BE-4C132A80D895}"/>
              </a:ext>
            </a:extLst>
          </p:cNvPr>
          <p:cNvSpPr>
            <a:spLocks noGrp="1"/>
          </p:cNvSpPr>
          <p:nvPr>
            <p:ph idx="1"/>
          </p:nvPr>
        </p:nvSpPr>
        <p:spPr>
          <a:xfrm>
            <a:off x="838200" y="1825625"/>
            <a:ext cx="10515600" cy="4351338"/>
          </a:xfrm>
        </p:spPr>
        <p:txBody>
          <a:bodyPr vert="horz" lIns="91440" tIns="45720" rIns="91440" bIns="45720" rtlCol="0" anchor="t">
            <a:normAutofit/>
          </a:bodyPr>
          <a:lstStyle/>
          <a:p>
            <a:r>
              <a:rPr lang="nl-NL" sz="2400" dirty="0">
                <a:solidFill>
                  <a:schemeClr val="tx2"/>
                </a:solidFill>
              </a:rPr>
              <a:t>Wat doen ze eigenlijk?</a:t>
            </a:r>
          </a:p>
          <a:p>
            <a:r>
              <a:rPr lang="nl-NL" sz="2400" dirty="0">
                <a:solidFill>
                  <a:schemeClr val="tx2"/>
                </a:solidFill>
              </a:rPr>
              <a:t>Twijfel je wel eens om een opiaat te geven?</a:t>
            </a:r>
          </a:p>
          <a:p>
            <a:r>
              <a:rPr lang="nl-NL" sz="2400" dirty="0">
                <a:solidFill>
                  <a:schemeClr val="tx2"/>
                </a:solidFill>
              </a:rPr>
              <a:t>Kunnen mensen overlijden door gebruik van opiaten volgens voorschrift van de arts?</a:t>
            </a:r>
          </a:p>
          <a:p>
            <a:r>
              <a:rPr lang="nl-NL" sz="2400" dirty="0">
                <a:solidFill>
                  <a:schemeClr val="tx2"/>
                </a:solidFill>
              </a:rPr>
              <a:t>Welke soorten ken je allemaal?</a:t>
            </a:r>
          </a:p>
          <a:p>
            <a:r>
              <a:rPr lang="nl-NL" sz="2400" dirty="0">
                <a:solidFill>
                  <a:schemeClr val="tx2"/>
                </a:solidFill>
              </a:rPr>
              <a:t>Wat betekent </a:t>
            </a:r>
            <a:r>
              <a:rPr lang="nl-NL" sz="2400" dirty="0" err="1">
                <a:solidFill>
                  <a:schemeClr val="tx2"/>
                </a:solidFill>
              </a:rPr>
              <a:t>mga</a:t>
            </a:r>
            <a:r>
              <a:rPr lang="nl-NL" sz="2400" dirty="0">
                <a:solidFill>
                  <a:schemeClr val="tx2"/>
                </a:solidFill>
              </a:rPr>
              <a:t> of </a:t>
            </a:r>
            <a:r>
              <a:rPr lang="nl-NL" sz="2400" dirty="0" err="1">
                <a:solidFill>
                  <a:schemeClr val="tx2"/>
                </a:solidFill>
              </a:rPr>
              <a:t>mva</a:t>
            </a:r>
            <a:r>
              <a:rPr lang="nl-NL" sz="2400" dirty="0">
                <a:solidFill>
                  <a:schemeClr val="tx2"/>
                </a:solidFill>
              </a:rPr>
              <a:t>?</a:t>
            </a:r>
          </a:p>
          <a:p>
            <a:r>
              <a:rPr lang="nl-NL" sz="2400" dirty="0">
                <a:solidFill>
                  <a:schemeClr val="tx2"/>
                </a:solidFill>
              </a:rPr>
              <a:t>Noem 2 bijwerkingen van opiaten</a:t>
            </a:r>
          </a:p>
        </p:txBody>
      </p:sp>
    </p:spTree>
    <p:extLst>
      <p:ext uri="{BB962C8B-B14F-4D97-AF65-F5344CB8AC3E}">
        <p14:creationId xmlns:p14="http://schemas.microsoft.com/office/powerpoint/2010/main" val="218215602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7" name="Rectangle 16">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9" name="Titel 8">
            <a:extLst>
              <a:ext uri="{FF2B5EF4-FFF2-40B4-BE49-F238E27FC236}">
                <a16:creationId xmlns:a16="http://schemas.microsoft.com/office/drawing/2014/main" id="{FF5D7770-653B-4FA3-B3CB-02874E76DE13}"/>
              </a:ext>
            </a:extLst>
          </p:cNvPr>
          <p:cNvSpPr>
            <a:spLocks noGrp="1"/>
          </p:cNvSpPr>
          <p:nvPr>
            <p:ph type="title"/>
          </p:nvPr>
        </p:nvSpPr>
        <p:spPr>
          <a:xfrm>
            <a:off x="1204472" y="295283"/>
            <a:ext cx="9833548" cy="1325563"/>
          </a:xfrm>
        </p:spPr>
        <p:txBody>
          <a:bodyPr vert="horz" lIns="91440" tIns="45720" rIns="91440" bIns="45720" rtlCol="0" anchor="b">
            <a:normAutofit/>
          </a:bodyPr>
          <a:lstStyle/>
          <a:p>
            <a:r>
              <a:rPr lang="en-US" sz="3600" b="1" kern="1200" dirty="0">
                <a:solidFill>
                  <a:schemeClr val="tx2"/>
                </a:solidFill>
                <a:latin typeface="+mj-lt"/>
                <a:ea typeface="+mj-ea"/>
                <a:cs typeface="+mj-cs"/>
              </a:rPr>
              <a:t>Stelling 1</a:t>
            </a:r>
          </a:p>
        </p:txBody>
      </p:sp>
      <p:grpSp>
        <p:nvGrpSpPr>
          <p:cNvPr id="19" name="Group 18">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20" name="Freeform: Shape 19">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1" name="Freeform: Shape 20">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2" name="Freeform: Shape 21">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3" name="Freeform: Shape 22">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sp>
        <p:nvSpPr>
          <p:cNvPr id="10" name="Tekstvak 9">
            <a:extLst>
              <a:ext uri="{FF2B5EF4-FFF2-40B4-BE49-F238E27FC236}">
                <a16:creationId xmlns:a16="http://schemas.microsoft.com/office/drawing/2014/main" id="{A868CA06-473C-4DD0-B3B9-7F7A988AE6CF}"/>
              </a:ext>
            </a:extLst>
          </p:cNvPr>
          <p:cNvSpPr txBox="1"/>
          <p:nvPr/>
        </p:nvSpPr>
        <p:spPr>
          <a:xfrm>
            <a:off x="1041337" y="2870908"/>
            <a:ext cx="9996683" cy="3499161"/>
          </a:xfrm>
          <a:prstGeom prst="rect">
            <a:avLst/>
          </a:prstGeom>
        </p:spPr>
        <p:txBody>
          <a:bodyPr vert="horz" lIns="91440" tIns="45720" rIns="91440" bIns="45720" rtlCol="0">
            <a:noAutofit/>
          </a:bodyPr>
          <a:lstStyle/>
          <a:p>
            <a:pPr marL="214313" marR="0" lvl="0" indent="0" algn="l" defTabSz="9144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dirty="0">
                <a:ln>
                  <a:noFill/>
                </a:ln>
                <a:solidFill>
                  <a:srgbClr val="0E2841"/>
                </a:solidFill>
                <a:effectLst/>
                <a:uLnTx/>
                <a:uFillTx/>
                <a:latin typeface="Aptos" panose="02110004020202020204"/>
                <a:ea typeface="+mn-ea"/>
                <a:cs typeface="+mn-cs"/>
              </a:rPr>
              <a:t>Van </a:t>
            </a:r>
            <a:r>
              <a:rPr kumimoji="0" lang="en-US" sz="4000" b="0" i="0" u="none" strike="noStrike" kern="1200" cap="none" spc="0" normalizeH="0" baseline="0" noProof="0" dirty="0" err="1">
                <a:ln>
                  <a:noFill/>
                </a:ln>
                <a:solidFill>
                  <a:srgbClr val="0E2841"/>
                </a:solidFill>
                <a:effectLst/>
                <a:uLnTx/>
                <a:uFillTx/>
                <a:latin typeface="Aptos" panose="02110004020202020204"/>
                <a:ea typeface="+mn-ea"/>
                <a:cs typeface="+mn-cs"/>
              </a:rPr>
              <a:t>morfine</a:t>
            </a:r>
            <a:r>
              <a:rPr kumimoji="0" lang="en-US" sz="4000" b="0" i="0" u="none" strike="noStrike" kern="1200" cap="none" spc="0" normalizeH="0" baseline="0" noProof="0" dirty="0">
                <a:ln>
                  <a:noFill/>
                </a:ln>
                <a:solidFill>
                  <a:srgbClr val="0E2841"/>
                </a:solidFill>
                <a:effectLst/>
                <a:uLnTx/>
                <a:uFillTx/>
                <a:latin typeface="Aptos" panose="02110004020202020204"/>
                <a:ea typeface="+mn-ea"/>
                <a:cs typeface="+mn-cs"/>
              </a:rPr>
              <a:t> word je </a:t>
            </a:r>
            <a:r>
              <a:rPr kumimoji="0" lang="en-US" sz="4000" b="0" i="0" u="none" strike="noStrike" kern="1200" cap="none" spc="0" normalizeH="0" baseline="0" noProof="0" dirty="0" err="1">
                <a:ln>
                  <a:noFill/>
                </a:ln>
                <a:solidFill>
                  <a:srgbClr val="0E2841"/>
                </a:solidFill>
                <a:effectLst/>
                <a:uLnTx/>
                <a:uFillTx/>
                <a:latin typeface="Aptos" panose="02110004020202020204"/>
                <a:ea typeface="+mn-ea"/>
                <a:cs typeface="+mn-cs"/>
              </a:rPr>
              <a:t>suf</a:t>
            </a:r>
            <a:endParaRPr kumimoji="0" lang="en-US" sz="4000" b="0" i="0" u="none" strike="noStrike" kern="1200" cap="none" spc="0" normalizeH="0" baseline="0" noProof="0" dirty="0">
              <a:ln>
                <a:noFill/>
              </a:ln>
              <a:solidFill>
                <a:srgbClr val="0E2841"/>
              </a:solidFill>
              <a:effectLst/>
              <a:uLnTx/>
              <a:uFillTx/>
              <a:latin typeface="Aptos" panose="02110004020202020204"/>
              <a:ea typeface="+mn-ea"/>
              <a:cs typeface="Calibri"/>
            </a:endParaRP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endParaRPr kumimoji="0" lang="en-US" sz="2400" b="0" i="1" u="none" strike="noStrike" kern="1200" cap="none" spc="0" normalizeH="0" baseline="0" noProof="0" dirty="0">
              <a:ln>
                <a:noFill/>
              </a:ln>
              <a:solidFill>
                <a:srgbClr val="0E2841"/>
              </a:solidFill>
              <a:effectLst/>
              <a:uLnTx/>
              <a:uFillTx/>
              <a:latin typeface="Aptos" panose="02110004020202020204"/>
              <a:ea typeface="+mn-ea"/>
              <a:cs typeface="+mn-cs"/>
            </a:endParaRPr>
          </a:p>
        </p:txBody>
      </p:sp>
      <p:grpSp>
        <p:nvGrpSpPr>
          <p:cNvPr id="25" name="Group 24">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8" cy="2175328"/>
            <a:chOff x="-305" y="-1"/>
            <a:chExt cx="3832880" cy="2876136"/>
          </a:xfrm>
        </p:grpSpPr>
        <p:sp>
          <p:nvSpPr>
            <p:cNvPr id="26" name="Freeform: Shape 25">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7" name="Freeform: Shape 26">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8" name="Freeform: Shape 27">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9" name="Freeform: Shape 28">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spTree>
    <p:extLst>
      <p:ext uri="{BB962C8B-B14F-4D97-AF65-F5344CB8AC3E}">
        <p14:creationId xmlns:p14="http://schemas.microsoft.com/office/powerpoint/2010/main" val="14310144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BF5B724-8DE6-F0E6-D056-A5CCF88C431B}"/>
            </a:ext>
          </a:extLst>
        </p:cNvPr>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BD4A135A-F0F4-2632-5932-FD79AEA955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7" name="Rectangle 16">
            <a:extLst>
              <a:ext uri="{FF2B5EF4-FFF2-40B4-BE49-F238E27FC236}">
                <a16:creationId xmlns:a16="http://schemas.microsoft.com/office/drawing/2014/main" id="{86B3ED2B-EB80-53EB-2E40-4283835AC8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9" name="Titel 8">
            <a:extLst>
              <a:ext uri="{FF2B5EF4-FFF2-40B4-BE49-F238E27FC236}">
                <a16:creationId xmlns:a16="http://schemas.microsoft.com/office/drawing/2014/main" id="{BC28E8F0-508E-8411-5899-933ABE42F2BE}"/>
              </a:ext>
            </a:extLst>
          </p:cNvPr>
          <p:cNvSpPr>
            <a:spLocks noGrp="1"/>
          </p:cNvSpPr>
          <p:nvPr>
            <p:ph type="title"/>
          </p:nvPr>
        </p:nvSpPr>
        <p:spPr>
          <a:xfrm>
            <a:off x="1204472" y="295283"/>
            <a:ext cx="9833548" cy="1325563"/>
          </a:xfrm>
        </p:spPr>
        <p:txBody>
          <a:bodyPr vert="horz" lIns="91440" tIns="45720" rIns="91440" bIns="45720" rtlCol="0" anchor="b">
            <a:normAutofit/>
          </a:bodyPr>
          <a:lstStyle/>
          <a:p>
            <a:r>
              <a:rPr lang="en-US" sz="3600" b="1" kern="1200" dirty="0">
                <a:solidFill>
                  <a:schemeClr val="tx2"/>
                </a:solidFill>
                <a:latin typeface="+mj-lt"/>
                <a:ea typeface="+mj-ea"/>
                <a:cs typeface="+mj-cs"/>
              </a:rPr>
              <a:t>Stelling 2</a:t>
            </a:r>
          </a:p>
        </p:txBody>
      </p:sp>
      <p:grpSp>
        <p:nvGrpSpPr>
          <p:cNvPr id="19" name="Group 18">
            <a:extLst>
              <a:ext uri="{FF2B5EF4-FFF2-40B4-BE49-F238E27FC236}">
                <a16:creationId xmlns:a16="http://schemas.microsoft.com/office/drawing/2014/main" id="{57D46BAD-C877-AFCC-0D65-3845EF3EC66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20" name="Freeform: Shape 19">
              <a:extLst>
                <a:ext uri="{FF2B5EF4-FFF2-40B4-BE49-F238E27FC236}">
                  <a16:creationId xmlns:a16="http://schemas.microsoft.com/office/drawing/2014/main" id="{372B3FC0-3023-7A0B-F711-C75F2EF204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1" name="Freeform: Shape 20">
              <a:extLst>
                <a:ext uri="{FF2B5EF4-FFF2-40B4-BE49-F238E27FC236}">
                  <a16:creationId xmlns:a16="http://schemas.microsoft.com/office/drawing/2014/main" id="{3723C88B-1343-3594-B665-D98604EB7C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2" name="Freeform: Shape 21">
              <a:extLst>
                <a:ext uri="{FF2B5EF4-FFF2-40B4-BE49-F238E27FC236}">
                  <a16:creationId xmlns:a16="http://schemas.microsoft.com/office/drawing/2014/main" id="{A8781D68-DF26-C5CE-9B31-AB30F07D36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3" name="Freeform: Shape 22">
              <a:extLst>
                <a:ext uri="{FF2B5EF4-FFF2-40B4-BE49-F238E27FC236}">
                  <a16:creationId xmlns:a16="http://schemas.microsoft.com/office/drawing/2014/main" id="{B80AFF73-3FB1-1804-60D7-6F032DE118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sp>
        <p:nvSpPr>
          <p:cNvPr id="10" name="Tekstvak 9">
            <a:extLst>
              <a:ext uri="{FF2B5EF4-FFF2-40B4-BE49-F238E27FC236}">
                <a16:creationId xmlns:a16="http://schemas.microsoft.com/office/drawing/2014/main" id="{213F3015-B3FA-F860-F111-308C5023F58B}"/>
              </a:ext>
            </a:extLst>
          </p:cNvPr>
          <p:cNvSpPr txBox="1"/>
          <p:nvPr/>
        </p:nvSpPr>
        <p:spPr>
          <a:xfrm>
            <a:off x="1041337" y="2870908"/>
            <a:ext cx="9996683" cy="3499161"/>
          </a:xfrm>
          <a:prstGeom prst="rect">
            <a:avLst/>
          </a:prstGeom>
        </p:spPr>
        <p:txBody>
          <a:bodyPr vert="horz" lIns="91440" tIns="45720" rIns="91440" bIns="45720" rtlCol="0">
            <a:noAutofit/>
          </a:bodyPr>
          <a:lstStyle/>
          <a:p>
            <a:pPr marL="214313" marR="0" lvl="0" indent="0" algn="l" defTabSz="9144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dirty="0" err="1">
                <a:ln>
                  <a:noFill/>
                </a:ln>
                <a:solidFill>
                  <a:srgbClr val="0E2841"/>
                </a:solidFill>
                <a:effectLst/>
                <a:uLnTx/>
                <a:uFillTx/>
                <a:latin typeface="Aptos" panose="02110004020202020204"/>
                <a:ea typeface="+mn-ea"/>
                <a:cs typeface="+mn-cs"/>
              </a:rPr>
              <a:t>Morfine</a:t>
            </a:r>
            <a:r>
              <a:rPr kumimoji="0" lang="en-US" sz="4000" b="0" i="0" u="none" strike="noStrike" kern="1200" cap="none" spc="0" normalizeH="0" baseline="0" noProof="0" dirty="0">
                <a:ln>
                  <a:noFill/>
                </a:ln>
                <a:solidFill>
                  <a:srgbClr val="0E2841"/>
                </a:solidFill>
                <a:effectLst/>
                <a:uLnTx/>
                <a:uFillTx/>
                <a:latin typeface="Aptos" panose="02110004020202020204"/>
                <a:ea typeface="+mn-ea"/>
                <a:cs typeface="+mn-cs"/>
              </a:rPr>
              <a:t> in de </a:t>
            </a:r>
            <a:r>
              <a:rPr kumimoji="0" lang="en-US" sz="4000" b="0" i="0" u="none" strike="noStrike" kern="1200" cap="none" spc="0" normalizeH="0" baseline="0" noProof="0" dirty="0" err="1">
                <a:ln>
                  <a:noFill/>
                </a:ln>
                <a:solidFill>
                  <a:srgbClr val="0E2841"/>
                </a:solidFill>
                <a:effectLst/>
                <a:uLnTx/>
                <a:uFillTx/>
                <a:latin typeface="Aptos" panose="02110004020202020204"/>
                <a:ea typeface="+mn-ea"/>
                <a:cs typeface="+mn-cs"/>
              </a:rPr>
              <a:t>palliatieve</a:t>
            </a:r>
            <a:r>
              <a:rPr kumimoji="0" lang="en-US" sz="4000" b="0" i="0" u="none" strike="noStrike" kern="1200" cap="none" spc="0" normalizeH="0" baseline="0" noProof="0" dirty="0">
                <a:ln>
                  <a:noFill/>
                </a:ln>
                <a:solidFill>
                  <a:srgbClr val="0E2841"/>
                </a:solidFill>
                <a:effectLst/>
                <a:uLnTx/>
                <a:uFillTx/>
                <a:latin typeface="Aptos" panose="02110004020202020204"/>
                <a:ea typeface="+mn-ea"/>
                <a:cs typeface="+mn-cs"/>
              </a:rPr>
              <a:t> </a:t>
            </a:r>
            <a:r>
              <a:rPr kumimoji="0" lang="en-US" sz="4000" b="0" i="0" u="none" strike="noStrike" kern="1200" cap="none" spc="0" normalizeH="0" baseline="0" noProof="0" dirty="0" err="1">
                <a:ln>
                  <a:noFill/>
                </a:ln>
                <a:solidFill>
                  <a:srgbClr val="0E2841"/>
                </a:solidFill>
                <a:effectLst/>
                <a:uLnTx/>
                <a:uFillTx/>
                <a:latin typeface="Aptos" panose="02110004020202020204"/>
                <a:ea typeface="+mn-ea"/>
                <a:cs typeface="+mn-cs"/>
              </a:rPr>
              <a:t>fase</a:t>
            </a:r>
            <a:r>
              <a:rPr kumimoji="0" lang="en-US" sz="4000" b="0" i="0" u="none" strike="noStrike" kern="1200" cap="none" spc="0" normalizeH="0" baseline="0" noProof="0" dirty="0">
                <a:ln>
                  <a:noFill/>
                </a:ln>
                <a:solidFill>
                  <a:srgbClr val="0E2841"/>
                </a:solidFill>
                <a:effectLst/>
                <a:uLnTx/>
                <a:uFillTx/>
                <a:latin typeface="Aptos" panose="02110004020202020204"/>
                <a:ea typeface="+mn-ea"/>
                <a:cs typeface="+mn-cs"/>
              </a:rPr>
              <a:t> </a:t>
            </a:r>
            <a:r>
              <a:rPr kumimoji="0" lang="en-US" sz="4000" b="0" i="0" u="none" strike="noStrike" kern="1200" cap="none" spc="0" normalizeH="0" baseline="0" noProof="0" dirty="0" err="1">
                <a:ln>
                  <a:noFill/>
                </a:ln>
                <a:solidFill>
                  <a:srgbClr val="0E2841"/>
                </a:solidFill>
                <a:effectLst/>
                <a:uLnTx/>
                <a:uFillTx/>
                <a:latin typeface="Aptos" panose="02110004020202020204"/>
                <a:ea typeface="+mn-ea"/>
                <a:cs typeface="+mn-cs"/>
              </a:rPr>
              <a:t>werkt</a:t>
            </a:r>
            <a:r>
              <a:rPr kumimoji="0" lang="en-US" sz="4000" b="0" i="0" u="none" strike="noStrike" kern="1200" cap="none" spc="0" normalizeH="0" baseline="0" noProof="0" dirty="0">
                <a:ln>
                  <a:noFill/>
                </a:ln>
                <a:solidFill>
                  <a:srgbClr val="0E2841"/>
                </a:solidFill>
                <a:effectLst/>
                <a:uLnTx/>
                <a:uFillTx/>
                <a:latin typeface="Aptos" panose="02110004020202020204"/>
                <a:ea typeface="+mn-ea"/>
                <a:cs typeface="+mn-cs"/>
              </a:rPr>
              <a:t> </a:t>
            </a:r>
            <a:r>
              <a:rPr kumimoji="0" lang="en-US" sz="4000" b="0" i="0" u="none" strike="noStrike" kern="1200" cap="none" spc="0" normalizeH="0" baseline="0" noProof="0" dirty="0" err="1">
                <a:ln>
                  <a:noFill/>
                </a:ln>
                <a:solidFill>
                  <a:srgbClr val="0E2841"/>
                </a:solidFill>
                <a:effectLst/>
                <a:uLnTx/>
                <a:uFillTx/>
                <a:latin typeface="Aptos" panose="02110004020202020204"/>
                <a:ea typeface="+mn-ea"/>
                <a:cs typeface="+mn-cs"/>
              </a:rPr>
              <a:t>verslavend</a:t>
            </a:r>
            <a:endParaRPr kumimoji="0" lang="en-US" sz="4000" b="0" i="0" u="none" strike="noStrike" kern="1200" cap="none" spc="0" normalizeH="0" baseline="0" noProof="0" dirty="0">
              <a:ln>
                <a:noFill/>
              </a:ln>
              <a:solidFill>
                <a:srgbClr val="0E2841"/>
              </a:solidFill>
              <a:effectLst/>
              <a:uLnTx/>
              <a:uFillTx/>
              <a:latin typeface="Aptos" panose="02110004020202020204"/>
              <a:ea typeface="+mn-ea"/>
              <a:cs typeface="Calibri"/>
            </a:endParaRP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endParaRPr kumimoji="0" lang="en-US" sz="2400" b="0" i="1" u="none" strike="noStrike" kern="1200" cap="none" spc="0" normalizeH="0" baseline="0" noProof="0" dirty="0">
              <a:ln>
                <a:noFill/>
              </a:ln>
              <a:solidFill>
                <a:srgbClr val="0E2841"/>
              </a:solidFill>
              <a:effectLst/>
              <a:uLnTx/>
              <a:uFillTx/>
              <a:latin typeface="Aptos" panose="02110004020202020204"/>
              <a:ea typeface="+mn-ea"/>
              <a:cs typeface="+mn-cs"/>
            </a:endParaRPr>
          </a:p>
        </p:txBody>
      </p:sp>
      <p:grpSp>
        <p:nvGrpSpPr>
          <p:cNvPr id="25" name="Group 24">
            <a:extLst>
              <a:ext uri="{FF2B5EF4-FFF2-40B4-BE49-F238E27FC236}">
                <a16:creationId xmlns:a16="http://schemas.microsoft.com/office/drawing/2014/main" id="{18B93F49-B141-20F4-15F1-C310C253BA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8" cy="2175328"/>
            <a:chOff x="-305" y="-1"/>
            <a:chExt cx="3832880" cy="2876136"/>
          </a:xfrm>
        </p:grpSpPr>
        <p:sp>
          <p:nvSpPr>
            <p:cNvPr id="26" name="Freeform: Shape 25">
              <a:extLst>
                <a:ext uri="{FF2B5EF4-FFF2-40B4-BE49-F238E27FC236}">
                  <a16:creationId xmlns:a16="http://schemas.microsoft.com/office/drawing/2014/main" id="{7B9C8B9A-F968-02B7-BA40-E3165423E8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7" name="Freeform: Shape 26">
              <a:extLst>
                <a:ext uri="{FF2B5EF4-FFF2-40B4-BE49-F238E27FC236}">
                  <a16:creationId xmlns:a16="http://schemas.microsoft.com/office/drawing/2014/main" id="{2EA274F2-3EC2-FCB5-B200-F4C16E573A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8" name="Freeform: Shape 27">
              <a:extLst>
                <a:ext uri="{FF2B5EF4-FFF2-40B4-BE49-F238E27FC236}">
                  <a16:creationId xmlns:a16="http://schemas.microsoft.com/office/drawing/2014/main" id="{275F4EA0-0B7D-3B34-4205-A4767B291F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9" name="Freeform: Shape 28">
              <a:extLst>
                <a:ext uri="{FF2B5EF4-FFF2-40B4-BE49-F238E27FC236}">
                  <a16:creationId xmlns:a16="http://schemas.microsoft.com/office/drawing/2014/main" id="{743FD1A3-7052-8F80-A2A1-6D3FD8B01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spTree>
    <p:extLst>
      <p:ext uri="{BB962C8B-B14F-4D97-AF65-F5344CB8AC3E}">
        <p14:creationId xmlns:p14="http://schemas.microsoft.com/office/powerpoint/2010/main" val="356978362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F9A07D4-8148-69A7-2962-54F8B93785CA}"/>
            </a:ext>
          </a:extLst>
        </p:cNvPr>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646C7501-B101-A15E-B9C4-533D430C58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7" name="Rectangle 16">
            <a:extLst>
              <a:ext uri="{FF2B5EF4-FFF2-40B4-BE49-F238E27FC236}">
                <a16:creationId xmlns:a16="http://schemas.microsoft.com/office/drawing/2014/main" id="{5B414BDA-1D81-23E3-DCEF-5F6EB53FD0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9" name="Titel 8">
            <a:extLst>
              <a:ext uri="{FF2B5EF4-FFF2-40B4-BE49-F238E27FC236}">
                <a16:creationId xmlns:a16="http://schemas.microsoft.com/office/drawing/2014/main" id="{54FEE830-81CA-8A98-FBFD-6D70C37FF078}"/>
              </a:ext>
            </a:extLst>
          </p:cNvPr>
          <p:cNvSpPr>
            <a:spLocks noGrp="1"/>
          </p:cNvSpPr>
          <p:nvPr>
            <p:ph type="title"/>
          </p:nvPr>
        </p:nvSpPr>
        <p:spPr>
          <a:xfrm>
            <a:off x="1204472" y="295283"/>
            <a:ext cx="9833548" cy="1325563"/>
          </a:xfrm>
        </p:spPr>
        <p:txBody>
          <a:bodyPr vert="horz" lIns="91440" tIns="45720" rIns="91440" bIns="45720" rtlCol="0" anchor="b">
            <a:normAutofit/>
          </a:bodyPr>
          <a:lstStyle/>
          <a:p>
            <a:r>
              <a:rPr lang="en-US" sz="3600" b="1" kern="1200" dirty="0">
                <a:solidFill>
                  <a:schemeClr val="tx2"/>
                </a:solidFill>
                <a:latin typeface="+mj-lt"/>
                <a:ea typeface="+mj-ea"/>
                <a:cs typeface="+mj-cs"/>
              </a:rPr>
              <a:t>Stelling 3</a:t>
            </a:r>
          </a:p>
        </p:txBody>
      </p:sp>
      <p:grpSp>
        <p:nvGrpSpPr>
          <p:cNvPr id="19" name="Group 18">
            <a:extLst>
              <a:ext uri="{FF2B5EF4-FFF2-40B4-BE49-F238E27FC236}">
                <a16:creationId xmlns:a16="http://schemas.microsoft.com/office/drawing/2014/main" id="{453B1DC4-BDC6-36C4-1A6B-4927783D7A6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20" name="Freeform: Shape 19">
              <a:extLst>
                <a:ext uri="{FF2B5EF4-FFF2-40B4-BE49-F238E27FC236}">
                  <a16:creationId xmlns:a16="http://schemas.microsoft.com/office/drawing/2014/main" id="{941032A0-77FC-1C97-E2B4-4DDDEAD34F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1" name="Freeform: Shape 20">
              <a:extLst>
                <a:ext uri="{FF2B5EF4-FFF2-40B4-BE49-F238E27FC236}">
                  <a16:creationId xmlns:a16="http://schemas.microsoft.com/office/drawing/2014/main" id="{A8AE343D-C0A9-8865-EB9B-0E9E2E3F44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2" name="Freeform: Shape 21">
              <a:extLst>
                <a:ext uri="{FF2B5EF4-FFF2-40B4-BE49-F238E27FC236}">
                  <a16:creationId xmlns:a16="http://schemas.microsoft.com/office/drawing/2014/main" id="{A56D6B48-4ACC-B112-07FF-5DF4BCEFC5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3" name="Freeform: Shape 22">
              <a:extLst>
                <a:ext uri="{FF2B5EF4-FFF2-40B4-BE49-F238E27FC236}">
                  <a16:creationId xmlns:a16="http://schemas.microsoft.com/office/drawing/2014/main" id="{18825A41-2A4E-9739-3C5C-C8813101F8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sp>
        <p:nvSpPr>
          <p:cNvPr id="10" name="Tekstvak 9">
            <a:extLst>
              <a:ext uri="{FF2B5EF4-FFF2-40B4-BE49-F238E27FC236}">
                <a16:creationId xmlns:a16="http://schemas.microsoft.com/office/drawing/2014/main" id="{1FD3FDC9-E532-AF47-DF6C-1988D11B40D3}"/>
              </a:ext>
            </a:extLst>
          </p:cNvPr>
          <p:cNvSpPr txBox="1"/>
          <p:nvPr/>
        </p:nvSpPr>
        <p:spPr>
          <a:xfrm>
            <a:off x="1041337" y="2870908"/>
            <a:ext cx="9996683" cy="3499161"/>
          </a:xfrm>
          <a:prstGeom prst="rect">
            <a:avLst/>
          </a:prstGeom>
        </p:spPr>
        <p:txBody>
          <a:bodyPr vert="horz" lIns="91440" tIns="45720" rIns="91440" bIns="45720" rtlCol="0">
            <a:noAutofit/>
          </a:bodyPr>
          <a:lstStyle/>
          <a:p>
            <a:pPr marL="214313" marR="0" lvl="0" indent="0" algn="l" defTabSz="9144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dirty="0" err="1">
                <a:ln>
                  <a:noFill/>
                </a:ln>
                <a:solidFill>
                  <a:srgbClr val="0E2841"/>
                </a:solidFill>
                <a:effectLst/>
                <a:uLnTx/>
                <a:uFillTx/>
                <a:latin typeface="Aptos" panose="02110004020202020204"/>
                <a:ea typeface="+mn-ea"/>
                <a:cs typeface="+mn-cs"/>
              </a:rPr>
              <a:t>Morfine</a:t>
            </a:r>
            <a:r>
              <a:rPr kumimoji="0" lang="en-US" sz="4000" b="0" i="0" u="none" strike="noStrike" kern="1200" cap="none" spc="0" normalizeH="0" baseline="0" noProof="0" dirty="0">
                <a:ln>
                  <a:noFill/>
                </a:ln>
                <a:solidFill>
                  <a:srgbClr val="0E2841"/>
                </a:solidFill>
                <a:effectLst/>
                <a:uLnTx/>
                <a:uFillTx/>
                <a:latin typeface="Aptos" panose="02110004020202020204"/>
                <a:ea typeface="+mn-ea"/>
                <a:cs typeface="+mn-cs"/>
              </a:rPr>
              <a:t> </a:t>
            </a:r>
            <a:r>
              <a:rPr kumimoji="0" lang="en-US" sz="4000" b="0" i="0" u="none" strike="noStrike" kern="1200" cap="none" spc="0" normalizeH="0" baseline="0" noProof="0" dirty="0" err="1">
                <a:ln>
                  <a:noFill/>
                </a:ln>
                <a:solidFill>
                  <a:srgbClr val="0E2841"/>
                </a:solidFill>
                <a:effectLst/>
                <a:uLnTx/>
                <a:uFillTx/>
                <a:latin typeface="Aptos" panose="02110004020202020204"/>
                <a:ea typeface="+mn-ea"/>
                <a:cs typeface="+mn-cs"/>
              </a:rPr>
              <a:t>werkt</a:t>
            </a:r>
            <a:r>
              <a:rPr kumimoji="0" lang="en-US" sz="4000" b="0" i="0" u="none" strike="noStrike" kern="1200" cap="none" spc="0" normalizeH="0" baseline="0" noProof="0" dirty="0">
                <a:ln>
                  <a:noFill/>
                </a:ln>
                <a:solidFill>
                  <a:srgbClr val="0E2841"/>
                </a:solidFill>
                <a:effectLst/>
                <a:uLnTx/>
                <a:uFillTx/>
                <a:latin typeface="Aptos" panose="02110004020202020204"/>
                <a:ea typeface="+mn-ea"/>
                <a:cs typeface="+mn-cs"/>
              </a:rPr>
              <a:t> </a:t>
            </a:r>
            <a:r>
              <a:rPr kumimoji="0" lang="en-US" sz="4000" b="0" i="0" u="none" strike="noStrike" kern="1200" cap="none" spc="0" normalizeH="0" baseline="0" noProof="0" dirty="0" err="1">
                <a:ln>
                  <a:noFill/>
                </a:ln>
                <a:solidFill>
                  <a:srgbClr val="0E2841"/>
                </a:solidFill>
                <a:effectLst/>
                <a:uLnTx/>
                <a:uFillTx/>
                <a:latin typeface="Aptos" panose="02110004020202020204"/>
                <a:ea typeface="+mn-ea"/>
                <a:cs typeface="+mn-cs"/>
              </a:rPr>
              <a:t>levensverkortend</a:t>
            </a:r>
            <a:endParaRPr kumimoji="0" lang="en-US" sz="4000" b="0" i="0" u="none" strike="noStrike" kern="1200" cap="none" spc="0" normalizeH="0" baseline="0" noProof="0" dirty="0">
              <a:ln>
                <a:noFill/>
              </a:ln>
              <a:solidFill>
                <a:srgbClr val="0E2841"/>
              </a:solidFill>
              <a:effectLst/>
              <a:uLnTx/>
              <a:uFillTx/>
              <a:latin typeface="Aptos" panose="02110004020202020204"/>
              <a:ea typeface="+mn-ea"/>
              <a:cs typeface="Calibri"/>
            </a:endParaRP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endParaRPr kumimoji="0" lang="en-US" sz="2400" b="0" i="1" u="none" strike="noStrike" kern="1200" cap="none" spc="0" normalizeH="0" baseline="0" noProof="0" dirty="0">
              <a:ln>
                <a:noFill/>
              </a:ln>
              <a:solidFill>
                <a:srgbClr val="0E2841"/>
              </a:solidFill>
              <a:effectLst/>
              <a:uLnTx/>
              <a:uFillTx/>
              <a:latin typeface="Aptos" panose="02110004020202020204"/>
              <a:ea typeface="+mn-ea"/>
              <a:cs typeface="+mn-cs"/>
            </a:endParaRPr>
          </a:p>
        </p:txBody>
      </p:sp>
      <p:grpSp>
        <p:nvGrpSpPr>
          <p:cNvPr id="25" name="Group 24">
            <a:extLst>
              <a:ext uri="{FF2B5EF4-FFF2-40B4-BE49-F238E27FC236}">
                <a16:creationId xmlns:a16="http://schemas.microsoft.com/office/drawing/2014/main" id="{FAF50707-94D3-8C60-FDB8-71805D2E40A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8" cy="2175328"/>
            <a:chOff x="-305" y="-1"/>
            <a:chExt cx="3832880" cy="2876136"/>
          </a:xfrm>
        </p:grpSpPr>
        <p:sp>
          <p:nvSpPr>
            <p:cNvPr id="26" name="Freeform: Shape 25">
              <a:extLst>
                <a:ext uri="{FF2B5EF4-FFF2-40B4-BE49-F238E27FC236}">
                  <a16:creationId xmlns:a16="http://schemas.microsoft.com/office/drawing/2014/main" id="{5D200C88-B592-9509-5622-3A6666AFD2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7" name="Freeform: Shape 26">
              <a:extLst>
                <a:ext uri="{FF2B5EF4-FFF2-40B4-BE49-F238E27FC236}">
                  <a16:creationId xmlns:a16="http://schemas.microsoft.com/office/drawing/2014/main" id="{A9BF4620-9D43-DE84-404A-70896E551B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8" name="Freeform: Shape 27">
              <a:extLst>
                <a:ext uri="{FF2B5EF4-FFF2-40B4-BE49-F238E27FC236}">
                  <a16:creationId xmlns:a16="http://schemas.microsoft.com/office/drawing/2014/main" id="{9D98ADC8-3673-E1B9-F28F-1F1DE6816A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9" name="Freeform: Shape 28">
              <a:extLst>
                <a:ext uri="{FF2B5EF4-FFF2-40B4-BE49-F238E27FC236}">
                  <a16:creationId xmlns:a16="http://schemas.microsoft.com/office/drawing/2014/main" id="{3B1140E7-AD13-ABFE-106F-A5C65860EB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spTree>
    <p:extLst>
      <p:ext uri="{BB962C8B-B14F-4D97-AF65-F5344CB8AC3E}">
        <p14:creationId xmlns:p14="http://schemas.microsoft.com/office/powerpoint/2010/main" val="241464892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B48A8F2-E292-D7E4-3538-CDF6B18CBE98}"/>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B3A4B3C-9070-CB57-F046-4320D94828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Rectangle 9">
            <a:extLst>
              <a:ext uri="{FF2B5EF4-FFF2-40B4-BE49-F238E27FC236}">
                <a16:creationId xmlns:a16="http://schemas.microsoft.com/office/drawing/2014/main" id="{E46080C0-9A80-77E4-6C43-A0D3542207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nvGrpSpPr>
          <p:cNvPr id="12" name="Group 11">
            <a:extLst>
              <a:ext uri="{FF2B5EF4-FFF2-40B4-BE49-F238E27FC236}">
                <a16:creationId xmlns:a16="http://schemas.microsoft.com/office/drawing/2014/main" id="{09C286CA-AF68-4D2A-B446-2F2B814A947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3346102" cy="2510865"/>
            <a:chOff x="-305" y="-1"/>
            <a:chExt cx="3832880" cy="2876136"/>
          </a:xfrm>
        </p:grpSpPr>
        <p:sp>
          <p:nvSpPr>
            <p:cNvPr id="13" name="Freeform: Shape 12">
              <a:extLst>
                <a:ext uri="{FF2B5EF4-FFF2-40B4-BE49-F238E27FC236}">
                  <a16:creationId xmlns:a16="http://schemas.microsoft.com/office/drawing/2014/main" id="{4D854377-8ED2-7422-925B-E7683A99ED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4" name="Freeform: Shape 13">
              <a:extLst>
                <a:ext uri="{FF2B5EF4-FFF2-40B4-BE49-F238E27FC236}">
                  <a16:creationId xmlns:a16="http://schemas.microsoft.com/office/drawing/2014/main" id="{D8FCCA84-D069-1D31-2C49-2010566B64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5" name="Freeform: Shape 14">
              <a:extLst>
                <a:ext uri="{FF2B5EF4-FFF2-40B4-BE49-F238E27FC236}">
                  <a16:creationId xmlns:a16="http://schemas.microsoft.com/office/drawing/2014/main" id="{3A61AAFF-D24E-B900-150D-D57BA09AB8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6" name="Freeform: Shape 15">
              <a:extLst>
                <a:ext uri="{FF2B5EF4-FFF2-40B4-BE49-F238E27FC236}">
                  <a16:creationId xmlns:a16="http://schemas.microsoft.com/office/drawing/2014/main" id="{40259B66-4BAF-E2F3-9B19-6CE20E457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grpSp>
        <p:nvGrpSpPr>
          <p:cNvPr id="18" name="Group 17">
            <a:extLst>
              <a:ext uri="{FF2B5EF4-FFF2-40B4-BE49-F238E27FC236}">
                <a16:creationId xmlns:a16="http://schemas.microsoft.com/office/drawing/2014/main" id="{5F4A14FD-673F-F4FC-E3BE-BE6059DCB8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9072780" y="3734338"/>
            <a:ext cx="3878664" cy="2368659"/>
            <a:chOff x="6867015" y="-1"/>
            <a:chExt cx="5324985" cy="3251912"/>
          </a:xfrm>
          <a:solidFill>
            <a:schemeClr val="accent5">
              <a:alpha val="10000"/>
            </a:schemeClr>
          </a:solidFill>
        </p:grpSpPr>
        <p:sp>
          <p:nvSpPr>
            <p:cNvPr id="19" name="Freeform: Shape 18">
              <a:extLst>
                <a:ext uri="{FF2B5EF4-FFF2-40B4-BE49-F238E27FC236}">
                  <a16:creationId xmlns:a16="http://schemas.microsoft.com/office/drawing/2014/main" id="{39D43FCB-48FC-0BAA-DC41-861AFB66DE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0" name="Freeform: Shape 19">
              <a:extLst>
                <a:ext uri="{FF2B5EF4-FFF2-40B4-BE49-F238E27FC236}">
                  <a16:creationId xmlns:a16="http://schemas.microsoft.com/office/drawing/2014/main" id="{631B15BD-3C9C-E7C4-F1EC-7508CDBD60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1" name="Freeform: Shape 20">
              <a:extLst>
                <a:ext uri="{FF2B5EF4-FFF2-40B4-BE49-F238E27FC236}">
                  <a16:creationId xmlns:a16="http://schemas.microsoft.com/office/drawing/2014/main" id="{35211FD8-8B6D-DB05-AE43-6989D77389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2" name="Freeform: Shape 21">
              <a:extLst>
                <a:ext uri="{FF2B5EF4-FFF2-40B4-BE49-F238E27FC236}">
                  <a16:creationId xmlns:a16="http://schemas.microsoft.com/office/drawing/2014/main" id="{865D44AC-CFC2-9516-7CB5-1C2A797BC2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sp>
        <p:nvSpPr>
          <p:cNvPr id="11" name="Titel 2">
            <a:extLst>
              <a:ext uri="{FF2B5EF4-FFF2-40B4-BE49-F238E27FC236}">
                <a16:creationId xmlns:a16="http://schemas.microsoft.com/office/drawing/2014/main" id="{85CE824D-E982-29A5-A308-AC3DC102F689}"/>
              </a:ext>
            </a:extLst>
          </p:cNvPr>
          <p:cNvSpPr txBox="1">
            <a:spLocks/>
          </p:cNvSpPr>
          <p:nvPr/>
        </p:nvSpPr>
        <p:spPr>
          <a:xfrm>
            <a:off x="635304" y="214900"/>
            <a:ext cx="9833548" cy="90105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nl-NL" sz="4000" b="1" i="0" u="none" strike="noStrike" kern="1200" cap="none" spc="0" normalizeH="0" baseline="0" noProof="0" dirty="0">
                <a:ln>
                  <a:noFill/>
                </a:ln>
                <a:solidFill>
                  <a:srgbClr val="0E2841"/>
                </a:solidFill>
                <a:effectLst/>
                <a:uLnTx/>
                <a:uFillTx/>
                <a:latin typeface="Aptos Display" panose="02110004020202020204"/>
                <a:ea typeface="Verdana"/>
                <a:cs typeface="+mj-cs"/>
              </a:rPr>
              <a:t>Medicatie zenuwpijn (</a:t>
            </a:r>
            <a:r>
              <a:rPr kumimoji="0" lang="nl-NL" sz="4000" b="1" i="0" u="none" strike="noStrike" kern="1200" cap="none" spc="0" normalizeH="0" baseline="0" noProof="0" dirty="0" err="1">
                <a:ln>
                  <a:noFill/>
                </a:ln>
                <a:solidFill>
                  <a:srgbClr val="0E2841"/>
                </a:solidFill>
                <a:effectLst/>
                <a:uLnTx/>
                <a:uFillTx/>
                <a:latin typeface="Aptos Display" panose="02110004020202020204"/>
                <a:ea typeface="Verdana"/>
                <a:cs typeface="+mj-cs"/>
              </a:rPr>
              <a:t>neuropatisch</a:t>
            </a:r>
            <a:r>
              <a:rPr kumimoji="0" lang="nl-NL" sz="4000" b="1" i="0" u="none" strike="noStrike" kern="1200" cap="none" spc="0" normalizeH="0" baseline="0" noProof="0" dirty="0">
                <a:ln>
                  <a:noFill/>
                </a:ln>
                <a:solidFill>
                  <a:srgbClr val="0E2841"/>
                </a:solidFill>
                <a:effectLst/>
                <a:uLnTx/>
                <a:uFillTx/>
                <a:latin typeface="Aptos Display" panose="02110004020202020204"/>
                <a:ea typeface="Verdana"/>
                <a:cs typeface="+mj-cs"/>
              </a:rPr>
              <a:t>)</a:t>
            </a:r>
          </a:p>
        </p:txBody>
      </p:sp>
      <p:cxnSp>
        <p:nvCxnSpPr>
          <p:cNvPr id="25" name="Rechte verbindingslijn 24">
            <a:extLst>
              <a:ext uri="{FF2B5EF4-FFF2-40B4-BE49-F238E27FC236}">
                <a16:creationId xmlns:a16="http://schemas.microsoft.com/office/drawing/2014/main" id="{0BDF07D0-2A18-D4FF-5C75-08E8E68B053C}"/>
              </a:ext>
            </a:extLst>
          </p:cNvPr>
          <p:cNvCxnSpPr/>
          <p:nvPr/>
        </p:nvCxnSpPr>
        <p:spPr>
          <a:xfrm>
            <a:off x="900000" y="2833200"/>
            <a:ext cx="1980000" cy="0"/>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26" name="Rechte verbindingslijn 25">
            <a:extLst>
              <a:ext uri="{FF2B5EF4-FFF2-40B4-BE49-F238E27FC236}">
                <a16:creationId xmlns:a16="http://schemas.microsoft.com/office/drawing/2014/main" id="{1E1FABF5-6484-B0A8-A263-D148D9ACD007}"/>
              </a:ext>
            </a:extLst>
          </p:cNvPr>
          <p:cNvCxnSpPr/>
          <p:nvPr/>
        </p:nvCxnSpPr>
        <p:spPr>
          <a:xfrm>
            <a:off x="3600000" y="2831432"/>
            <a:ext cx="1980000" cy="0"/>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27" name="Rechte verbindingslijn 26">
            <a:extLst>
              <a:ext uri="{FF2B5EF4-FFF2-40B4-BE49-F238E27FC236}">
                <a16:creationId xmlns:a16="http://schemas.microsoft.com/office/drawing/2014/main" id="{8B59FC26-3127-305E-7326-EEFE6DF1D8CC}"/>
              </a:ext>
            </a:extLst>
          </p:cNvPr>
          <p:cNvCxnSpPr/>
          <p:nvPr/>
        </p:nvCxnSpPr>
        <p:spPr>
          <a:xfrm>
            <a:off x="6300000" y="2831432"/>
            <a:ext cx="1980000" cy="0"/>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28" name="Rechte verbindingslijn 27">
            <a:extLst>
              <a:ext uri="{FF2B5EF4-FFF2-40B4-BE49-F238E27FC236}">
                <a16:creationId xmlns:a16="http://schemas.microsoft.com/office/drawing/2014/main" id="{BEBE33D6-1016-7D58-A672-D498C5983547}"/>
              </a:ext>
            </a:extLst>
          </p:cNvPr>
          <p:cNvCxnSpPr/>
          <p:nvPr/>
        </p:nvCxnSpPr>
        <p:spPr>
          <a:xfrm>
            <a:off x="8958908" y="2831432"/>
            <a:ext cx="2232000" cy="0"/>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34" name="Rechte verbindingslijn 33">
            <a:extLst>
              <a:ext uri="{FF2B5EF4-FFF2-40B4-BE49-F238E27FC236}">
                <a16:creationId xmlns:a16="http://schemas.microsoft.com/office/drawing/2014/main" id="{F9747F91-2520-D552-8AE5-ED55DA7D5CD1}"/>
              </a:ext>
            </a:extLst>
          </p:cNvPr>
          <p:cNvCxnSpPr/>
          <p:nvPr/>
        </p:nvCxnSpPr>
        <p:spPr>
          <a:xfrm>
            <a:off x="885252" y="2742532"/>
            <a:ext cx="1980000" cy="0"/>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sp>
        <p:nvSpPr>
          <p:cNvPr id="2" name="Tijdelijke aanduiding voor inhoud 2">
            <a:extLst>
              <a:ext uri="{FF2B5EF4-FFF2-40B4-BE49-F238E27FC236}">
                <a16:creationId xmlns:a16="http://schemas.microsoft.com/office/drawing/2014/main" id="{C3808A96-85C4-2389-7C9E-4D37AEADBA38}"/>
              </a:ext>
            </a:extLst>
          </p:cNvPr>
          <p:cNvSpPr txBox="1">
            <a:spLocks/>
          </p:cNvSpPr>
          <p:nvPr/>
        </p:nvSpPr>
        <p:spPr>
          <a:xfrm>
            <a:off x="662440" y="1657840"/>
            <a:ext cx="11250159" cy="4552459"/>
          </a:xfrm>
          <a:prstGeom prst="rect">
            <a:avLst/>
          </a:prstGeom>
        </p:spPr>
        <p:txBody>
          <a:bodyPr vert="horz" lIns="91440" tIns="45720" rIns="91440" bIns="45720" rtlCol="0" anchor="t">
            <a:normAutofit fontScale="5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nl-NL" sz="3800" b="1" dirty="0">
                <a:ea typeface="+mn-lt"/>
                <a:cs typeface="+mn-lt"/>
              </a:rPr>
              <a:t>Stap 1</a:t>
            </a:r>
            <a:r>
              <a:rPr lang="nl-NL" sz="3800" dirty="0">
                <a:ea typeface="+mn-lt"/>
                <a:cs typeface="+mn-lt"/>
              </a:rPr>
              <a:t>: Opioïden zoals bij stap 2 voor somatische pijn</a:t>
            </a:r>
          </a:p>
          <a:p>
            <a:pPr lvl="1"/>
            <a:r>
              <a:rPr lang="nl-NL" sz="3800" dirty="0">
                <a:ea typeface="+mn-lt"/>
                <a:cs typeface="+mn-lt"/>
              </a:rPr>
              <a:t>Bij puur zenuwpijn kan deze stap in eerste instantie worden overgeslagen; eventueel kan dan in een later stadium (bij onvoldoende effect op de middelen van stap 2 en stap 3 hieronder) een </a:t>
            </a:r>
            <a:r>
              <a:rPr lang="nl-NL" sz="3800" dirty="0" err="1">
                <a:ea typeface="+mn-lt"/>
                <a:cs typeface="+mn-lt"/>
              </a:rPr>
              <a:t>opioïd</a:t>
            </a:r>
            <a:r>
              <a:rPr lang="nl-NL" sz="3800" dirty="0">
                <a:ea typeface="+mn-lt"/>
                <a:cs typeface="+mn-lt"/>
              </a:rPr>
              <a:t> worden toegevoegd </a:t>
            </a:r>
            <a:endParaRPr lang="nl-NL" sz="3800" dirty="0"/>
          </a:p>
          <a:p>
            <a:endParaRPr lang="nl-NL" sz="3800" b="1" dirty="0">
              <a:ea typeface="+mn-lt"/>
              <a:cs typeface="+mn-lt"/>
            </a:endParaRPr>
          </a:p>
          <a:p>
            <a:r>
              <a:rPr lang="nl-NL" sz="3800" b="1" dirty="0">
                <a:ea typeface="+mn-lt"/>
                <a:cs typeface="+mn-lt"/>
              </a:rPr>
              <a:t>Stap 2</a:t>
            </a:r>
            <a:r>
              <a:rPr lang="nl-NL" sz="3800" dirty="0">
                <a:ea typeface="+mn-lt"/>
                <a:cs typeface="+mn-lt"/>
              </a:rPr>
              <a:t>: </a:t>
            </a:r>
          </a:p>
          <a:p>
            <a:r>
              <a:rPr lang="nl-NL" sz="3800" dirty="0">
                <a:ea typeface="+mn-lt"/>
                <a:cs typeface="+mn-lt"/>
              </a:rPr>
              <a:t>Anti-epileptica (dempen zenuwpijn) (</a:t>
            </a:r>
            <a:r>
              <a:rPr lang="nl-NL" sz="3800" dirty="0" err="1">
                <a:ea typeface="+mn-lt"/>
                <a:cs typeface="+mn-lt"/>
              </a:rPr>
              <a:t>pregabaline</a:t>
            </a:r>
            <a:r>
              <a:rPr lang="nl-NL" sz="3800" dirty="0">
                <a:ea typeface="+mn-lt"/>
                <a:cs typeface="+mn-lt"/>
              </a:rPr>
              <a:t>, </a:t>
            </a:r>
            <a:r>
              <a:rPr lang="nl-NL" sz="3800" dirty="0" err="1">
                <a:ea typeface="+mn-lt"/>
                <a:cs typeface="+mn-lt"/>
              </a:rPr>
              <a:t>gabapentine</a:t>
            </a:r>
            <a:r>
              <a:rPr lang="nl-NL" sz="3800" dirty="0">
                <a:ea typeface="+mn-lt"/>
                <a:cs typeface="+mn-lt"/>
              </a:rPr>
              <a:t>, </a:t>
            </a:r>
            <a:r>
              <a:rPr lang="nl-NL" sz="3800" dirty="0" err="1">
                <a:ea typeface="+mn-lt"/>
                <a:cs typeface="+mn-lt"/>
              </a:rPr>
              <a:t>lamotrigine</a:t>
            </a:r>
            <a:r>
              <a:rPr lang="nl-NL" sz="3800" dirty="0">
                <a:ea typeface="+mn-lt"/>
                <a:cs typeface="+mn-lt"/>
              </a:rPr>
              <a:t>, </a:t>
            </a:r>
            <a:r>
              <a:rPr lang="nl-NL" sz="3800" dirty="0" err="1">
                <a:ea typeface="+mn-lt"/>
                <a:cs typeface="+mn-lt"/>
              </a:rPr>
              <a:t>levetriacetam</a:t>
            </a:r>
            <a:r>
              <a:rPr lang="nl-NL" sz="3800" dirty="0">
                <a:ea typeface="+mn-lt"/>
                <a:cs typeface="+mn-lt"/>
              </a:rPr>
              <a:t>)</a:t>
            </a:r>
          </a:p>
          <a:p>
            <a:pPr marL="0" indent="0">
              <a:buNone/>
            </a:pPr>
            <a:r>
              <a:rPr lang="nl-NL" sz="3800" dirty="0">
                <a:ea typeface="+mn-lt"/>
                <a:cs typeface="+mn-lt"/>
              </a:rPr>
              <a:t>óf </a:t>
            </a:r>
          </a:p>
          <a:p>
            <a:r>
              <a:rPr lang="nl-NL" sz="3800" dirty="0">
                <a:ea typeface="+mn-lt"/>
                <a:cs typeface="+mn-lt"/>
              </a:rPr>
              <a:t>Tricyclische antidepressivum (amitriptyline of </a:t>
            </a:r>
            <a:r>
              <a:rPr lang="nl-NL" sz="3800" dirty="0" err="1">
                <a:ea typeface="+mn-lt"/>
                <a:cs typeface="+mn-lt"/>
              </a:rPr>
              <a:t>nortriptyline</a:t>
            </a:r>
            <a:r>
              <a:rPr lang="nl-NL" sz="3800" dirty="0">
                <a:ea typeface="+mn-lt"/>
                <a:cs typeface="+mn-lt"/>
              </a:rPr>
              <a:t>) </a:t>
            </a:r>
          </a:p>
          <a:p>
            <a:pPr marL="0" indent="0">
              <a:buNone/>
            </a:pPr>
            <a:r>
              <a:rPr lang="nl-NL" sz="3800" dirty="0">
                <a:ea typeface="+mn-lt"/>
                <a:cs typeface="+mn-lt"/>
              </a:rPr>
              <a:t>óf </a:t>
            </a:r>
          </a:p>
          <a:p>
            <a:r>
              <a:rPr lang="nl-NL" sz="3800" dirty="0">
                <a:ea typeface="+mn-lt"/>
                <a:cs typeface="+mn-lt"/>
              </a:rPr>
              <a:t>SNRI (</a:t>
            </a:r>
            <a:r>
              <a:rPr lang="nl-NL" sz="3800" dirty="0"/>
              <a:t>selectieve serotonine- en </a:t>
            </a:r>
            <a:r>
              <a:rPr lang="nl-NL" sz="3800" dirty="0" err="1"/>
              <a:t>noradrenalineheropnameremmer</a:t>
            </a:r>
            <a:r>
              <a:rPr lang="nl-NL" sz="3800" dirty="0"/>
              <a:t>)</a:t>
            </a:r>
            <a:r>
              <a:rPr lang="nl-NL" sz="3800" dirty="0">
                <a:ea typeface="+mn-lt"/>
                <a:cs typeface="+mn-lt"/>
              </a:rPr>
              <a:t> (</a:t>
            </a:r>
            <a:r>
              <a:rPr lang="nl-NL" sz="3800" dirty="0" err="1">
                <a:ea typeface="+mn-lt"/>
                <a:cs typeface="+mn-lt"/>
              </a:rPr>
              <a:t>venlafaxine</a:t>
            </a:r>
            <a:r>
              <a:rPr lang="nl-NL" sz="3800" dirty="0">
                <a:ea typeface="+mn-lt"/>
                <a:cs typeface="+mn-lt"/>
              </a:rPr>
              <a:t> of </a:t>
            </a:r>
            <a:r>
              <a:rPr lang="nl-NL" sz="3800" dirty="0" err="1">
                <a:ea typeface="+mn-lt"/>
                <a:cs typeface="+mn-lt"/>
              </a:rPr>
              <a:t>duloxetine</a:t>
            </a:r>
            <a:r>
              <a:rPr lang="nl-NL" sz="3800" dirty="0">
                <a:ea typeface="+mn-lt"/>
                <a:cs typeface="+mn-lt"/>
              </a:rPr>
              <a:t>)</a:t>
            </a:r>
            <a:br>
              <a:rPr lang="nl-NL" sz="3800" dirty="0">
                <a:ea typeface="+mn-lt"/>
                <a:cs typeface="+mn-lt"/>
              </a:rPr>
            </a:br>
            <a:endParaRPr lang="nl-NL" sz="3800" dirty="0"/>
          </a:p>
          <a:p>
            <a:endParaRPr lang="nl-NL" sz="2000" dirty="0"/>
          </a:p>
        </p:txBody>
      </p:sp>
    </p:spTree>
    <p:extLst>
      <p:ext uri="{BB962C8B-B14F-4D97-AF65-F5344CB8AC3E}">
        <p14:creationId xmlns:p14="http://schemas.microsoft.com/office/powerpoint/2010/main" val="357645198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DB9CC62-B9FF-9FA6-FA2D-398A8988DF75}"/>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37364DF-B657-6A04-DE00-3588943E66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Rectangle 9">
            <a:extLst>
              <a:ext uri="{FF2B5EF4-FFF2-40B4-BE49-F238E27FC236}">
                <a16:creationId xmlns:a16="http://schemas.microsoft.com/office/drawing/2014/main" id="{CA651B61-DB6E-2818-164A-E218D024FE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nvGrpSpPr>
          <p:cNvPr id="12" name="Group 11">
            <a:extLst>
              <a:ext uri="{FF2B5EF4-FFF2-40B4-BE49-F238E27FC236}">
                <a16:creationId xmlns:a16="http://schemas.microsoft.com/office/drawing/2014/main" id="{37A311A8-5F55-0DFD-B336-82A2A15B360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3346102" cy="2510865"/>
            <a:chOff x="-305" y="-1"/>
            <a:chExt cx="3832880" cy="2876136"/>
          </a:xfrm>
        </p:grpSpPr>
        <p:sp>
          <p:nvSpPr>
            <p:cNvPr id="13" name="Freeform: Shape 12">
              <a:extLst>
                <a:ext uri="{FF2B5EF4-FFF2-40B4-BE49-F238E27FC236}">
                  <a16:creationId xmlns:a16="http://schemas.microsoft.com/office/drawing/2014/main" id="{9D130AF4-3AD3-DBC8-37A5-DB4CC8DA33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4" name="Freeform: Shape 13">
              <a:extLst>
                <a:ext uri="{FF2B5EF4-FFF2-40B4-BE49-F238E27FC236}">
                  <a16:creationId xmlns:a16="http://schemas.microsoft.com/office/drawing/2014/main" id="{79360E8B-F614-9DAC-CB38-0CF57E31D8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5" name="Freeform: Shape 14">
              <a:extLst>
                <a:ext uri="{FF2B5EF4-FFF2-40B4-BE49-F238E27FC236}">
                  <a16:creationId xmlns:a16="http://schemas.microsoft.com/office/drawing/2014/main" id="{AD5C0904-C667-45C0-6BD1-462FA55A58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6" name="Freeform: Shape 15">
              <a:extLst>
                <a:ext uri="{FF2B5EF4-FFF2-40B4-BE49-F238E27FC236}">
                  <a16:creationId xmlns:a16="http://schemas.microsoft.com/office/drawing/2014/main" id="{E61628CB-4414-C2B9-3530-98B91CCDB4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grpSp>
        <p:nvGrpSpPr>
          <p:cNvPr id="18" name="Group 17">
            <a:extLst>
              <a:ext uri="{FF2B5EF4-FFF2-40B4-BE49-F238E27FC236}">
                <a16:creationId xmlns:a16="http://schemas.microsoft.com/office/drawing/2014/main" id="{F4A2E040-C195-7D8E-99F9-BEAC6F4B798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9072780" y="3734338"/>
            <a:ext cx="3878664" cy="2368659"/>
            <a:chOff x="6867015" y="-1"/>
            <a:chExt cx="5324985" cy="3251912"/>
          </a:xfrm>
          <a:solidFill>
            <a:schemeClr val="accent5">
              <a:alpha val="10000"/>
            </a:schemeClr>
          </a:solidFill>
        </p:grpSpPr>
        <p:sp>
          <p:nvSpPr>
            <p:cNvPr id="19" name="Freeform: Shape 18">
              <a:extLst>
                <a:ext uri="{FF2B5EF4-FFF2-40B4-BE49-F238E27FC236}">
                  <a16:creationId xmlns:a16="http://schemas.microsoft.com/office/drawing/2014/main" id="{5F178DE0-C012-3C35-0007-560AB4CD8F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0" name="Freeform: Shape 19">
              <a:extLst>
                <a:ext uri="{FF2B5EF4-FFF2-40B4-BE49-F238E27FC236}">
                  <a16:creationId xmlns:a16="http://schemas.microsoft.com/office/drawing/2014/main" id="{8740C76A-EBA4-D720-4022-6E13E4665A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1" name="Freeform: Shape 20">
              <a:extLst>
                <a:ext uri="{FF2B5EF4-FFF2-40B4-BE49-F238E27FC236}">
                  <a16:creationId xmlns:a16="http://schemas.microsoft.com/office/drawing/2014/main" id="{D1F1C9C1-8559-9CEF-2F58-D50F01DA4C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2" name="Freeform: Shape 21">
              <a:extLst>
                <a:ext uri="{FF2B5EF4-FFF2-40B4-BE49-F238E27FC236}">
                  <a16:creationId xmlns:a16="http://schemas.microsoft.com/office/drawing/2014/main" id="{69F8B712-BB8B-DF2F-E47D-351CDEA90F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sp>
        <p:nvSpPr>
          <p:cNvPr id="11" name="Titel 2">
            <a:extLst>
              <a:ext uri="{FF2B5EF4-FFF2-40B4-BE49-F238E27FC236}">
                <a16:creationId xmlns:a16="http://schemas.microsoft.com/office/drawing/2014/main" id="{94F215FE-5EF0-878A-509C-3CC54C29B283}"/>
              </a:ext>
            </a:extLst>
          </p:cNvPr>
          <p:cNvSpPr txBox="1">
            <a:spLocks/>
          </p:cNvSpPr>
          <p:nvPr/>
        </p:nvSpPr>
        <p:spPr>
          <a:xfrm>
            <a:off x="663226" y="354381"/>
            <a:ext cx="9833548" cy="90105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nl-NL" sz="4000" b="1" i="0" u="none" strike="noStrike" kern="1200" cap="none" spc="0" normalizeH="0" baseline="0" noProof="0" dirty="0">
                <a:ln>
                  <a:noFill/>
                </a:ln>
                <a:solidFill>
                  <a:srgbClr val="0E2841"/>
                </a:solidFill>
                <a:effectLst/>
                <a:uLnTx/>
                <a:uFillTx/>
                <a:latin typeface="Aptos Display" panose="02110004020202020204"/>
                <a:ea typeface="Verdana"/>
                <a:cs typeface="+mj-cs"/>
              </a:rPr>
              <a:t>Complementaire zorg bij pijn</a:t>
            </a:r>
          </a:p>
        </p:txBody>
      </p:sp>
      <p:cxnSp>
        <p:nvCxnSpPr>
          <p:cNvPr id="25" name="Rechte verbindingslijn 24">
            <a:extLst>
              <a:ext uri="{FF2B5EF4-FFF2-40B4-BE49-F238E27FC236}">
                <a16:creationId xmlns:a16="http://schemas.microsoft.com/office/drawing/2014/main" id="{D5049297-F050-4F49-B4C9-3D5F611DFD33}"/>
              </a:ext>
            </a:extLst>
          </p:cNvPr>
          <p:cNvCxnSpPr/>
          <p:nvPr/>
        </p:nvCxnSpPr>
        <p:spPr>
          <a:xfrm>
            <a:off x="900000" y="2833200"/>
            <a:ext cx="1980000" cy="0"/>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26" name="Rechte verbindingslijn 25">
            <a:extLst>
              <a:ext uri="{FF2B5EF4-FFF2-40B4-BE49-F238E27FC236}">
                <a16:creationId xmlns:a16="http://schemas.microsoft.com/office/drawing/2014/main" id="{03DE84E3-4810-4831-14CC-4C5C53CC68E2}"/>
              </a:ext>
            </a:extLst>
          </p:cNvPr>
          <p:cNvCxnSpPr/>
          <p:nvPr/>
        </p:nvCxnSpPr>
        <p:spPr>
          <a:xfrm>
            <a:off x="3600000" y="2831432"/>
            <a:ext cx="1980000" cy="0"/>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27" name="Rechte verbindingslijn 26">
            <a:extLst>
              <a:ext uri="{FF2B5EF4-FFF2-40B4-BE49-F238E27FC236}">
                <a16:creationId xmlns:a16="http://schemas.microsoft.com/office/drawing/2014/main" id="{57F4F73C-4ACA-C44C-5DEF-6C5680BCE4DA}"/>
              </a:ext>
            </a:extLst>
          </p:cNvPr>
          <p:cNvCxnSpPr/>
          <p:nvPr/>
        </p:nvCxnSpPr>
        <p:spPr>
          <a:xfrm>
            <a:off x="6300000" y="2831432"/>
            <a:ext cx="1980000" cy="0"/>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28" name="Rechte verbindingslijn 27">
            <a:extLst>
              <a:ext uri="{FF2B5EF4-FFF2-40B4-BE49-F238E27FC236}">
                <a16:creationId xmlns:a16="http://schemas.microsoft.com/office/drawing/2014/main" id="{CE6FAB6E-A415-85E5-CB77-B68425CDD9CC}"/>
              </a:ext>
            </a:extLst>
          </p:cNvPr>
          <p:cNvCxnSpPr/>
          <p:nvPr/>
        </p:nvCxnSpPr>
        <p:spPr>
          <a:xfrm>
            <a:off x="8958908" y="2831432"/>
            <a:ext cx="2232000" cy="0"/>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34" name="Rechte verbindingslijn 33">
            <a:extLst>
              <a:ext uri="{FF2B5EF4-FFF2-40B4-BE49-F238E27FC236}">
                <a16:creationId xmlns:a16="http://schemas.microsoft.com/office/drawing/2014/main" id="{43B2223A-759E-5F98-F270-423DD7E90D76}"/>
              </a:ext>
            </a:extLst>
          </p:cNvPr>
          <p:cNvCxnSpPr/>
          <p:nvPr/>
        </p:nvCxnSpPr>
        <p:spPr>
          <a:xfrm>
            <a:off x="885252" y="2742532"/>
            <a:ext cx="1980000" cy="0"/>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graphicFrame>
        <p:nvGraphicFramePr>
          <p:cNvPr id="2" name="Tijdelijke aanduiding voor inhoud 2">
            <a:extLst>
              <a:ext uri="{FF2B5EF4-FFF2-40B4-BE49-F238E27FC236}">
                <a16:creationId xmlns:a16="http://schemas.microsoft.com/office/drawing/2014/main" id="{35707FB0-D02A-4824-DAF9-729F635E0959}"/>
              </a:ext>
            </a:extLst>
          </p:cNvPr>
          <p:cNvGraphicFramePr>
            <a:graphicFrameLocks/>
          </p:cNvGraphicFramePr>
          <p:nvPr>
            <p:extLst>
              <p:ext uri="{D42A27DB-BD31-4B8C-83A1-F6EECF244321}">
                <p14:modId xmlns:p14="http://schemas.microsoft.com/office/powerpoint/2010/main" val="1014635759"/>
              </p:ext>
            </p:extLst>
          </p:nvPr>
        </p:nvGraphicFramePr>
        <p:xfrm>
          <a:off x="1143000" y="2298530"/>
          <a:ext cx="9872663" cy="34331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kstvak 6">
            <a:extLst>
              <a:ext uri="{FF2B5EF4-FFF2-40B4-BE49-F238E27FC236}">
                <a16:creationId xmlns:a16="http://schemas.microsoft.com/office/drawing/2014/main" id="{FDCEB3DD-319D-571D-304F-C622126151E4}"/>
              </a:ext>
            </a:extLst>
          </p:cNvPr>
          <p:cNvSpPr txBox="1"/>
          <p:nvPr/>
        </p:nvSpPr>
        <p:spPr>
          <a:xfrm>
            <a:off x="919728" y="5575965"/>
            <a:ext cx="6096000" cy="646331"/>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nl-NL" sz="1800" b="0" i="0" u="none" strike="noStrike" kern="1200" cap="none" spc="0" normalizeH="0" baseline="0" noProof="0" dirty="0">
                <a:ln>
                  <a:noFill/>
                </a:ln>
                <a:solidFill>
                  <a:prstClr val="black"/>
                </a:solidFill>
                <a:effectLst/>
                <a:uLnTx/>
                <a:uFillTx/>
                <a:latin typeface="Corbel" panose="020B0503020204020204"/>
                <a:ea typeface="+mn-ea"/>
                <a:cs typeface="+mn-cs"/>
              </a:rPr>
              <a:t>Lees meer op: </a:t>
            </a:r>
            <a:r>
              <a:rPr kumimoji="0" lang="nl-NL" sz="1800" b="0" i="0" u="none" strike="noStrike" kern="1200" cap="none" spc="0" normalizeH="0" baseline="0" noProof="0" dirty="0">
                <a:ln>
                  <a:noFill/>
                </a:ln>
                <a:solidFill>
                  <a:prstClr val="black"/>
                </a:solidFill>
                <a:effectLst/>
                <a:uLnTx/>
                <a:uFillTx/>
                <a:latin typeface="Corbel" panose="020B0503020204020204"/>
                <a:ea typeface="+mn-ea"/>
                <a:cs typeface="+mn-cs"/>
                <a:hlinkClick r:id="rId8"/>
              </a:rPr>
              <a:t>Complementaire zorg voor volwassenen (handreiking) - Richtlijnen Palliatieve zorg</a:t>
            </a:r>
            <a:endParaRPr kumimoji="0" lang="nl-NL" sz="1800" b="0" i="0" u="none" strike="noStrike" kern="1200" cap="none" spc="0" normalizeH="0" baseline="0" noProof="0" dirty="0">
              <a:ln>
                <a:noFill/>
              </a:ln>
              <a:solidFill>
                <a:prstClr val="black"/>
              </a:solidFill>
              <a:effectLst/>
              <a:uLnTx/>
              <a:uFillTx/>
              <a:latin typeface="Corbel" panose="020B0503020204020204"/>
              <a:ea typeface="+mn-ea"/>
              <a:cs typeface="+mn-cs"/>
            </a:endParaRPr>
          </a:p>
        </p:txBody>
      </p:sp>
    </p:spTree>
    <p:extLst>
      <p:ext uri="{BB962C8B-B14F-4D97-AF65-F5344CB8AC3E}">
        <p14:creationId xmlns:p14="http://schemas.microsoft.com/office/powerpoint/2010/main" val="317563474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96C088C-C546-E1CD-28CF-623A7D27F9DD}"/>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F42E6C5-1B7F-35B7-1532-0A0B815F0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Rectangle 9">
            <a:extLst>
              <a:ext uri="{FF2B5EF4-FFF2-40B4-BE49-F238E27FC236}">
                <a16:creationId xmlns:a16="http://schemas.microsoft.com/office/drawing/2014/main" id="{57398A56-9F2E-931A-AB31-F5BC1E4979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nvGrpSpPr>
          <p:cNvPr id="12" name="Group 11">
            <a:extLst>
              <a:ext uri="{FF2B5EF4-FFF2-40B4-BE49-F238E27FC236}">
                <a16:creationId xmlns:a16="http://schemas.microsoft.com/office/drawing/2014/main" id="{5BFB974F-31BD-639F-2798-D7997F98E55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3346102" cy="2510865"/>
            <a:chOff x="-305" y="-1"/>
            <a:chExt cx="3832880" cy="2876136"/>
          </a:xfrm>
        </p:grpSpPr>
        <p:sp>
          <p:nvSpPr>
            <p:cNvPr id="13" name="Freeform: Shape 12">
              <a:extLst>
                <a:ext uri="{FF2B5EF4-FFF2-40B4-BE49-F238E27FC236}">
                  <a16:creationId xmlns:a16="http://schemas.microsoft.com/office/drawing/2014/main" id="{735BB8D0-0776-13B1-C562-94C58EF33F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4" name="Freeform: Shape 13">
              <a:extLst>
                <a:ext uri="{FF2B5EF4-FFF2-40B4-BE49-F238E27FC236}">
                  <a16:creationId xmlns:a16="http://schemas.microsoft.com/office/drawing/2014/main" id="{CC7A76D1-8097-63C6-B450-068DBF5CA7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5" name="Freeform: Shape 14">
              <a:extLst>
                <a:ext uri="{FF2B5EF4-FFF2-40B4-BE49-F238E27FC236}">
                  <a16:creationId xmlns:a16="http://schemas.microsoft.com/office/drawing/2014/main" id="{E61A3239-945E-EAF8-E031-3FB9BC18ED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6" name="Freeform: Shape 15">
              <a:extLst>
                <a:ext uri="{FF2B5EF4-FFF2-40B4-BE49-F238E27FC236}">
                  <a16:creationId xmlns:a16="http://schemas.microsoft.com/office/drawing/2014/main" id="{4357ADA1-EC7B-C9A0-C59E-234BFE2B36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grpSp>
        <p:nvGrpSpPr>
          <p:cNvPr id="18" name="Group 17">
            <a:extLst>
              <a:ext uri="{FF2B5EF4-FFF2-40B4-BE49-F238E27FC236}">
                <a16:creationId xmlns:a16="http://schemas.microsoft.com/office/drawing/2014/main" id="{95068F25-F799-0820-7DD5-6420BABAC9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9072780" y="3734338"/>
            <a:ext cx="3878664" cy="2368659"/>
            <a:chOff x="6867015" y="-1"/>
            <a:chExt cx="5324985" cy="3251912"/>
          </a:xfrm>
          <a:solidFill>
            <a:schemeClr val="accent5">
              <a:alpha val="10000"/>
            </a:schemeClr>
          </a:solidFill>
        </p:grpSpPr>
        <p:sp>
          <p:nvSpPr>
            <p:cNvPr id="19" name="Freeform: Shape 18">
              <a:extLst>
                <a:ext uri="{FF2B5EF4-FFF2-40B4-BE49-F238E27FC236}">
                  <a16:creationId xmlns:a16="http://schemas.microsoft.com/office/drawing/2014/main" id="{608CF554-A37D-CFFA-423C-A44732E37C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0" name="Freeform: Shape 19">
              <a:extLst>
                <a:ext uri="{FF2B5EF4-FFF2-40B4-BE49-F238E27FC236}">
                  <a16:creationId xmlns:a16="http://schemas.microsoft.com/office/drawing/2014/main" id="{364BB1F8-AA77-21A9-BD0B-E2B9F1B0A8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1" name="Freeform: Shape 20">
              <a:extLst>
                <a:ext uri="{FF2B5EF4-FFF2-40B4-BE49-F238E27FC236}">
                  <a16:creationId xmlns:a16="http://schemas.microsoft.com/office/drawing/2014/main" id="{D7EC61DA-21B4-8C9C-2E66-C40A13885A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2" name="Freeform: Shape 21">
              <a:extLst>
                <a:ext uri="{FF2B5EF4-FFF2-40B4-BE49-F238E27FC236}">
                  <a16:creationId xmlns:a16="http://schemas.microsoft.com/office/drawing/2014/main" id="{B03B31AB-4BEA-2A04-A22C-7856B34D7D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sp>
        <p:nvSpPr>
          <p:cNvPr id="11" name="Titel 2">
            <a:extLst>
              <a:ext uri="{FF2B5EF4-FFF2-40B4-BE49-F238E27FC236}">
                <a16:creationId xmlns:a16="http://schemas.microsoft.com/office/drawing/2014/main" id="{EC7D9248-FD8D-EC51-34E3-0997906007BD}"/>
              </a:ext>
            </a:extLst>
          </p:cNvPr>
          <p:cNvSpPr txBox="1">
            <a:spLocks/>
          </p:cNvSpPr>
          <p:nvPr/>
        </p:nvSpPr>
        <p:spPr>
          <a:xfrm>
            <a:off x="663226" y="354381"/>
            <a:ext cx="9833548" cy="90105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nl-NL" sz="4000" b="1" i="0" u="none" strike="noStrike" kern="1200" cap="none" spc="0" normalizeH="0" baseline="0" noProof="0" dirty="0" err="1">
                <a:ln>
                  <a:noFill/>
                </a:ln>
                <a:solidFill>
                  <a:srgbClr val="0E2841"/>
                </a:solidFill>
                <a:effectLst/>
                <a:uLnTx/>
                <a:uFillTx/>
                <a:latin typeface="Aptos Display" panose="02110004020202020204"/>
                <a:ea typeface="Verdana"/>
                <a:cs typeface="+mj-cs"/>
              </a:rPr>
              <a:t>Symptoommanagemen</a:t>
            </a:r>
            <a:r>
              <a:rPr lang="nl-NL" sz="4000" b="1" dirty="0">
                <a:solidFill>
                  <a:srgbClr val="0E2841"/>
                </a:solidFill>
                <a:latin typeface="Aptos Display" panose="02110004020202020204"/>
                <a:ea typeface="Verdana"/>
              </a:rPr>
              <a:t>t en richtlijnen</a:t>
            </a:r>
            <a:endParaRPr kumimoji="0" lang="nl-NL" sz="4000" b="1" i="0" u="none" strike="noStrike" kern="1200" cap="none" spc="0" normalizeH="0" baseline="0" noProof="0" dirty="0">
              <a:ln>
                <a:noFill/>
              </a:ln>
              <a:solidFill>
                <a:srgbClr val="0E2841"/>
              </a:solidFill>
              <a:effectLst/>
              <a:uLnTx/>
              <a:uFillTx/>
              <a:latin typeface="Aptos Display" panose="02110004020202020204"/>
              <a:ea typeface="Verdana"/>
              <a:cs typeface="+mj-cs"/>
            </a:endParaRPr>
          </a:p>
        </p:txBody>
      </p:sp>
      <p:cxnSp>
        <p:nvCxnSpPr>
          <p:cNvPr id="25" name="Rechte verbindingslijn 24">
            <a:extLst>
              <a:ext uri="{FF2B5EF4-FFF2-40B4-BE49-F238E27FC236}">
                <a16:creationId xmlns:a16="http://schemas.microsoft.com/office/drawing/2014/main" id="{D1F46E1A-C24E-D974-1D5A-693611D5D52E}"/>
              </a:ext>
            </a:extLst>
          </p:cNvPr>
          <p:cNvCxnSpPr/>
          <p:nvPr/>
        </p:nvCxnSpPr>
        <p:spPr>
          <a:xfrm>
            <a:off x="900000" y="2833200"/>
            <a:ext cx="1980000" cy="0"/>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26" name="Rechte verbindingslijn 25">
            <a:extLst>
              <a:ext uri="{FF2B5EF4-FFF2-40B4-BE49-F238E27FC236}">
                <a16:creationId xmlns:a16="http://schemas.microsoft.com/office/drawing/2014/main" id="{F26D0914-980F-6DE8-3851-7F8BB94B3365}"/>
              </a:ext>
            </a:extLst>
          </p:cNvPr>
          <p:cNvCxnSpPr/>
          <p:nvPr/>
        </p:nvCxnSpPr>
        <p:spPr>
          <a:xfrm>
            <a:off x="3600000" y="2831432"/>
            <a:ext cx="1980000" cy="0"/>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27" name="Rechte verbindingslijn 26">
            <a:extLst>
              <a:ext uri="{FF2B5EF4-FFF2-40B4-BE49-F238E27FC236}">
                <a16:creationId xmlns:a16="http://schemas.microsoft.com/office/drawing/2014/main" id="{F8677A81-C4CB-47A3-6ED8-7EBD6E4C0CAB}"/>
              </a:ext>
            </a:extLst>
          </p:cNvPr>
          <p:cNvCxnSpPr/>
          <p:nvPr/>
        </p:nvCxnSpPr>
        <p:spPr>
          <a:xfrm>
            <a:off x="6300000" y="2831432"/>
            <a:ext cx="1980000" cy="0"/>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28" name="Rechte verbindingslijn 27">
            <a:extLst>
              <a:ext uri="{FF2B5EF4-FFF2-40B4-BE49-F238E27FC236}">
                <a16:creationId xmlns:a16="http://schemas.microsoft.com/office/drawing/2014/main" id="{4777E8C1-E426-A638-BA03-CB27C19C2E05}"/>
              </a:ext>
            </a:extLst>
          </p:cNvPr>
          <p:cNvCxnSpPr/>
          <p:nvPr/>
        </p:nvCxnSpPr>
        <p:spPr>
          <a:xfrm>
            <a:off x="8958908" y="2831432"/>
            <a:ext cx="2232000" cy="0"/>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34" name="Rechte verbindingslijn 33">
            <a:extLst>
              <a:ext uri="{FF2B5EF4-FFF2-40B4-BE49-F238E27FC236}">
                <a16:creationId xmlns:a16="http://schemas.microsoft.com/office/drawing/2014/main" id="{1C9054DC-1987-8EF2-3EE8-DB2ADD68B1A3}"/>
              </a:ext>
            </a:extLst>
          </p:cNvPr>
          <p:cNvCxnSpPr/>
          <p:nvPr/>
        </p:nvCxnSpPr>
        <p:spPr>
          <a:xfrm>
            <a:off x="885252" y="2742532"/>
            <a:ext cx="1980000" cy="0"/>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graphicFrame>
        <p:nvGraphicFramePr>
          <p:cNvPr id="3" name="Tijdelijke aanduiding voor inhoud 2">
            <a:extLst>
              <a:ext uri="{FF2B5EF4-FFF2-40B4-BE49-F238E27FC236}">
                <a16:creationId xmlns:a16="http://schemas.microsoft.com/office/drawing/2014/main" id="{6A9C2311-D389-F04F-63FE-8F5FDDB230AC}"/>
              </a:ext>
            </a:extLst>
          </p:cNvPr>
          <p:cNvGraphicFramePr>
            <a:graphicFrameLocks/>
          </p:cNvGraphicFramePr>
          <p:nvPr>
            <p:extLst>
              <p:ext uri="{D42A27DB-BD31-4B8C-83A1-F6EECF244321}">
                <p14:modId xmlns:p14="http://schemas.microsoft.com/office/powerpoint/2010/main" val="4022089505"/>
              </p:ext>
            </p:extLst>
          </p:nvPr>
        </p:nvGraphicFramePr>
        <p:xfrm>
          <a:off x="663226" y="1454134"/>
          <a:ext cx="5927236" cy="48812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itel 1">
            <a:extLst>
              <a:ext uri="{FF2B5EF4-FFF2-40B4-BE49-F238E27FC236}">
                <a16:creationId xmlns:a16="http://schemas.microsoft.com/office/drawing/2014/main" id="{5B7A3ACD-4D5A-9EA7-2B88-F5086778BC96}"/>
              </a:ext>
            </a:extLst>
          </p:cNvPr>
          <p:cNvSpPr txBox="1">
            <a:spLocks/>
          </p:cNvSpPr>
          <p:nvPr/>
        </p:nvSpPr>
        <p:spPr>
          <a:xfrm>
            <a:off x="7599907" y="1275390"/>
            <a:ext cx="3364378" cy="560614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nl-NL" sz="2400" b="0" i="0" u="none" strike="noStrike" kern="1200" cap="none" spc="0" normalizeH="0" baseline="0" noProof="0" dirty="0">
                <a:ln>
                  <a:noFill/>
                </a:ln>
                <a:solidFill>
                  <a:schemeClr val="tx2"/>
                </a:solidFill>
                <a:effectLst/>
                <a:uLnTx/>
                <a:uFillTx/>
                <a:latin typeface="+mn-lt"/>
                <a:ea typeface="+mj-ea"/>
                <a:cs typeface="+mj-cs"/>
              </a:rPr>
              <a:t>Ook richtlijnen te  vinden over</a:t>
            </a:r>
            <a:r>
              <a:rPr lang="nl-NL" sz="2400" dirty="0">
                <a:solidFill>
                  <a:schemeClr val="tx2"/>
                </a:solidFill>
                <a:latin typeface="+mn-lt"/>
              </a:rPr>
              <a:t>:</a:t>
            </a:r>
            <a:br>
              <a:rPr kumimoji="0" lang="nl-NL" sz="2400" b="0" i="0" u="none" strike="noStrike" kern="1200" cap="none" spc="0" normalizeH="0" baseline="0" noProof="0" dirty="0">
                <a:ln>
                  <a:noFill/>
                </a:ln>
                <a:solidFill>
                  <a:schemeClr val="tx2"/>
                </a:solidFill>
                <a:effectLst/>
                <a:uLnTx/>
                <a:uFillTx/>
                <a:latin typeface="+mn-lt"/>
                <a:ea typeface="+mj-ea"/>
                <a:cs typeface="+mj-cs"/>
              </a:rPr>
            </a:br>
            <a:r>
              <a:rPr kumimoji="0" lang="nl-NL" sz="2400" b="0" i="0" u="none" strike="noStrike" kern="1200" cap="none" spc="0" normalizeH="0" baseline="0" noProof="0" dirty="0">
                <a:ln>
                  <a:noFill/>
                </a:ln>
                <a:solidFill>
                  <a:schemeClr val="tx2"/>
                </a:solidFill>
                <a:effectLst/>
                <a:uLnTx/>
                <a:uFillTx/>
                <a:latin typeface="+mn-lt"/>
                <a:ea typeface="+mj-ea"/>
                <a:cs typeface="+mj-cs"/>
              </a:rPr>
              <a:t>* delier</a:t>
            </a:r>
            <a:br>
              <a:rPr kumimoji="0" lang="nl-NL" sz="2400" b="0" i="0" u="none" strike="noStrike" kern="1200" cap="none" spc="0" normalizeH="0" baseline="0" noProof="0" dirty="0">
                <a:ln>
                  <a:noFill/>
                </a:ln>
                <a:solidFill>
                  <a:schemeClr val="tx2"/>
                </a:solidFill>
                <a:effectLst/>
                <a:uLnTx/>
                <a:uFillTx/>
                <a:latin typeface="+mn-lt"/>
                <a:ea typeface="+mj-ea"/>
                <a:cs typeface="+mj-cs"/>
              </a:rPr>
            </a:br>
            <a:r>
              <a:rPr kumimoji="0" lang="nl-NL" sz="2400" b="0" i="0" u="none" strike="noStrike" kern="1200" cap="none" spc="0" normalizeH="0" baseline="0" noProof="0" dirty="0">
                <a:ln>
                  <a:noFill/>
                </a:ln>
                <a:solidFill>
                  <a:schemeClr val="tx2"/>
                </a:solidFill>
                <a:effectLst/>
                <a:uLnTx/>
                <a:uFillTx/>
                <a:latin typeface="+mn-lt"/>
                <a:ea typeface="+mj-ea"/>
                <a:cs typeface="+mj-cs"/>
              </a:rPr>
              <a:t>* obstipatie</a:t>
            </a:r>
            <a:br>
              <a:rPr kumimoji="0" lang="nl-NL" sz="2400" b="0" i="0" u="none" strike="noStrike" kern="1200" cap="none" spc="0" normalizeH="0" baseline="0" noProof="0" dirty="0">
                <a:ln>
                  <a:noFill/>
                </a:ln>
                <a:solidFill>
                  <a:schemeClr val="tx2"/>
                </a:solidFill>
                <a:effectLst/>
                <a:uLnTx/>
                <a:uFillTx/>
                <a:latin typeface="+mn-lt"/>
                <a:ea typeface="+mj-ea"/>
                <a:cs typeface="+mj-cs"/>
              </a:rPr>
            </a:br>
            <a:r>
              <a:rPr kumimoji="0" lang="nl-NL" sz="2400" b="0" i="0" u="none" strike="noStrike" kern="1200" cap="none" spc="0" normalizeH="0" baseline="0" noProof="0" dirty="0">
                <a:ln>
                  <a:noFill/>
                </a:ln>
                <a:solidFill>
                  <a:schemeClr val="tx2"/>
                </a:solidFill>
                <a:effectLst/>
                <a:uLnTx/>
                <a:uFillTx/>
                <a:latin typeface="+mn-lt"/>
                <a:ea typeface="+mj-ea"/>
                <a:cs typeface="+mj-cs"/>
              </a:rPr>
              <a:t>* pijn</a:t>
            </a:r>
            <a:br>
              <a:rPr kumimoji="0" lang="nl-NL" sz="2400" b="0" i="0" u="none" strike="noStrike" kern="1200" cap="none" spc="0" normalizeH="0" baseline="0" noProof="0" dirty="0">
                <a:ln>
                  <a:noFill/>
                </a:ln>
                <a:solidFill>
                  <a:schemeClr val="tx2"/>
                </a:solidFill>
                <a:effectLst/>
                <a:uLnTx/>
                <a:uFillTx/>
                <a:latin typeface="+mn-lt"/>
                <a:ea typeface="+mj-ea"/>
                <a:cs typeface="+mj-cs"/>
              </a:rPr>
            </a:br>
            <a:r>
              <a:rPr kumimoji="0" lang="nl-NL" sz="2400" b="0" i="0" u="none" strike="noStrike" kern="1200" cap="none" spc="0" normalizeH="0" baseline="0" noProof="0" dirty="0">
                <a:ln>
                  <a:noFill/>
                </a:ln>
                <a:solidFill>
                  <a:schemeClr val="tx2"/>
                </a:solidFill>
                <a:effectLst/>
                <a:uLnTx/>
                <a:uFillTx/>
                <a:latin typeface="+mn-lt"/>
                <a:ea typeface="+mj-ea"/>
                <a:cs typeface="+mj-cs"/>
              </a:rPr>
              <a:t>* angst</a:t>
            </a:r>
            <a:br>
              <a:rPr kumimoji="0" lang="nl-NL" sz="2400" b="0" i="0" u="none" strike="noStrike" kern="1200" cap="none" spc="0" normalizeH="0" baseline="0" noProof="0" dirty="0">
                <a:ln>
                  <a:noFill/>
                </a:ln>
                <a:solidFill>
                  <a:schemeClr val="tx2"/>
                </a:solidFill>
                <a:effectLst/>
                <a:uLnTx/>
                <a:uFillTx/>
                <a:latin typeface="+mn-lt"/>
                <a:ea typeface="+mj-ea"/>
                <a:cs typeface="+mj-cs"/>
              </a:rPr>
            </a:br>
            <a:r>
              <a:rPr kumimoji="0" lang="nl-NL" sz="2400" b="0" i="0" u="none" strike="noStrike" kern="1200" cap="none" spc="0" normalizeH="0" baseline="0" noProof="0" dirty="0">
                <a:ln>
                  <a:noFill/>
                </a:ln>
                <a:solidFill>
                  <a:schemeClr val="tx2"/>
                </a:solidFill>
                <a:effectLst/>
                <a:uLnTx/>
                <a:uFillTx/>
                <a:latin typeface="+mn-lt"/>
                <a:ea typeface="+mj-ea"/>
                <a:cs typeface="+mj-cs"/>
              </a:rPr>
              <a:t>* zingeving</a:t>
            </a:r>
            <a:br>
              <a:rPr kumimoji="0" lang="nl-NL" sz="2400" b="0" i="0" u="none" strike="noStrike" kern="1200" cap="none" spc="0" normalizeH="0" baseline="0" noProof="0" dirty="0">
                <a:ln>
                  <a:noFill/>
                </a:ln>
                <a:solidFill>
                  <a:schemeClr val="tx2"/>
                </a:solidFill>
                <a:effectLst/>
                <a:uLnTx/>
                <a:uFillTx/>
                <a:latin typeface="+mn-lt"/>
                <a:ea typeface="+mj-ea"/>
                <a:cs typeface="+mj-cs"/>
              </a:rPr>
            </a:br>
            <a:r>
              <a:rPr kumimoji="0" lang="nl-NL" sz="2400" b="0" i="0" u="none" strike="noStrike" kern="1200" cap="none" spc="0" normalizeH="0" baseline="0" noProof="0" dirty="0">
                <a:ln>
                  <a:noFill/>
                </a:ln>
                <a:solidFill>
                  <a:schemeClr val="tx2"/>
                </a:solidFill>
                <a:effectLst/>
                <a:uLnTx/>
                <a:uFillTx/>
                <a:latin typeface="+mn-lt"/>
                <a:ea typeface="+mj-ea"/>
                <a:cs typeface="+mj-cs"/>
              </a:rPr>
              <a:t>* dyspnoe</a:t>
            </a:r>
            <a:br>
              <a:rPr kumimoji="0" lang="nl-NL" sz="2400" b="0" i="0" u="none" strike="noStrike" kern="1200" cap="none" spc="0" normalizeH="0" baseline="0" noProof="0" dirty="0">
                <a:ln>
                  <a:noFill/>
                </a:ln>
                <a:solidFill>
                  <a:schemeClr val="tx2"/>
                </a:solidFill>
                <a:effectLst/>
                <a:uLnTx/>
                <a:uFillTx/>
                <a:latin typeface="+mn-lt"/>
                <a:ea typeface="+mj-ea"/>
                <a:cs typeface="+mj-cs"/>
              </a:rPr>
            </a:br>
            <a:br>
              <a:rPr kumimoji="0" lang="nl-NL" sz="2400" b="0" i="0" u="none" strike="noStrike" kern="1200" cap="none" spc="0" normalizeH="0" baseline="0" noProof="0" dirty="0">
                <a:ln>
                  <a:noFill/>
                </a:ln>
                <a:solidFill>
                  <a:schemeClr val="tx2"/>
                </a:solidFill>
                <a:effectLst/>
                <a:uLnTx/>
                <a:uFillTx/>
                <a:latin typeface="+mn-lt"/>
                <a:ea typeface="+mj-ea"/>
                <a:cs typeface="+mj-cs"/>
              </a:rPr>
            </a:br>
            <a:r>
              <a:rPr kumimoji="0" lang="nl-NL" sz="2400" b="0" i="0" u="none" strike="noStrike" kern="1200" cap="none" spc="0" normalizeH="0" baseline="0" noProof="0" dirty="0">
                <a:ln>
                  <a:noFill/>
                </a:ln>
                <a:solidFill>
                  <a:schemeClr val="tx2"/>
                </a:solidFill>
                <a:effectLst/>
                <a:uLnTx/>
                <a:uFillTx/>
                <a:latin typeface="+mn-lt"/>
                <a:ea typeface="+mj-ea"/>
                <a:cs typeface="+mj-cs"/>
              </a:rPr>
              <a:t>en vele anderen…</a:t>
            </a:r>
            <a:br>
              <a:rPr kumimoji="0" lang="nl-NL" sz="2300" b="0" i="0" u="none" strike="noStrike" kern="1200" cap="none" spc="0" normalizeH="0" baseline="0" noProof="0" dirty="0">
                <a:ln>
                  <a:noFill/>
                </a:ln>
                <a:solidFill>
                  <a:srgbClr val="1CADE4"/>
                </a:solidFill>
                <a:effectLst/>
                <a:uLnTx/>
                <a:uFillTx/>
                <a:latin typeface="Corbel" panose="020B0503020204020204"/>
                <a:ea typeface="+mj-ea"/>
                <a:cs typeface="+mj-cs"/>
              </a:rPr>
            </a:br>
            <a:br>
              <a:rPr kumimoji="0" lang="nl-NL" sz="2300" b="0" i="0" u="none" strike="noStrike" kern="1200" cap="none" spc="0" normalizeH="0" baseline="0" noProof="0" dirty="0">
                <a:ln>
                  <a:noFill/>
                </a:ln>
                <a:solidFill>
                  <a:srgbClr val="1CADE4"/>
                </a:solidFill>
                <a:effectLst/>
                <a:uLnTx/>
                <a:uFillTx/>
                <a:latin typeface="Corbel" panose="020B0503020204020204"/>
                <a:ea typeface="+mj-ea"/>
                <a:cs typeface="+mj-cs"/>
              </a:rPr>
            </a:br>
            <a:endParaRPr kumimoji="0" lang="nl-NL" sz="2300" b="0" i="0" u="none" strike="noStrike" kern="1200" cap="none" spc="0" normalizeH="0" baseline="0" noProof="0" dirty="0">
              <a:ln>
                <a:noFill/>
              </a:ln>
              <a:solidFill>
                <a:srgbClr val="1CADE4"/>
              </a:solidFill>
              <a:effectLst/>
              <a:uLnTx/>
              <a:uFillTx/>
              <a:latin typeface="Corbel" panose="020B0503020204020204"/>
              <a:ea typeface="+mj-ea"/>
              <a:cs typeface="+mj-cs"/>
            </a:endParaRPr>
          </a:p>
        </p:txBody>
      </p:sp>
    </p:spTree>
    <p:extLst>
      <p:ext uri="{BB962C8B-B14F-4D97-AF65-F5344CB8AC3E}">
        <p14:creationId xmlns:p14="http://schemas.microsoft.com/office/powerpoint/2010/main" val="43827275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9813815-9F16-788A-6B1A-97F9789E70AD}"/>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F774B79-8F25-452D-F5B8-4A6D2BF5B8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2" name="Rectangle 11">
            <a:extLst>
              <a:ext uri="{FF2B5EF4-FFF2-40B4-BE49-F238E27FC236}">
                <a16:creationId xmlns:a16="http://schemas.microsoft.com/office/drawing/2014/main" id="{DA6452E3-3572-E2C8-F174-085C8FC4C2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A5776B0D-C956-2BCF-CC7A-10BCBBC4A5C2}"/>
              </a:ext>
            </a:extLst>
          </p:cNvPr>
          <p:cNvSpPr>
            <a:spLocks noGrp="1"/>
          </p:cNvSpPr>
          <p:nvPr>
            <p:ph type="title"/>
          </p:nvPr>
        </p:nvSpPr>
        <p:spPr>
          <a:xfrm>
            <a:off x="1041399" y="164104"/>
            <a:ext cx="6769101" cy="1325563"/>
          </a:xfrm>
        </p:spPr>
        <p:txBody>
          <a:bodyPr vert="horz" lIns="91440" tIns="45720" rIns="91440" bIns="45720" rtlCol="0" anchor="b">
            <a:normAutofit/>
          </a:bodyPr>
          <a:lstStyle/>
          <a:p>
            <a:r>
              <a:rPr lang="en-US" sz="3600" b="1" kern="1200" dirty="0" err="1">
                <a:solidFill>
                  <a:schemeClr val="tx2"/>
                </a:solidFill>
                <a:latin typeface="+mj-lt"/>
                <a:ea typeface="+mj-ea"/>
                <a:cs typeface="+mj-cs"/>
              </a:rPr>
              <a:t>Opdracht</a:t>
            </a:r>
            <a:r>
              <a:rPr lang="en-US" sz="3600" b="1" kern="1200" dirty="0">
                <a:solidFill>
                  <a:schemeClr val="tx2"/>
                </a:solidFill>
                <a:latin typeface="+mj-lt"/>
                <a:ea typeface="+mj-ea"/>
                <a:cs typeface="+mj-cs"/>
              </a:rPr>
              <a:t> </a:t>
            </a:r>
            <a:r>
              <a:rPr lang="en-US" sz="3600" b="1" kern="1200" dirty="0" err="1">
                <a:solidFill>
                  <a:schemeClr val="tx2"/>
                </a:solidFill>
                <a:latin typeface="+mj-lt"/>
                <a:ea typeface="+mj-ea"/>
                <a:cs typeface="+mj-cs"/>
              </a:rPr>
              <a:t>voor</a:t>
            </a:r>
            <a:r>
              <a:rPr lang="en-US" sz="3600" b="1" kern="1200" dirty="0">
                <a:solidFill>
                  <a:schemeClr val="tx2"/>
                </a:solidFill>
                <a:latin typeface="+mj-lt"/>
                <a:ea typeface="+mj-ea"/>
                <a:cs typeface="+mj-cs"/>
              </a:rPr>
              <a:t> </a:t>
            </a:r>
            <a:r>
              <a:rPr lang="en-US" sz="3600" b="1" kern="1200" dirty="0" err="1">
                <a:solidFill>
                  <a:schemeClr val="tx2"/>
                </a:solidFill>
                <a:latin typeface="+mj-lt"/>
                <a:ea typeface="+mj-ea"/>
                <a:cs typeface="+mj-cs"/>
              </a:rPr>
              <a:t>komende</a:t>
            </a:r>
            <a:r>
              <a:rPr lang="en-US" sz="3600" b="1" kern="1200" dirty="0">
                <a:solidFill>
                  <a:schemeClr val="tx2"/>
                </a:solidFill>
                <a:latin typeface="+mj-lt"/>
                <a:ea typeface="+mj-ea"/>
                <a:cs typeface="+mj-cs"/>
              </a:rPr>
              <a:t> </a:t>
            </a:r>
            <a:r>
              <a:rPr lang="en-US" sz="3600" b="1" kern="1200" dirty="0" err="1">
                <a:solidFill>
                  <a:schemeClr val="tx2"/>
                </a:solidFill>
                <a:latin typeface="+mj-lt"/>
                <a:ea typeface="+mj-ea"/>
                <a:cs typeface="+mj-cs"/>
              </a:rPr>
              <a:t>weken</a:t>
            </a:r>
            <a:endParaRPr lang="en-US" sz="3600" b="1" kern="1200" dirty="0">
              <a:solidFill>
                <a:schemeClr val="tx2"/>
              </a:solidFill>
              <a:latin typeface="+mj-lt"/>
              <a:ea typeface="+mj-ea"/>
              <a:cs typeface="+mj-cs"/>
            </a:endParaRPr>
          </a:p>
        </p:txBody>
      </p:sp>
      <p:grpSp>
        <p:nvGrpSpPr>
          <p:cNvPr id="14" name="Group 13">
            <a:extLst>
              <a:ext uri="{FF2B5EF4-FFF2-40B4-BE49-F238E27FC236}">
                <a16:creationId xmlns:a16="http://schemas.microsoft.com/office/drawing/2014/main" id="{3F515E34-7D3D-973E-DCD9-2C2A07EFAF9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3346102" cy="2510865"/>
            <a:chOff x="-305" y="-1"/>
            <a:chExt cx="3832880" cy="2876136"/>
          </a:xfrm>
        </p:grpSpPr>
        <p:sp>
          <p:nvSpPr>
            <p:cNvPr id="15" name="Freeform: Shape 14">
              <a:extLst>
                <a:ext uri="{FF2B5EF4-FFF2-40B4-BE49-F238E27FC236}">
                  <a16:creationId xmlns:a16="http://schemas.microsoft.com/office/drawing/2014/main" id="{1A9655E5-9D52-D250-1632-2035BF26C3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6" name="Freeform: Shape 15">
              <a:extLst>
                <a:ext uri="{FF2B5EF4-FFF2-40B4-BE49-F238E27FC236}">
                  <a16:creationId xmlns:a16="http://schemas.microsoft.com/office/drawing/2014/main" id="{A3CE31A9-A4F4-A756-3BBB-4D76081936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7" name="Freeform: Shape 16">
              <a:extLst>
                <a:ext uri="{FF2B5EF4-FFF2-40B4-BE49-F238E27FC236}">
                  <a16:creationId xmlns:a16="http://schemas.microsoft.com/office/drawing/2014/main" id="{C48C01B1-8D1C-DEA5-EFEA-C5C13FAF24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8" name="Freeform: Shape 17">
              <a:extLst>
                <a:ext uri="{FF2B5EF4-FFF2-40B4-BE49-F238E27FC236}">
                  <a16:creationId xmlns:a16="http://schemas.microsoft.com/office/drawing/2014/main" id="{37595B5B-D9C3-638E-12CF-9990E961C7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grpSp>
        <p:nvGrpSpPr>
          <p:cNvPr id="20" name="Group 19">
            <a:extLst>
              <a:ext uri="{FF2B5EF4-FFF2-40B4-BE49-F238E27FC236}">
                <a16:creationId xmlns:a16="http://schemas.microsoft.com/office/drawing/2014/main" id="{2B67F153-8521-E6D7-CBE2-B916695BCB8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9072780" y="3734338"/>
            <a:ext cx="3878664" cy="2368659"/>
            <a:chOff x="6867015" y="-1"/>
            <a:chExt cx="5324985" cy="3251912"/>
          </a:xfrm>
          <a:solidFill>
            <a:schemeClr val="accent5">
              <a:alpha val="10000"/>
            </a:schemeClr>
          </a:solidFill>
        </p:grpSpPr>
        <p:sp>
          <p:nvSpPr>
            <p:cNvPr id="21" name="Freeform: Shape 20">
              <a:extLst>
                <a:ext uri="{FF2B5EF4-FFF2-40B4-BE49-F238E27FC236}">
                  <a16:creationId xmlns:a16="http://schemas.microsoft.com/office/drawing/2014/main" id="{F9AC34D9-7021-212F-5D34-163056DC6F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2" name="Freeform: Shape 21">
              <a:extLst>
                <a:ext uri="{FF2B5EF4-FFF2-40B4-BE49-F238E27FC236}">
                  <a16:creationId xmlns:a16="http://schemas.microsoft.com/office/drawing/2014/main" id="{C70BD94A-0111-2C74-1F81-6B87E04EE8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3" name="Freeform: Shape 22">
              <a:extLst>
                <a:ext uri="{FF2B5EF4-FFF2-40B4-BE49-F238E27FC236}">
                  <a16:creationId xmlns:a16="http://schemas.microsoft.com/office/drawing/2014/main" id="{303D8EA5-F815-532D-9EDE-F3DAEA3E5F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4" name="Freeform: Shape 23">
              <a:extLst>
                <a:ext uri="{FF2B5EF4-FFF2-40B4-BE49-F238E27FC236}">
                  <a16:creationId xmlns:a16="http://schemas.microsoft.com/office/drawing/2014/main" id="{D2A7297C-D01A-6F94-94A2-DE68CBCD86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sp>
        <p:nvSpPr>
          <p:cNvPr id="4" name="Tijdelijke aanduiding voor inhoud 2">
            <a:extLst>
              <a:ext uri="{FF2B5EF4-FFF2-40B4-BE49-F238E27FC236}">
                <a16:creationId xmlns:a16="http://schemas.microsoft.com/office/drawing/2014/main" id="{03937F1E-85A9-8726-54C6-F62ABF4FB8FE}"/>
              </a:ext>
            </a:extLst>
          </p:cNvPr>
          <p:cNvSpPr txBox="1">
            <a:spLocks/>
          </p:cNvSpPr>
          <p:nvPr/>
        </p:nvSpPr>
        <p:spPr>
          <a:xfrm>
            <a:off x="841092" y="1749425"/>
            <a:ext cx="10515600" cy="4351338"/>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nl-NL" sz="2400" dirty="0">
                <a:solidFill>
                  <a:schemeClr val="tx2"/>
                </a:solidFill>
              </a:rPr>
              <a:t>Spreek met collega’s af bij welke bewoners je onafhankelijk van elkaar pijnobservaties doet m.b.v. een pijninstrument</a:t>
            </a:r>
          </a:p>
          <a:p>
            <a:r>
              <a:rPr lang="nl-NL" sz="2400" dirty="0">
                <a:solidFill>
                  <a:schemeClr val="tx2"/>
                </a:solidFill>
              </a:rPr>
              <a:t>Specificeer om welk type pijn het gaat (acuut, chronisch, doorbraakpijn) en de oorzaak van de pijn (somatisch, visceraal of </a:t>
            </a:r>
            <a:r>
              <a:rPr lang="nl-NL" sz="2400" dirty="0" err="1">
                <a:solidFill>
                  <a:schemeClr val="tx2"/>
                </a:solidFill>
              </a:rPr>
              <a:t>neuropatisch</a:t>
            </a:r>
            <a:r>
              <a:rPr lang="nl-NL" sz="2400" dirty="0">
                <a:solidFill>
                  <a:schemeClr val="tx2"/>
                </a:solidFill>
              </a:rPr>
              <a:t>)</a:t>
            </a:r>
          </a:p>
          <a:p>
            <a:r>
              <a:rPr lang="nl-NL" sz="2400" dirty="0">
                <a:solidFill>
                  <a:schemeClr val="tx2"/>
                </a:solidFill>
              </a:rPr>
              <a:t>Leg de observaties en bevindingen naast elkaar en bespreek dit met je collega</a:t>
            </a:r>
          </a:p>
          <a:p>
            <a:r>
              <a:rPr lang="nl-NL" sz="2400" dirty="0">
                <a:solidFill>
                  <a:schemeClr val="tx2"/>
                </a:solidFill>
              </a:rPr>
              <a:t>Als je ziet dat pijn aanwezig is en er onvoldoende medicatie is afgesproken, bespreek je dit met de arts</a:t>
            </a:r>
          </a:p>
          <a:p>
            <a:endParaRPr lang="nl-NL" dirty="0"/>
          </a:p>
          <a:p>
            <a:endParaRPr lang="nl-NL" dirty="0"/>
          </a:p>
          <a:p>
            <a:endParaRPr lang="nl-NL" dirty="0"/>
          </a:p>
        </p:txBody>
      </p:sp>
    </p:spTree>
    <p:extLst>
      <p:ext uri="{BB962C8B-B14F-4D97-AF65-F5344CB8AC3E}">
        <p14:creationId xmlns:p14="http://schemas.microsoft.com/office/powerpoint/2010/main" val="226507481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A292AEA-2528-46C0-B426-95822B6141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Rectangle 9">
            <a:extLst>
              <a:ext uri="{FF2B5EF4-FFF2-40B4-BE49-F238E27FC236}">
                <a16:creationId xmlns:a16="http://schemas.microsoft.com/office/drawing/2014/main" id="{D8B7B198-E4DF-43CD-AD8C-1998843237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2" name="Freeform: Shape 11">
            <a:extLst>
              <a:ext uri="{FF2B5EF4-FFF2-40B4-BE49-F238E27FC236}">
                <a16:creationId xmlns:a16="http://schemas.microsoft.com/office/drawing/2014/main" id="{2BE67753-EA0E-4819-8D22-0B6600CF7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96934" y="3984"/>
            <a:ext cx="9376632" cy="6858000"/>
          </a:xfrm>
          <a:custGeom>
            <a:avLst/>
            <a:gdLst>
              <a:gd name="connsiteX0" fmla="*/ 1691615 w 9376632"/>
              <a:gd name="connsiteY0" fmla="*/ 0 h 6858000"/>
              <a:gd name="connsiteX1" fmla="*/ 7685017 w 9376632"/>
              <a:gd name="connsiteY1" fmla="*/ 0 h 6858000"/>
              <a:gd name="connsiteX2" fmla="*/ 7840634 w 9376632"/>
              <a:gd name="connsiteY2" fmla="*/ 134799 h 6858000"/>
              <a:gd name="connsiteX3" fmla="*/ 9376632 w 9376632"/>
              <a:gd name="connsiteY3" fmla="*/ 3605175 h 6858000"/>
              <a:gd name="connsiteX4" fmla="*/ 8158692 w 9376632"/>
              <a:gd name="connsiteY4" fmla="*/ 6757493 h 6858000"/>
              <a:gd name="connsiteX5" fmla="*/ 8062868 w 9376632"/>
              <a:gd name="connsiteY5" fmla="*/ 6858000 h 6858000"/>
              <a:gd name="connsiteX6" fmla="*/ 1313765 w 9376632"/>
              <a:gd name="connsiteY6" fmla="*/ 6858000 h 6858000"/>
              <a:gd name="connsiteX7" fmla="*/ 1217940 w 9376632"/>
              <a:gd name="connsiteY7" fmla="*/ 6757493 h 6858000"/>
              <a:gd name="connsiteX8" fmla="*/ 0 w 9376632"/>
              <a:gd name="connsiteY8" fmla="*/ 3605175 h 6858000"/>
              <a:gd name="connsiteX9" fmla="*/ 1535999 w 9376632"/>
              <a:gd name="connsiteY9" fmla="*/ 13479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376632" h="6858000">
                <a:moveTo>
                  <a:pt x="1691615" y="0"/>
                </a:moveTo>
                <a:lnTo>
                  <a:pt x="7685017" y="0"/>
                </a:lnTo>
                <a:lnTo>
                  <a:pt x="7840634" y="134799"/>
                </a:lnTo>
                <a:cubicBezTo>
                  <a:pt x="8784230" y="992423"/>
                  <a:pt x="9376632" y="2229618"/>
                  <a:pt x="9376632" y="3605175"/>
                </a:cubicBezTo>
                <a:cubicBezTo>
                  <a:pt x="9376632" y="4818903"/>
                  <a:pt x="8915419" y="5924908"/>
                  <a:pt x="8158692" y="6757493"/>
                </a:cubicBezTo>
                <a:lnTo>
                  <a:pt x="8062868" y="6858000"/>
                </a:lnTo>
                <a:lnTo>
                  <a:pt x="1313765" y="6858000"/>
                </a:lnTo>
                <a:lnTo>
                  <a:pt x="1217940" y="6757493"/>
                </a:lnTo>
                <a:cubicBezTo>
                  <a:pt x="461213" y="5924908"/>
                  <a:pt x="0" y="4818903"/>
                  <a:pt x="0" y="3605175"/>
                </a:cubicBezTo>
                <a:cubicBezTo>
                  <a:pt x="0" y="2229618"/>
                  <a:pt x="592403" y="992423"/>
                  <a:pt x="1535999" y="134799"/>
                </a:cubicBezTo>
                <a:close/>
              </a:path>
            </a:pathLst>
          </a:cu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nvGrpSpPr>
          <p:cNvPr id="14" name="Group 13">
            <a:extLst>
              <a:ext uri="{FF2B5EF4-FFF2-40B4-BE49-F238E27FC236}">
                <a16:creationId xmlns:a16="http://schemas.microsoft.com/office/drawing/2014/main" id="{D76D63AC-0421-45EC-B383-E79A61A78C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6937"/>
            <a:chExt cx="9772765" cy="6858000"/>
          </a:xfrm>
          <a:solidFill>
            <a:schemeClr val="bg1">
              <a:alpha val="30000"/>
            </a:schemeClr>
          </a:solidFill>
        </p:grpSpPr>
        <p:sp>
          <p:nvSpPr>
            <p:cNvPr id="15" name="Freeform: Shape 14">
              <a:extLst>
                <a:ext uri="{FF2B5EF4-FFF2-40B4-BE49-F238E27FC236}">
                  <a16:creationId xmlns:a16="http://schemas.microsoft.com/office/drawing/2014/main" id="{B997A32E-7032-4107-9C8B-99DB59EDD5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6937"/>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16" name="Freeform: Shape 15">
              <a:extLst>
                <a:ext uri="{FF2B5EF4-FFF2-40B4-BE49-F238E27FC236}">
                  <a16:creationId xmlns:a16="http://schemas.microsoft.com/office/drawing/2014/main" id="{943BB27F-1470-42CA-91FF-D94BC691C8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6937"/>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17" name="Freeform: Shape 16">
              <a:extLst>
                <a:ext uri="{FF2B5EF4-FFF2-40B4-BE49-F238E27FC236}">
                  <a16:creationId xmlns:a16="http://schemas.microsoft.com/office/drawing/2014/main" id="{E997B002-17FD-47B3-A06A-76802FE15C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6937"/>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18" name="Freeform: Shape 17">
              <a:extLst>
                <a:ext uri="{FF2B5EF4-FFF2-40B4-BE49-F238E27FC236}">
                  <a16:creationId xmlns:a16="http://schemas.microsoft.com/office/drawing/2014/main" id="{E401EA35-9D2E-43B7-860F-EBB8A6C3E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6937"/>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19" name="Freeform: Shape 18">
              <a:extLst>
                <a:ext uri="{FF2B5EF4-FFF2-40B4-BE49-F238E27FC236}">
                  <a16:creationId xmlns:a16="http://schemas.microsoft.com/office/drawing/2014/main" id="{F8C44827-3D81-4FF9-B4A5-5650D1B20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6937"/>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20" name="Freeform: Shape 19">
              <a:extLst>
                <a:ext uri="{FF2B5EF4-FFF2-40B4-BE49-F238E27FC236}">
                  <a16:creationId xmlns:a16="http://schemas.microsoft.com/office/drawing/2014/main" id="{F613D97F-F6DF-4D32-AD91-209A80E7A2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6937"/>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21" name="Freeform: Shape 20">
              <a:extLst>
                <a:ext uri="{FF2B5EF4-FFF2-40B4-BE49-F238E27FC236}">
                  <a16:creationId xmlns:a16="http://schemas.microsoft.com/office/drawing/2014/main" id="{82B0ED5C-927D-4C5F-8F27-1B403820B9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6937"/>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grpSp>
      <p:sp>
        <p:nvSpPr>
          <p:cNvPr id="2" name="Titel 1">
            <a:extLst>
              <a:ext uri="{FF2B5EF4-FFF2-40B4-BE49-F238E27FC236}">
                <a16:creationId xmlns:a16="http://schemas.microsoft.com/office/drawing/2014/main" id="{BBAC69BC-0C68-407E-AF92-5B3FBE92F68A}"/>
              </a:ext>
            </a:extLst>
          </p:cNvPr>
          <p:cNvSpPr>
            <a:spLocks noGrp="1"/>
          </p:cNvSpPr>
          <p:nvPr>
            <p:ph type="title"/>
          </p:nvPr>
        </p:nvSpPr>
        <p:spPr>
          <a:xfrm>
            <a:off x="2066451" y="2126171"/>
            <a:ext cx="8058792" cy="2387918"/>
          </a:xfrm>
        </p:spPr>
        <p:txBody>
          <a:bodyPr vert="horz" lIns="91440" tIns="45720" rIns="91440" bIns="45720" rtlCol="0" anchor="b">
            <a:normAutofit/>
          </a:bodyPr>
          <a:lstStyle/>
          <a:p>
            <a:pPr algn="ctr"/>
            <a:r>
              <a:rPr lang="en-US" sz="4000" b="1" kern="1200" dirty="0">
                <a:solidFill>
                  <a:schemeClr val="tx2"/>
                </a:solidFill>
                <a:latin typeface="+mj-lt"/>
                <a:ea typeface="+mj-ea"/>
                <a:cs typeface="+mj-cs"/>
              </a:rPr>
              <a:t>Dank </a:t>
            </a:r>
            <a:r>
              <a:rPr lang="en-US" sz="4000" b="1" kern="1200" dirty="0" err="1">
                <a:solidFill>
                  <a:schemeClr val="tx2"/>
                </a:solidFill>
                <a:latin typeface="+mj-lt"/>
                <a:ea typeface="+mj-ea"/>
                <a:cs typeface="+mj-cs"/>
              </a:rPr>
              <a:t>voor</a:t>
            </a:r>
            <a:r>
              <a:rPr lang="en-US" sz="4000" b="1" kern="1200" dirty="0">
                <a:solidFill>
                  <a:schemeClr val="tx2"/>
                </a:solidFill>
                <a:latin typeface="+mj-lt"/>
                <a:ea typeface="+mj-ea"/>
                <a:cs typeface="+mj-cs"/>
              </a:rPr>
              <a:t> je </a:t>
            </a:r>
            <a:r>
              <a:rPr lang="en-US" sz="4000" b="1" kern="1200" dirty="0" err="1">
                <a:solidFill>
                  <a:schemeClr val="tx2"/>
                </a:solidFill>
                <a:latin typeface="+mj-lt"/>
                <a:ea typeface="+mj-ea"/>
                <a:cs typeface="+mj-cs"/>
              </a:rPr>
              <a:t>aandacht</a:t>
            </a:r>
            <a:r>
              <a:rPr lang="en-US" sz="4000" b="1" kern="1200" dirty="0">
                <a:solidFill>
                  <a:schemeClr val="tx2"/>
                </a:solidFill>
                <a:latin typeface="+mj-lt"/>
                <a:ea typeface="+mj-ea"/>
                <a:cs typeface="+mj-cs"/>
              </a:rPr>
              <a:t>!</a:t>
            </a:r>
            <a:br>
              <a:rPr lang="en-US" sz="4000" b="1" kern="1200" dirty="0">
                <a:solidFill>
                  <a:schemeClr val="tx2"/>
                </a:solidFill>
                <a:latin typeface="+mj-lt"/>
                <a:ea typeface="+mj-ea"/>
                <a:cs typeface="+mj-cs"/>
              </a:rPr>
            </a:br>
            <a:r>
              <a:rPr lang="en-US" sz="4000" b="1" kern="1200" dirty="0">
                <a:solidFill>
                  <a:schemeClr val="tx2"/>
                </a:solidFill>
                <a:latin typeface="+mj-lt"/>
                <a:ea typeface="+mj-ea"/>
                <a:cs typeface="+mj-cs"/>
              </a:rPr>
              <a:t>				</a:t>
            </a:r>
            <a:br>
              <a:rPr lang="en-US" sz="4000" b="1" kern="1200" dirty="0">
                <a:solidFill>
                  <a:schemeClr val="tx2"/>
                </a:solidFill>
                <a:latin typeface="+mj-lt"/>
                <a:ea typeface="+mj-ea"/>
                <a:cs typeface="+mj-cs"/>
              </a:rPr>
            </a:br>
            <a:r>
              <a:rPr lang="en-US" sz="4000" b="1" kern="1200" dirty="0" err="1">
                <a:solidFill>
                  <a:schemeClr val="tx2"/>
                </a:solidFill>
                <a:latin typeface="+mj-lt"/>
                <a:ea typeface="+mj-ea"/>
                <a:cs typeface="+mj-cs"/>
              </a:rPr>
              <a:t>Vragen</a:t>
            </a:r>
            <a:r>
              <a:rPr lang="en-US" sz="4000" b="1" kern="1200" dirty="0">
                <a:solidFill>
                  <a:schemeClr val="tx2"/>
                </a:solidFill>
                <a:latin typeface="+mj-lt"/>
                <a:ea typeface="+mj-ea"/>
                <a:cs typeface="+mj-cs"/>
              </a:rPr>
              <a:t>?</a:t>
            </a:r>
          </a:p>
        </p:txBody>
      </p:sp>
      <p:grpSp>
        <p:nvGrpSpPr>
          <p:cNvPr id="23" name="Group 22">
            <a:extLst>
              <a:ext uri="{FF2B5EF4-FFF2-40B4-BE49-F238E27FC236}">
                <a16:creationId xmlns:a16="http://schemas.microsoft.com/office/drawing/2014/main" id="{87F87F1B-42BA-4AC7-A4E2-41544DDB2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4155"/>
            <a:ext cx="2514948" cy="2174333"/>
            <a:chOff x="-305" y="-4155"/>
            <a:chExt cx="2514948" cy="2174333"/>
          </a:xfrm>
        </p:grpSpPr>
        <p:sp>
          <p:nvSpPr>
            <p:cNvPr id="24" name="Freeform: Shape 23">
              <a:extLst>
                <a:ext uri="{FF2B5EF4-FFF2-40B4-BE49-F238E27FC236}">
                  <a16:creationId xmlns:a16="http://schemas.microsoft.com/office/drawing/2014/main" id="{68B53067-4E48-4E71-A6A9-A8CAABAFBF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5" name="Freeform: Shape 24">
              <a:extLst>
                <a:ext uri="{FF2B5EF4-FFF2-40B4-BE49-F238E27FC236}">
                  <a16:creationId xmlns:a16="http://schemas.microsoft.com/office/drawing/2014/main" id="{06D1A0D3-4BB8-41D9-9CE7-2884C83F44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6" name="Freeform: Shape 25">
              <a:extLst>
                <a:ext uri="{FF2B5EF4-FFF2-40B4-BE49-F238E27FC236}">
                  <a16:creationId xmlns:a16="http://schemas.microsoft.com/office/drawing/2014/main" id="{81E20F06-3B09-4B89-A36B-AB8BFBCCA5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7" name="Freeform: Shape 26">
              <a:extLst>
                <a:ext uri="{FF2B5EF4-FFF2-40B4-BE49-F238E27FC236}">
                  <a16:creationId xmlns:a16="http://schemas.microsoft.com/office/drawing/2014/main" id="{DAE6C3D7-7D5B-4926-877D-45F117BB6B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grpSp>
      <p:grpSp>
        <p:nvGrpSpPr>
          <p:cNvPr id="29" name="Group 28">
            <a:extLst>
              <a:ext uri="{FF2B5EF4-FFF2-40B4-BE49-F238E27FC236}">
                <a16:creationId xmlns:a16="http://schemas.microsoft.com/office/drawing/2014/main" id="{967346A5-7569-4F15-AB5D-BE3DADF192C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685727" y="4683666"/>
            <a:ext cx="2514948" cy="2174333"/>
            <a:chOff x="-305" y="-4155"/>
            <a:chExt cx="2514948" cy="2174333"/>
          </a:xfrm>
        </p:grpSpPr>
        <p:sp>
          <p:nvSpPr>
            <p:cNvPr id="30" name="Freeform: Shape 29">
              <a:extLst>
                <a:ext uri="{FF2B5EF4-FFF2-40B4-BE49-F238E27FC236}">
                  <a16:creationId xmlns:a16="http://schemas.microsoft.com/office/drawing/2014/main" id="{E1951533-A568-4765-AB1F-F71D9AFDE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31" name="Freeform: Shape 30">
              <a:extLst>
                <a:ext uri="{FF2B5EF4-FFF2-40B4-BE49-F238E27FC236}">
                  <a16:creationId xmlns:a16="http://schemas.microsoft.com/office/drawing/2014/main" id="{A7214F52-4F3F-4C96-A62E-F1401D6C04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32" name="Freeform: Shape 31">
              <a:extLst>
                <a:ext uri="{FF2B5EF4-FFF2-40B4-BE49-F238E27FC236}">
                  <a16:creationId xmlns:a16="http://schemas.microsoft.com/office/drawing/2014/main" id="{023146A1-291C-4FA0-AB5B-EB04D42398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33" name="Freeform: Shape 32">
              <a:extLst>
                <a:ext uri="{FF2B5EF4-FFF2-40B4-BE49-F238E27FC236}">
                  <a16:creationId xmlns:a16="http://schemas.microsoft.com/office/drawing/2014/main" id="{62977932-2B03-4899-8306-5002CEE68E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grpSp>
      <p:pic>
        <p:nvPicPr>
          <p:cNvPr id="5" name="Afbeelding 4" descr="Afbeelding met wit, Lettertype, ontwerp&#10;&#10;Door AI gegenereerde inhoud is mogelijk onjuist.">
            <a:extLst>
              <a:ext uri="{FF2B5EF4-FFF2-40B4-BE49-F238E27FC236}">
                <a16:creationId xmlns:a16="http://schemas.microsoft.com/office/drawing/2014/main" id="{AE22B034-9D5E-61CF-9FEB-7B4F7688D98A}"/>
              </a:ext>
            </a:extLst>
          </p:cNvPr>
          <p:cNvPicPr>
            <a:picLocks noChangeAspect="1"/>
          </p:cNvPicPr>
          <p:nvPr/>
        </p:nvPicPr>
        <p:blipFill>
          <a:blip r:embed="rId3">
            <a:extLst>
              <a:ext uri="{28A0092B-C50C-407E-A947-70E740481C1C}">
                <a14:useLocalDpi xmlns:a14="http://schemas.microsoft.com/office/drawing/2010/main" val="0"/>
              </a:ext>
            </a:extLst>
          </a:blip>
          <a:srcRect l="28814" t="51447" r="34886" b="34756"/>
          <a:stretch/>
        </p:blipFill>
        <p:spPr>
          <a:xfrm>
            <a:off x="10694945" y="6222418"/>
            <a:ext cx="1420735" cy="539985"/>
          </a:xfrm>
          <a:prstGeom prst="rect">
            <a:avLst/>
          </a:prstGeom>
        </p:spPr>
      </p:pic>
    </p:spTree>
    <p:extLst>
      <p:ext uri="{BB962C8B-B14F-4D97-AF65-F5344CB8AC3E}">
        <p14:creationId xmlns:p14="http://schemas.microsoft.com/office/powerpoint/2010/main" val="2700455717"/>
      </p:ext>
    </p:extLst>
  </p:cSld>
  <p:clrMapOvr>
    <a:masterClrMapping/>
  </p:clrMapOvr>
</p:sld>
</file>

<file path=ppt/theme/theme1.xml><?xml version="1.0" encoding="utf-8"?>
<a:theme xmlns:a="http://schemas.openxmlformats.org/drawingml/2006/main" name="1_Kantoorthema">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Kantoorthema">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fa592ecc-60aa-416c-960c-1ab098b08e8a" xsi:nil="true"/>
    <lcf76f155ced4ddcb4097134ff3c332f xmlns="6e7b207a-424c-4c5e-bc92-344fdf98c017">
      <Terms xmlns="http://schemas.microsoft.com/office/infopath/2007/PartnerControls"/>
    </lcf76f155ced4ddcb4097134ff3c332f>
    <SharedWithUsers xmlns="fa592ecc-60aa-416c-960c-1ab098b08e8a">
      <UserInfo>
        <DisplayName>Marleen Kuiper</DisplayName>
        <AccountId>83</AccountId>
        <AccountType/>
      </UserInfo>
    </SharedWithUs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D0E5BB4158F3674D8427F1832F75FFA4" ma:contentTypeVersion="12" ma:contentTypeDescription="Een nieuw document maken." ma:contentTypeScope="" ma:versionID="ae0e39afa6f951f3b1a52ed07da0d8ab">
  <xsd:schema xmlns:xsd="http://www.w3.org/2001/XMLSchema" xmlns:xs="http://www.w3.org/2001/XMLSchema" xmlns:p="http://schemas.microsoft.com/office/2006/metadata/properties" xmlns:ns2="6e7b207a-424c-4c5e-bc92-344fdf98c017" xmlns:ns3="fa592ecc-60aa-416c-960c-1ab098b08e8a" targetNamespace="http://schemas.microsoft.com/office/2006/metadata/properties" ma:root="true" ma:fieldsID="0e75c809d6716286b80edd6daf6e74d1" ns2:_="" ns3:_="">
    <xsd:import namespace="6e7b207a-424c-4c5e-bc92-344fdf98c017"/>
    <xsd:import namespace="fa592ecc-60aa-416c-960c-1ab098b08e8a"/>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lcf76f155ced4ddcb4097134ff3c332f" minOccurs="0"/>
                <xsd:element ref="ns3:TaxCatchAll" minOccurs="0"/>
                <xsd:element ref="ns2:MediaServiceOCR"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e7b207a-424c-4c5e-bc92-344fdf98c01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lcf76f155ced4ddcb4097134ff3c332f" ma:index="15" nillable="true" ma:taxonomy="true" ma:internalName="lcf76f155ced4ddcb4097134ff3c332f" ma:taxonomyFieldName="MediaServiceImageTags" ma:displayName="Afbeeldingtags" ma:readOnly="false" ma:fieldId="{5cf76f15-5ced-4ddc-b409-7134ff3c332f}" ma:taxonomyMulti="true" ma:sspId="925e5e5b-eb9a-48b3-8ebe-939122f3191c" ma:termSetId="09814cd3-568e-fe90-9814-8d621ff8fb84" ma:anchorId="fba54fb3-c3e1-fe81-a776-ca4b69148c4d" ma:open="true" ma:isKeyword="false">
      <xsd:complexType>
        <xsd:sequence>
          <xsd:element ref="pc:Terms" minOccurs="0" maxOccurs="1"/>
        </xsd:sequence>
      </xsd:complexType>
    </xsd:element>
    <xsd:element name="MediaServiceOCR" ma:index="17" nillable="true" ma:displayName="Extracted Text" ma:internalName="MediaServiceOCR"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fa592ecc-60aa-416c-960c-1ab098b08e8a" elementFormDefault="qualified">
    <xsd:import namespace="http://schemas.microsoft.com/office/2006/documentManagement/types"/>
    <xsd:import namespace="http://schemas.microsoft.com/office/infopath/2007/PartnerControls"/>
    <xsd:element name="SharedWithUsers" ma:index="10" nillable="true" ma:displayName="Gedeeld met"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Gedeeld met details" ma:internalName="SharedWithDetails" ma:readOnly="true">
      <xsd:simpleType>
        <xsd:restriction base="dms:Note">
          <xsd:maxLength value="255"/>
        </xsd:restriction>
      </xsd:simpleType>
    </xsd:element>
    <xsd:element name="TaxCatchAll" ma:index="16" nillable="true" ma:displayName="Taxonomy Catch All Column" ma:hidden="true" ma:list="{2ad9bc41-f7bf-491e-abc0-8c9923bd9641}" ma:internalName="TaxCatchAll" ma:showField="CatchAllData" ma:web="fa592ecc-60aa-416c-960c-1ab098b08e8a">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houdstype"/>
        <xsd:element ref="dc:title" minOccurs="0" maxOccurs="1" ma:index="4"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72D662B-5F3F-4823-97BE-03F4FD6C0E88}">
  <ds:schemaRefs>
    <ds:schemaRef ds:uri="6e7b207a-424c-4c5e-bc92-344fdf98c017"/>
    <ds:schemaRef ds:uri="fa592ecc-60aa-416c-960c-1ab098b08e8a"/>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C42AB672-A290-4B1C-A8EC-04A7EA19FD86}">
  <ds:schemaRefs>
    <ds:schemaRef ds:uri="http://schemas.microsoft.com/sharepoint/v3/contenttype/forms"/>
  </ds:schemaRefs>
</ds:datastoreItem>
</file>

<file path=customXml/itemProps3.xml><?xml version="1.0" encoding="utf-8"?>
<ds:datastoreItem xmlns:ds="http://schemas.openxmlformats.org/officeDocument/2006/customXml" ds:itemID="{86F8E2FF-7556-4ABE-B8D4-D636D3B47597}">
  <ds:schemaRefs>
    <ds:schemaRef ds:uri="6e7b207a-424c-4c5e-bc92-344fdf98c017"/>
    <ds:schemaRef ds:uri="fa592ecc-60aa-416c-960c-1ab098b08e8a"/>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TM03457444[[fn=Basis]]</Template>
  <TotalTime>1033</TotalTime>
  <Words>5351</Words>
  <Application>Microsoft Office PowerPoint</Application>
  <PresentationFormat>Breedbeeld</PresentationFormat>
  <Paragraphs>399</Paragraphs>
  <Slides>34</Slides>
  <Notes>34</Notes>
  <HiddenSlides>0</HiddenSlides>
  <MMClips>2</MMClips>
  <ScaleCrop>false</ScaleCrop>
  <HeadingPairs>
    <vt:vector size="6" baseType="variant">
      <vt:variant>
        <vt:lpstr>Gebruikte lettertypen</vt:lpstr>
      </vt:variant>
      <vt:variant>
        <vt:i4>5</vt:i4>
      </vt:variant>
      <vt:variant>
        <vt:lpstr>Thema</vt:lpstr>
      </vt:variant>
      <vt:variant>
        <vt:i4>1</vt:i4>
      </vt:variant>
      <vt:variant>
        <vt:lpstr>Diatitels</vt:lpstr>
      </vt:variant>
      <vt:variant>
        <vt:i4>34</vt:i4>
      </vt:variant>
    </vt:vector>
  </HeadingPairs>
  <TitlesOfParts>
    <vt:vector size="40" baseType="lpstr">
      <vt:lpstr>Aptos</vt:lpstr>
      <vt:lpstr>Aptos Display</vt:lpstr>
      <vt:lpstr>Arial</vt:lpstr>
      <vt:lpstr>Calibri</vt:lpstr>
      <vt:lpstr>Corbel</vt:lpstr>
      <vt:lpstr>1_Kantoorthema</vt:lpstr>
      <vt:lpstr>PowerPoint-presentatie</vt:lpstr>
      <vt:lpstr>PowerPoint-presentatie</vt:lpstr>
      <vt:lpstr>PowerPoint-presentatie</vt:lpstr>
      <vt:lpstr>PowerPoint-presentatie</vt:lpstr>
      <vt:lpstr>PowerPoint-presentatie</vt:lpstr>
      <vt:lpstr>Het Zorgpad Palliatieve Zorg</vt:lpstr>
      <vt:lpstr>PowerPoint-presentatie</vt:lpstr>
      <vt:lpstr>Symptoommanagement is altijd multidisciplinaire samenwerking.  Ieder met eigen expertise</vt:lpstr>
      <vt:lpstr>Veel voorkomende symptomen in palliatieve fase</vt:lpstr>
      <vt:lpstr>Veel voorkomende symptomen  in palliatieve fase bij dementie</vt:lpstr>
      <vt:lpstr>Quizvraag 1</vt:lpstr>
      <vt:lpstr>Quizvraag 2</vt:lpstr>
      <vt:lpstr>PowerPoint-presentatie</vt:lpstr>
      <vt:lpstr>Definitie pijn   </vt:lpstr>
      <vt:lpstr>Totale pijn</vt:lpstr>
      <vt:lpstr>PowerPoint-presentatie</vt:lpstr>
      <vt:lpstr>PowerPoint-presentatie</vt:lpstr>
      <vt:lpstr>PowerPoint-presentatie</vt:lpstr>
      <vt:lpstr>PowerPoint-presentatie</vt:lpstr>
      <vt:lpstr>PowerPoint-presentatie</vt:lpstr>
      <vt:lpstr>PowerPoint-presentatie</vt:lpstr>
      <vt:lpstr>Opdracht   </vt:lpstr>
      <vt:lpstr>PowerPoint-presentatie</vt:lpstr>
      <vt:lpstr>PowerPoint-presentatie</vt:lpstr>
      <vt:lpstr>Zo nodig medicatie -  de afspraken   </vt:lpstr>
      <vt:lpstr>PowerPoint-presentatie</vt:lpstr>
      <vt:lpstr>Stelling 1</vt:lpstr>
      <vt:lpstr>Stelling 2</vt:lpstr>
      <vt:lpstr>Stelling 3</vt:lpstr>
      <vt:lpstr>PowerPoint-presentatie</vt:lpstr>
      <vt:lpstr>PowerPoint-presentatie</vt:lpstr>
      <vt:lpstr>PowerPoint-presentatie</vt:lpstr>
      <vt:lpstr>Opdracht voor komende weken</vt:lpstr>
      <vt:lpstr>Dank voor je aandacht!      Vragen?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PowerPoint-presentatie</dc:title>
  <dc:creator>Anneke Francke</dc:creator>
  <cp:lastModifiedBy>Yvonne de Man</cp:lastModifiedBy>
  <cp:revision>249</cp:revision>
  <dcterms:created xsi:type="dcterms:W3CDTF">2019-11-25T11:49:16Z</dcterms:created>
  <dcterms:modified xsi:type="dcterms:W3CDTF">2026-05-28T08:07:46Z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0x010100D0E5BB4158F3674D8427F1832F75FFA4</vt:lpwstr>
  </property>
  <property fmtid="{D5CDD505-2E9C-101B-9397-08002B2CF9AE}" pid="3" name="MediaServiceImageTags">
    <vt:lpwstr/>
  </property>
</Properties>
</file>