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26"/>
  </p:notesMasterIdLst>
  <p:sldIdLst>
    <p:sldId id="297" r:id="rId5"/>
    <p:sldId id="341" r:id="rId6"/>
    <p:sldId id="340" r:id="rId7"/>
    <p:sldId id="278" r:id="rId8"/>
    <p:sldId id="298" r:id="rId9"/>
    <p:sldId id="299" r:id="rId10"/>
    <p:sldId id="301" r:id="rId11"/>
    <p:sldId id="302" r:id="rId12"/>
    <p:sldId id="303" r:id="rId13"/>
    <p:sldId id="304" r:id="rId14"/>
    <p:sldId id="305" r:id="rId15"/>
    <p:sldId id="306" r:id="rId16"/>
    <p:sldId id="332" r:id="rId17"/>
    <p:sldId id="310" r:id="rId18"/>
    <p:sldId id="330" r:id="rId19"/>
    <p:sldId id="309" r:id="rId20"/>
    <p:sldId id="328" r:id="rId21"/>
    <p:sldId id="342" r:id="rId22"/>
    <p:sldId id="333" r:id="rId23"/>
    <p:sldId id="334" r:id="rId24"/>
    <p:sldId id="308" r:id="rId25"/>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Schilder" initials="SS" lastIdx="2" clrIdx="0">
    <p:extLst>
      <p:ext uri="{19B8F6BF-5375-455C-9EA6-DF929625EA0E}">
        <p15:presenceInfo xmlns:p15="http://schemas.microsoft.com/office/powerpoint/2012/main" userId="S::601035@omring.nl::d84c3e1b-ba53-4814-ba55-15ce06f6e7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841"/>
    <a:srgbClr val="4DBCC6"/>
    <a:srgbClr val="102F75"/>
    <a:srgbClr val="3BA2B3"/>
    <a:srgbClr val="0073A0"/>
    <a:srgbClr val="007CA3"/>
    <a:srgbClr val="0AC640"/>
    <a:srgbClr val="1D714B"/>
    <a:srgbClr val="05EDBB"/>
    <a:srgbClr val="29E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EDE5C-0698-4C96-9BE3-086180D36573}" v="760" dt="2026-03-13T21:47:08.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981" autoAdjust="0"/>
  </p:normalViewPr>
  <p:slideViewPr>
    <p:cSldViewPr snapToGrid="0">
      <p:cViewPr>
        <p:scale>
          <a:sx n="50" d="100"/>
          <a:sy n="50" d="100"/>
        </p:scale>
        <p:origin x="361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Schilder" userId="pDHLxDGlP6CEr+Py+FC+nwBcrVXTpzDPSPOQbneonQM=" providerId="None" clId="Web-{104EDE5C-0698-4C96-9BE3-086180D36573}"/>
    <pc:docChg chg="addSld modSld">
      <pc:chgData name="Sandra Schilder" userId="pDHLxDGlP6CEr+Py+FC+nwBcrVXTpzDPSPOQbneonQM=" providerId="None" clId="Web-{104EDE5C-0698-4C96-9BE3-086180D36573}" dt="2026-03-13T21:48:26.628" v="1604"/>
      <pc:docMkLst>
        <pc:docMk/>
      </pc:docMkLst>
      <pc:sldChg chg="modNotes">
        <pc:chgData name="Sandra Schilder" userId="pDHLxDGlP6CEr+Py+FC+nwBcrVXTpzDPSPOQbneonQM=" providerId="None" clId="Web-{104EDE5C-0698-4C96-9BE3-086180D36573}" dt="2026-03-13T21:14:36.009" v="358"/>
        <pc:sldMkLst>
          <pc:docMk/>
          <pc:sldMk cId="3409797436" sldId="306"/>
        </pc:sldMkLst>
      </pc:sldChg>
      <pc:sldChg chg="modNotes">
        <pc:chgData name="Sandra Schilder" userId="pDHLxDGlP6CEr+Py+FC+nwBcrVXTpzDPSPOQbneonQM=" providerId="None" clId="Web-{104EDE5C-0698-4C96-9BE3-086180D36573}" dt="2026-03-13T21:19:28.842" v="427"/>
        <pc:sldMkLst>
          <pc:docMk/>
          <pc:sldMk cId="3443909102" sldId="310"/>
        </pc:sldMkLst>
      </pc:sldChg>
      <pc:sldChg chg="modNotes">
        <pc:chgData name="Sandra Schilder" userId="pDHLxDGlP6CEr+Py+FC+nwBcrVXTpzDPSPOQbneonQM=" providerId="None" clId="Web-{104EDE5C-0698-4C96-9BE3-086180D36573}" dt="2026-03-13T21:15:47.526" v="369"/>
        <pc:sldMkLst>
          <pc:docMk/>
          <pc:sldMk cId="2000298097" sldId="332"/>
        </pc:sldMkLst>
      </pc:sldChg>
      <pc:sldChg chg="modSp modNotes">
        <pc:chgData name="Sandra Schilder" userId="pDHLxDGlP6CEr+Py+FC+nwBcrVXTpzDPSPOQbneonQM=" providerId="None" clId="Web-{104EDE5C-0698-4C96-9BE3-086180D36573}" dt="2026-03-13T21:48:26.628" v="1604"/>
        <pc:sldMkLst>
          <pc:docMk/>
          <pc:sldMk cId="760530428" sldId="333"/>
        </pc:sldMkLst>
        <pc:spChg chg="mod">
          <ac:chgData name="Sandra Schilder" userId="pDHLxDGlP6CEr+Py+FC+nwBcrVXTpzDPSPOQbneonQM=" providerId="None" clId="Web-{104EDE5C-0698-4C96-9BE3-086180D36573}" dt="2026-03-13T21:47:03.751" v="1582" actId="20577"/>
          <ac:spMkLst>
            <pc:docMk/>
            <pc:sldMk cId="760530428" sldId="333"/>
            <ac:spMk id="2" creationId="{DA681E7F-66FA-85DE-5EBF-1EA4242F0A8E}"/>
          </ac:spMkLst>
        </pc:spChg>
      </pc:sldChg>
      <pc:sldChg chg="addSp modSp new modNotes">
        <pc:chgData name="Sandra Schilder" userId="pDHLxDGlP6CEr+Py+FC+nwBcrVXTpzDPSPOQbneonQM=" providerId="None" clId="Web-{104EDE5C-0698-4C96-9BE3-086180D36573}" dt="2026-03-13T21:46:05.593" v="1521"/>
        <pc:sldMkLst>
          <pc:docMk/>
          <pc:sldMk cId="2863376844" sldId="342"/>
        </pc:sldMkLst>
        <pc:spChg chg="mod">
          <ac:chgData name="Sandra Schilder" userId="pDHLxDGlP6CEr+Py+FC+nwBcrVXTpzDPSPOQbneonQM=" providerId="None" clId="Web-{104EDE5C-0698-4C96-9BE3-086180D36573}" dt="2026-03-13T21:42:33.209" v="1518" actId="20577"/>
          <ac:spMkLst>
            <pc:docMk/>
            <pc:sldMk cId="2863376844" sldId="342"/>
            <ac:spMk id="2" creationId="{92071655-7669-ACA1-6E1C-32F4810FA8BA}"/>
          </ac:spMkLst>
        </pc:spChg>
        <pc:spChg chg="add mod">
          <ac:chgData name="Sandra Schilder" userId="pDHLxDGlP6CEr+Py+FC+nwBcrVXTpzDPSPOQbneonQM=" providerId="None" clId="Web-{104EDE5C-0698-4C96-9BE3-086180D36573}" dt="2026-03-13T21:38:22.895" v="1479" actId="20577"/>
          <ac:spMkLst>
            <pc:docMk/>
            <pc:sldMk cId="2863376844" sldId="342"/>
            <ac:spMk id="3" creationId="{4447B4EB-BC4E-5BCD-7966-411EEA66A1E6}"/>
          </ac:spMkLst>
        </pc:spChg>
        <pc:spChg chg="add mod">
          <ac:chgData name="Sandra Schilder" userId="pDHLxDGlP6CEr+Py+FC+nwBcrVXTpzDPSPOQbneonQM=" providerId="None" clId="Web-{104EDE5C-0698-4C96-9BE3-086180D36573}" dt="2026-03-13T21:30:31.778" v="793" actId="20577"/>
          <ac:spMkLst>
            <pc:docMk/>
            <pc:sldMk cId="2863376844" sldId="342"/>
            <ac:spMk id="5" creationId="{4E642AA6-F1D3-DA32-827E-48B9CA618395}"/>
          </ac:spMkLst>
        </pc:spChg>
        <pc:picChg chg="add mod">
          <ac:chgData name="Sandra Schilder" userId="pDHLxDGlP6CEr+Py+FC+nwBcrVXTpzDPSPOQbneonQM=" providerId="None" clId="Web-{104EDE5C-0698-4C96-9BE3-086180D36573}" dt="2026-03-13T21:29:59.855" v="786" actId="1076"/>
          <ac:picMkLst>
            <pc:docMk/>
            <pc:sldMk cId="2863376844" sldId="342"/>
            <ac:picMk id="4" creationId="{BA9FD3AA-12A9-19B0-E42D-986448351F6F}"/>
          </ac:picMkLst>
        </pc:picChg>
      </pc:sldChg>
    </pc:docChg>
  </pc:docChgLst>
  <pc:docChgLst>
    <pc:chgData name="Sandra Schilder" userId="pDHLxDGlP6CEr+Py+FC+nwBcrVXTpzDPSPOQbneonQM=" providerId="None" clId="Web-{0C61BCC8-B90D-47C1-B2FA-34755C546FCB}"/>
    <pc:docChg chg="modSld">
      <pc:chgData name="Sandra Schilder" userId="pDHLxDGlP6CEr+Py+FC+nwBcrVXTpzDPSPOQbneonQM=" providerId="None" clId="Web-{0C61BCC8-B90D-47C1-B2FA-34755C546FCB}" dt="2026-03-10T12:52:21.889" v="64"/>
      <pc:docMkLst>
        <pc:docMk/>
      </pc:docMkLst>
      <pc:sldChg chg="modNotes">
        <pc:chgData name="Sandra Schilder" userId="pDHLxDGlP6CEr+Py+FC+nwBcrVXTpzDPSPOQbneonQM=" providerId="None" clId="Web-{0C61BCC8-B90D-47C1-B2FA-34755C546FCB}" dt="2026-03-10T12:44:16.888" v="2"/>
        <pc:sldMkLst>
          <pc:docMk/>
          <pc:sldMk cId="1849283020" sldId="278"/>
        </pc:sldMkLst>
      </pc:sldChg>
      <pc:sldChg chg="modNotes">
        <pc:chgData name="Sandra Schilder" userId="pDHLxDGlP6CEr+Py+FC+nwBcrVXTpzDPSPOQbneonQM=" providerId="None" clId="Web-{0C61BCC8-B90D-47C1-B2FA-34755C546FCB}" dt="2026-03-10T12:52:21.889" v="64"/>
        <pc:sldMkLst>
          <pc:docMk/>
          <pc:sldMk cId="3443909102" sldId="310"/>
        </pc:sldMkLst>
      </pc:sldChg>
      <pc:sldChg chg="modNotes">
        <pc:chgData name="Sandra Schilder" userId="pDHLxDGlP6CEr+Py+FC+nwBcrVXTpzDPSPOQbneonQM=" providerId="None" clId="Web-{0C61BCC8-B90D-47C1-B2FA-34755C546FCB}" dt="2026-03-10T12:43:53.763" v="1"/>
        <pc:sldMkLst>
          <pc:docMk/>
          <pc:sldMk cId="229976358" sldId="340"/>
        </pc:sldMkLst>
      </pc:sldChg>
      <pc:sldChg chg="modNotes">
        <pc:chgData name="Sandra Schilder" userId="pDHLxDGlP6CEr+Py+FC+nwBcrVXTpzDPSPOQbneonQM=" providerId="None" clId="Web-{0C61BCC8-B90D-47C1-B2FA-34755C546FCB}" dt="2026-03-10T12:43:05.278" v="0"/>
        <pc:sldMkLst>
          <pc:docMk/>
          <pc:sldMk cId="2078400227" sldId="341"/>
        </pc:sldMkLst>
      </pc:sldChg>
    </pc:docChg>
  </pc:docChgLst>
  <pc:docChgLst>
    <pc:chgData name="Sandra Schilder" userId="pDHLxDGlP6CEr+Py+FC+nwBcrVXTpzDPSPOQbneonQM=" providerId="None" clId="Web-{AF53484E-1C37-4E17-BE64-74D97AF5169B}"/>
    <pc:docChg chg="modSld">
      <pc:chgData name="Sandra Schilder" userId="pDHLxDGlP6CEr+Py+FC+nwBcrVXTpzDPSPOQbneonQM=" providerId="None" clId="Web-{AF53484E-1C37-4E17-BE64-74D97AF5169B}" dt="2026-03-15T17:46:59.556" v="216"/>
      <pc:docMkLst>
        <pc:docMk/>
      </pc:docMkLst>
      <pc:sldChg chg="modNotes">
        <pc:chgData name="Sandra Schilder" userId="pDHLxDGlP6CEr+Py+FC+nwBcrVXTpzDPSPOQbneonQM=" providerId="None" clId="Web-{AF53484E-1C37-4E17-BE64-74D97AF5169B}" dt="2026-03-15T17:46:59.556" v="216"/>
        <pc:sldMkLst>
          <pc:docMk/>
          <pc:sldMk cId="1295949772" sldId="305"/>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5D6F9-7C95-4CF3-8E65-D19D654D10D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86E3C36-3A28-43AD-93C2-0462746C763D}">
      <dgm:prSet custT="1"/>
      <dgm:spPr/>
      <dgm:t>
        <a:bodyPr/>
        <a:lstStyle/>
        <a:p>
          <a:r>
            <a:rPr lang="en-US" sz="2400" dirty="0">
              <a:solidFill>
                <a:schemeClr val="tx2"/>
              </a:solidFill>
            </a:rPr>
            <a:t>Lees </a:t>
          </a:r>
          <a:r>
            <a:rPr lang="en-US" sz="2400" dirty="0" err="1">
              <a:solidFill>
                <a:schemeClr val="tx2"/>
              </a:solidFill>
            </a:rPr>
            <a:t>samen</a:t>
          </a:r>
          <a:r>
            <a:rPr lang="en-US" sz="2400" dirty="0">
              <a:solidFill>
                <a:schemeClr val="tx2"/>
              </a:solidFill>
            </a:rPr>
            <a:t> de casus </a:t>
          </a:r>
          <a:r>
            <a:rPr lang="en-US" sz="2400" dirty="0" err="1">
              <a:solidFill>
                <a:schemeClr val="tx2"/>
              </a:solidFill>
            </a:rPr>
            <a:t>nog</a:t>
          </a:r>
          <a:r>
            <a:rPr lang="en-US" sz="2400" dirty="0">
              <a:solidFill>
                <a:schemeClr val="tx2"/>
              </a:solidFill>
            </a:rPr>
            <a:t> </a:t>
          </a:r>
          <a:r>
            <a:rPr lang="en-US" sz="2400" dirty="0" err="1">
              <a:solidFill>
                <a:schemeClr val="tx2"/>
              </a:solidFill>
            </a:rPr>
            <a:t>eens</a:t>
          </a:r>
          <a:r>
            <a:rPr lang="en-US" sz="2400" dirty="0">
              <a:solidFill>
                <a:schemeClr val="tx2"/>
              </a:solidFill>
            </a:rPr>
            <a:t> door</a:t>
          </a:r>
        </a:p>
      </dgm:t>
    </dgm:pt>
    <dgm:pt modelId="{4CEDB8F7-61E5-49E8-8962-70E6DFE27733}" type="parTrans" cxnId="{6C6B965C-8E79-4EF0-8922-E180B09B8CEE}">
      <dgm:prSet/>
      <dgm:spPr/>
      <dgm:t>
        <a:bodyPr/>
        <a:lstStyle/>
        <a:p>
          <a:endParaRPr lang="en-US" sz="2400"/>
        </a:p>
      </dgm:t>
    </dgm:pt>
    <dgm:pt modelId="{0EE60C5E-5DF1-485C-B6ED-2DDF1564D72A}" type="sibTrans" cxnId="{6C6B965C-8E79-4EF0-8922-E180B09B8CEE}">
      <dgm:prSet/>
      <dgm:spPr/>
      <dgm:t>
        <a:bodyPr/>
        <a:lstStyle/>
        <a:p>
          <a:endParaRPr lang="en-US" sz="2400"/>
        </a:p>
      </dgm:t>
    </dgm:pt>
    <dgm:pt modelId="{CF04960B-30C3-4C89-99B8-B6B09CD05499}">
      <dgm:prSet custT="1"/>
      <dgm:spPr/>
      <dgm:t>
        <a:bodyPr/>
        <a:lstStyle/>
        <a:p>
          <a:r>
            <a:rPr lang="en-US" sz="2400" dirty="0" err="1">
              <a:solidFill>
                <a:schemeClr val="tx2"/>
              </a:solidFill>
            </a:rPr>
            <a:t>Bespreek</a:t>
          </a:r>
          <a:r>
            <a:rPr lang="en-US" sz="2400" dirty="0">
              <a:solidFill>
                <a:schemeClr val="tx2"/>
              </a:solidFill>
            </a:rPr>
            <a:t> de </a:t>
          </a:r>
          <a:r>
            <a:rPr lang="en-US" sz="2400" dirty="0" err="1">
              <a:solidFill>
                <a:schemeClr val="tx2"/>
              </a:solidFill>
            </a:rPr>
            <a:t>vragen</a:t>
          </a:r>
          <a:r>
            <a:rPr lang="en-US" sz="2400" dirty="0">
              <a:solidFill>
                <a:schemeClr val="tx2"/>
              </a:solidFill>
            </a:rPr>
            <a:t> met </a:t>
          </a:r>
          <a:r>
            <a:rPr lang="en-US" sz="2400" dirty="0" err="1">
              <a:solidFill>
                <a:schemeClr val="tx2"/>
              </a:solidFill>
            </a:rPr>
            <a:t>elkaar</a:t>
          </a:r>
          <a:endParaRPr lang="en-US" sz="2400" dirty="0">
            <a:solidFill>
              <a:schemeClr val="tx2"/>
            </a:solidFill>
          </a:endParaRPr>
        </a:p>
      </dgm:t>
    </dgm:pt>
    <dgm:pt modelId="{0451B513-BBF2-4331-A3D9-9FF335E173E4}" type="parTrans" cxnId="{47B22D3D-AB56-4AFF-BDDA-FACB66800A83}">
      <dgm:prSet/>
      <dgm:spPr/>
      <dgm:t>
        <a:bodyPr/>
        <a:lstStyle/>
        <a:p>
          <a:endParaRPr lang="en-US" sz="2400"/>
        </a:p>
      </dgm:t>
    </dgm:pt>
    <dgm:pt modelId="{D8AA2FCA-DF07-4B9C-BA47-00B41F04D327}" type="sibTrans" cxnId="{47B22D3D-AB56-4AFF-BDDA-FACB66800A83}">
      <dgm:prSet/>
      <dgm:spPr/>
      <dgm:t>
        <a:bodyPr/>
        <a:lstStyle/>
        <a:p>
          <a:endParaRPr lang="en-US" sz="2400"/>
        </a:p>
      </dgm:t>
    </dgm:pt>
    <dgm:pt modelId="{DA76B115-FD54-42DB-8F8D-A484BCAE3075}">
      <dgm:prSet custT="1"/>
      <dgm:spPr/>
      <dgm:t>
        <a:bodyPr/>
        <a:lstStyle/>
        <a:p>
          <a:r>
            <a:rPr lang="en-US" sz="2400" dirty="0" err="1">
              <a:solidFill>
                <a:schemeClr val="tx2"/>
              </a:solidFill>
            </a:rPr>
            <a:t>Schrijf</a:t>
          </a:r>
          <a:r>
            <a:rPr lang="en-US" sz="2400" dirty="0">
              <a:solidFill>
                <a:schemeClr val="tx2"/>
              </a:solidFill>
            </a:rPr>
            <a:t> per </a:t>
          </a:r>
          <a:r>
            <a:rPr lang="en-US" sz="2400" dirty="0" err="1">
              <a:solidFill>
                <a:schemeClr val="tx2"/>
              </a:solidFill>
            </a:rPr>
            <a:t>vraag</a:t>
          </a:r>
          <a:r>
            <a:rPr lang="en-US" sz="2400" dirty="0">
              <a:solidFill>
                <a:schemeClr val="tx2"/>
              </a:solidFill>
            </a:rPr>
            <a:t> </a:t>
          </a:r>
          <a:r>
            <a:rPr lang="en-US" sz="2400" dirty="0" err="1">
              <a:solidFill>
                <a:schemeClr val="tx2"/>
              </a:solidFill>
            </a:rPr>
            <a:t>kernpunten</a:t>
          </a:r>
          <a:r>
            <a:rPr lang="en-US" sz="2400" dirty="0">
              <a:solidFill>
                <a:schemeClr val="tx2"/>
              </a:solidFill>
            </a:rPr>
            <a:t> op</a:t>
          </a:r>
        </a:p>
      </dgm:t>
    </dgm:pt>
    <dgm:pt modelId="{E9211D55-171D-46BF-928B-D3A9788CFB68}" type="parTrans" cxnId="{2D970C34-8FC0-4C70-A20B-EF2845F17738}">
      <dgm:prSet/>
      <dgm:spPr/>
      <dgm:t>
        <a:bodyPr/>
        <a:lstStyle/>
        <a:p>
          <a:endParaRPr lang="en-US" sz="2400"/>
        </a:p>
      </dgm:t>
    </dgm:pt>
    <dgm:pt modelId="{2C722A39-7487-494F-B843-82E1ED2BF645}" type="sibTrans" cxnId="{2D970C34-8FC0-4C70-A20B-EF2845F17738}">
      <dgm:prSet/>
      <dgm:spPr/>
      <dgm:t>
        <a:bodyPr/>
        <a:lstStyle/>
        <a:p>
          <a:endParaRPr lang="en-US" sz="2400"/>
        </a:p>
      </dgm:t>
    </dgm:pt>
    <dgm:pt modelId="{37472129-842D-48C5-9832-DD37B34C28D3}">
      <dgm:prSet custT="1"/>
      <dgm:spPr/>
      <dgm:t>
        <a:bodyPr/>
        <a:lstStyle/>
        <a:p>
          <a:r>
            <a:rPr lang="en-US" sz="2400" dirty="0" err="1">
              <a:solidFill>
                <a:schemeClr val="tx2"/>
              </a:solidFill>
            </a:rPr>
            <a:t>Terugkoppeling</a:t>
          </a:r>
          <a:r>
            <a:rPr lang="en-US" sz="2400" dirty="0">
              <a:solidFill>
                <a:schemeClr val="tx2"/>
              </a:solidFill>
            </a:rPr>
            <a:t> </a:t>
          </a:r>
          <a:r>
            <a:rPr lang="en-US" sz="2400" dirty="0" err="1">
              <a:solidFill>
                <a:schemeClr val="tx2"/>
              </a:solidFill>
            </a:rPr>
            <a:t>aan</a:t>
          </a:r>
          <a:r>
            <a:rPr lang="en-US" sz="2400" dirty="0">
              <a:solidFill>
                <a:schemeClr val="tx2"/>
              </a:solidFill>
            </a:rPr>
            <a:t> de </a:t>
          </a:r>
          <a:r>
            <a:rPr lang="en-US" sz="2400" dirty="0" err="1">
              <a:solidFill>
                <a:schemeClr val="tx2"/>
              </a:solidFill>
            </a:rPr>
            <a:t>groep</a:t>
          </a:r>
          <a:r>
            <a:rPr lang="en-US" sz="2400" dirty="0">
              <a:solidFill>
                <a:schemeClr val="tx2"/>
              </a:solidFill>
            </a:rPr>
            <a:t>: Wat </a:t>
          </a:r>
          <a:r>
            <a:rPr lang="en-US" sz="2400" dirty="0" err="1">
              <a:solidFill>
                <a:schemeClr val="tx2"/>
              </a:solidFill>
            </a:rPr>
            <a:t>heb</a:t>
          </a:r>
          <a:r>
            <a:rPr lang="en-US" sz="2400" dirty="0">
              <a:solidFill>
                <a:schemeClr val="tx2"/>
              </a:solidFill>
            </a:rPr>
            <a:t> </a:t>
          </a:r>
          <a:r>
            <a:rPr lang="en-US" sz="2400" dirty="0" err="1">
              <a:solidFill>
                <a:schemeClr val="tx2"/>
              </a:solidFill>
            </a:rPr>
            <a:t>jij</a:t>
          </a:r>
          <a:r>
            <a:rPr lang="en-US" sz="2400" dirty="0">
              <a:solidFill>
                <a:schemeClr val="tx2"/>
              </a:solidFill>
            </a:rPr>
            <a:t> </a:t>
          </a:r>
          <a:r>
            <a:rPr lang="en-US" sz="2400" dirty="0" err="1">
              <a:solidFill>
                <a:schemeClr val="tx2"/>
              </a:solidFill>
            </a:rPr>
            <a:t>geleerd</a:t>
          </a:r>
          <a:r>
            <a:rPr lang="en-US" sz="2400" dirty="0">
              <a:solidFill>
                <a:schemeClr val="tx2"/>
              </a:solidFill>
            </a:rPr>
            <a:t> over het </a:t>
          </a:r>
          <a:r>
            <a:rPr lang="en-US" sz="2400" dirty="0" err="1">
              <a:solidFill>
                <a:schemeClr val="tx2"/>
              </a:solidFill>
            </a:rPr>
            <a:t>luisteren</a:t>
          </a:r>
          <a:r>
            <a:rPr lang="en-US" sz="2400" dirty="0">
              <a:solidFill>
                <a:schemeClr val="tx2"/>
              </a:solidFill>
            </a:rPr>
            <a:t> </a:t>
          </a:r>
          <a:r>
            <a:rPr lang="en-US" sz="2400" dirty="0" err="1">
              <a:solidFill>
                <a:schemeClr val="tx2"/>
              </a:solidFill>
            </a:rPr>
            <a:t>naar</a:t>
          </a:r>
          <a:r>
            <a:rPr lang="en-US" sz="2400" dirty="0">
              <a:solidFill>
                <a:schemeClr val="tx2"/>
              </a:solidFill>
            </a:rPr>
            <a:t> </a:t>
          </a:r>
          <a:r>
            <a:rPr lang="en-US" sz="2400" dirty="0" err="1">
              <a:solidFill>
                <a:schemeClr val="tx2"/>
              </a:solidFill>
            </a:rPr>
            <a:t>innerlijke</a:t>
          </a:r>
          <a:r>
            <a:rPr lang="en-US" sz="2400" dirty="0">
              <a:solidFill>
                <a:schemeClr val="tx2"/>
              </a:solidFill>
            </a:rPr>
            <a:t> </a:t>
          </a:r>
          <a:r>
            <a:rPr lang="en-US" sz="2400" dirty="0" err="1">
              <a:solidFill>
                <a:schemeClr val="tx2"/>
              </a:solidFill>
            </a:rPr>
            <a:t>pijn</a:t>
          </a:r>
          <a:r>
            <a:rPr lang="en-US" sz="2400" dirty="0">
              <a:solidFill>
                <a:schemeClr val="tx2"/>
              </a:solidFill>
            </a:rPr>
            <a:t> </a:t>
          </a:r>
          <a:r>
            <a:rPr lang="en-US" sz="2400" dirty="0" err="1">
              <a:solidFill>
                <a:schemeClr val="tx2"/>
              </a:solidFill>
            </a:rPr>
            <a:t>zonder</a:t>
          </a:r>
          <a:r>
            <a:rPr lang="en-US" sz="2400" dirty="0">
              <a:solidFill>
                <a:schemeClr val="tx2"/>
              </a:solidFill>
            </a:rPr>
            <a:t> direct </a:t>
          </a:r>
          <a:r>
            <a:rPr lang="en-US" sz="2400" dirty="0" err="1">
              <a:solidFill>
                <a:schemeClr val="tx2"/>
              </a:solidFill>
            </a:rPr>
            <a:t>te</a:t>
          </a:r>
          <a:r>
            <a:rPr lang="en-US" sz="2400" dirty="0">
              <a:solidFill>
                <a:schemeClr val="tx2"/>
              </a:solidFill>
            </a:rPr>
            <a:t> </a:t>
          </a:r>
          <a:r>
            <a:rPr lang="en-US" sz="2400" dirty="0" err="1">
              <a:solidFill>
                <a:schemeClr val="tx2"/>
              </a:solidFill>
            </a:rPr>
            <a:t>willen</a:t>
          </a:r>
          <a:r>
            <a:rPr lang="en-US" sz="2400" dirty="0">
              <a:solidFill>
                <a:schemeClr val="tx2"/>
              </a:solidFill>
            </a:rPr>
            <a:t> </a:t>
          </a:r>
          <a:r>
            <a:rPr lang="en-US" sz="2400" dirty="0" err="1">
              <a:solidFill>
                <a:schemeClr val="tx2"/>
              </a:solidFill>
            </a:rPr>
            <a:t>oplossen</a:t>
          </a:r>
          <a:r>
            <a:rPr lang="en-US" sz="2400" dirty="0">
              <a:solidFill>
                <a:schemeClr val="tx2"/>
              </a:solidFill>
            </a:rPr>
            <a:t>?</a:t>
          </a:r>
        </a:p>
      </dgm:t>
    </dgm:pt>
    <dgm:pt modelId="{83A58147-9EED-4B28-A641-5DE79D4A8395}" type="parTrans" cxnId="{2D279DC2-6469-4B84-89E8-1366E84E38DE}">
      <dgm:prSet/>
      <dgm:spPr/>
      <dgm:t>
        <a:bodyPr/>
        <a:lstStyle/>
        <a:p>
          <a:endParaRPr lang="en-US" sz="2400"/>
        </a:p>
      </dgm:t>
    </dgm:pt>
    <dgm:pt modelId="{EC49FA41-1EB5-45DC-96E2-1F01790F9CA3}" type="sibTrans" cxnId="{2D279DC2-6469-4B84-89E8-1366E84E38DE}">
      <dgm:prSet/>
      <dgm:spPr/>
      <dgm:t>
        <a:bodyPr/>
        <a:lstStyle/>
        <a:p>
          <a:endParaRPr lang="en-US" sz="2400"/>
        </a:p>
      </dgm:t>
    </dgm:pt>
    <dgm:pt modelId="{A9A93AF1-6F80-4DA9-AE0A-D5C0F9A47562}">
      <dgm:prSet custT="1"/>
      <dgm:spPr/>
      <dgm:t>
        <a:bodyPr/>
        <a:lstStyle/>
        <a:p>
          <a:r>
            <a:rPr lang="en-US" sz="2400" dirty="0">
              <a:solidFill>
                <a:schemeClr val="tx2"/>
              </a:solidFill>
            </a:rPr>
            <a:t>Maak 3 of 4-tallen</a:t>
          </a:r>
        </a:p>
      </dgm:t>
    </dgm:pt>
    <dgm:pt modelId="{060CB2AB-6229-4FD7-9C0C-7D10E85BC22E}" type="parTrans" cxnId="{92D183FB-653C-4264-93AE-5177B2ED0C7B}">
      <dgm:prSet/>
      <dgm:spPr/>
      <dgm:t>
        <a:bodyPr/>
        <a:lstStyle/>
        <a:p>
          <a:endParaRPr lang="nl-NL" sz="2400"/>
        </a:p>
      </dgm:t>
    </dgm:pt>
    <dgm:pt modelId="{2485F7EB-E0C0-48B2-A226-4295DC6205D2}" type="sibTrans" cxnId="{92D183FB-653C-4264-93AE-5177B2ED0C7B}">
      <dgm:prSet/>
      <dgm:spPr/>
      <dgm:t>
        <a:bodyPr/>
        <a:lstStyle/>
        <a:p>
          <a:endParaRPr lang="nl-NL" sz="2400"/>
        </a:p>
      </dgm:t>
    </dgm:pt>
    <dgm:pt modelId="{F1E35ED8-2589-42BA-82D5-EB1DB1D841A0}" type="pres">
      <dgm:prSet presAssocID="{BC25D6F9-7C95-4CF3-8E65-D19D654D10DE}" presName="vert0" presStyleCnt="0">
        <dgm:presLayoutVars>
          <dgm:dir/>
          <dgm:animOne val="branch"/>
          <dgm:animLvl val="lvl"/>
        </dgm:presLayoutVars>
      </dgm:prSet>
      <dgm:spPr/>
    </dgm:pt>
    <dgm:pt modelId="{AC3AF8ED-72F5-421D-AA60-7043DB6F1BBB}" type="pres">
      <dgm:prSet presAssocID="{A9A93AF1-6F80-4DA9-AE0A-D5C0F9A47562}" presName="thickLine" presStyleLbl="alignNode1" presStyleIdx="0" presStyleCnt="5"/>
      <dgm:spPr/>
    </dgm:pt>
    <dgm:pt modelId="{52650792-B2D0-4A2A-8043-8CD5A0AE8005}" type="pres">
      <dgm:prSet presAssocID="{A9A93AF1-6F80-4DA9-AE0A-D5C0F9A47562}" presName="horz1" presStyleCnt="0"/>
      <dgm:spPr/>
    </dgm:pt>
    <dgm:pt modelId="{23140A5D-36EA-48D1-8706-A0FDBC8BB105}" type="pres">
      <dgm:prSet presAssocID="{A9A93AF1-6F80-4DA9-AE0A-D5C0F9A47562}" presName="tx1" presStyleLbl="revTx" presStyleIdx="0" presStyleCnt="5"/>
      <dgm:spPr/>
    </dgm:pt>
    <dgm:pt modelId="{ACF2B611-286B-4171-A4E8-E753D22622ED}" type="pres">
      <dgm:prSet presAssocID="{A9A93AF1-6F80-4DA9-AE0A-D5C0F9A47562}" presName="vert1" presStyleCnt="0"/>
      <dgm:spPr/>
    </dgm:pt>
    <dgm:pt modelId="{0EDFC41A-DC92-4988-884F-C74F99003A1C}" type="pres">
      <dgm:prSet presAssocID="{486E3C36-3A28-43AD-93C2-0462746C763D}" presName="thickLine" presStyleLbl="alignNode1" presStyleIdx="1" presStyleCnt="5"/>
      <dgm:spPr/>
    </dgm:pt>
    <dgm:pt modelId="{78939978-6D2C-4E0A-9873-91DF381E36D6}" type="pres">
      <dgm:prSet presAssocID="{486E3C36-3A28-43AD-93C2-0462746C763D}" presName="horz1" presStyleCnt="0"/>
      <dgm:spPr/>
    </dgm:pt>
    <dgm:pt modelId="{641DFBE1-B861-491B-9DF2-524A8F6F8DEC}" type="pres">
      <dgm:prSet presAssocID="{486E3C36-3A28-43AD-93C2-0462746C763D}" presName="tx1" presStyleLbl="revTx" presStyleIdx="1" presStyleCnt="5"/>
      <dgm:spPr/>
    </dgm:pt>
    <dgm:pt modelId="{55F2E275-001D-42BA-B24F-8B768CB3B12B}" type="pres">
      <dgm:prSet presAssocID="{486E3C36-3A28-43AD-93C2-0462746C763D}" presName="vert1" presStyleCnt="0"/>
      <dgm:spPr/>
    </dgm:pt>
    <dgm:pt modelId="{6B0194C3-66B2-4746-827F-4BB0538420EE}" type="pres">
      <dgm:prSet presAssocID="{CF04960B-30C3-4C89-99B8-B6B09CD05499}" presName="thickLine" presStyleLbl="alignNode1" presStyleIdx="2" presStyleCnt="5"/>
      <dgm:spPr/>
    </dgm:pt>
    <dgm:pt modelId="{D0574566-424E-4D2F-BA65-831ABA8C61F0}" type="pres">
      <dgm:prSet presAssocID="{CF04960B-30C3-4C89-99B8-B6B09CD05499}" presName="horz1" presStyleCnt="0"/>
      <dgm:spPr/>
    </dgm:pt>
    <dgm:pt modelId="{C3F68AF3-0A55-4ADB-8723-FA5B8CC4C9ED}" type="pres">
      <dgm:prSet presAssocID="{CF04960B-30C3-4C89-99B8-B6B09CD05499}" presName="tx1" presStyleLbl="revTx" presStyleIdx="2" presStyleCnt="5"/>
      <dgm:spPr/>
    </dgm:pt>
    <dgm:pt modelId="{68F14094-5B5E-418A-B1D5-1835B05E7FD1}" type="pres">
      <dgm:prSet presAssocID="{CF04960B-30C3-4C89-99B8-B6B09CD05499}" presName="vert1" presStyleCnt="0"/>
      <dgm:spPr/>
    </dgm:pt>
    <dgm:pt modelId="{55D79680-2738-464B-81FA-D42BA3061208}" type="pres">
      <dgm:prSet presAssocID="{DA76B115-FD54-42DB-8F8D-A484BCAE3075}" presName="thickLine" presStyleLbl="alignNode1" presStyleIdx="3" presStyleCnt="5"/>
      <dgm:spPr/>
    </dgm:pt>
    <dgm:pt modelId="{5364FA84-9DC0-4947-A704-C97DE38C88EB}" type="pres">
      <dgm:prSet presAssocID="{DA76B115-FD54-42DB-8F8D-A484BCAE3075}" presName="horz1" presStyleCnt="0"/>
      <dgm:spPr/>
    </dgm:pt>
    <dgm:pt modelId="{706145A3-0C12-4683-B311-EB4B326E5D1E}" type="pres">
      <dgm:prSet presAssocID="{DA76B115-FD54-42DB-8F8D-A484BCAE3075}" presName="tx1" presStyleLbl="revTx" presStyleIdx="3" presStyleCnt="5"/>
      <dgm:spPr/>
    </dgm:pt>
    <dgm:pt modelId="{A013D9C1-D4FD-41D6-AF21-655A5C0228DA}" type="pres">
      <dgm:prSet presAssocID="{DA76B115-FD54-42DB-8F8D-A484BCAE3075}" presName="vert1" presStyleCnt="0"/>
      <dgm:spPr/>
    </dgm:pt>
    <dgm:pt modelId="{42E15884-824B-4B3A-A78F-6250CB4329BF}" type="pres">
      <dgm:prSet presAssocID="{37472129-842D-48C5-9832-DD37B34C28D3}" presName="thickLine" presStyleLbl="alignNode1" presStyleIdx="4" presStyleCnt="5"/>
      <dgm:spPr/>
    </dgm:pt>
    <dgm:pt modelId="{1A22E7CD-5A4D-4FE7-B97F-E1C7708408C9}" type="pres">
      <dgm:prSet presAssocID="{37472129-842D-48C5-9832-DD37B34C28D3}" presName="horz1" presStyleCnt="0"/>
      <dgm:spPr/>
    </dgm:pt>
    <dgm:pt modelId="{FFCFF39B-E356-450A-8D54-6181C449954B}" type="pres">
      <dgm:prSet presAssocID="{37472129-842D-48C5-9832-DD37B34C28D3}" presName="tx1" presStyleLbl="revTx" presStyleIdx="4" presStyleCnt="5"/>
      <dgm:spPr/>
    </dgm:pt>
    <dgm:pt modelId="{26383B48-FD90-4B8D-9EFA-E4873670D7AF}" type="pres">
      <dgm:prSet presAssocID="{37472129-842D-48C5-9832-DD37B34C28D3}" presName="vert1" presStyleCnt="0"/>
      <dgm:spPr/>
    </dgm:pt>
  </dgm:ptLst>
  <dgm:cxnLst>
    <dgm:cxn modelId="{2C86240D-4DB6-4BA2-8208-12E421422BAA}" type="presOf" srcId="{37472129-842D-48C5-9832-DD37B34C28D3}" destId="{FFCFF39B-E356-450A-8D54-6181C449954B}" srcOrd="0" destOrd="0" presId="urn:microsoft.com/office/officeart/2008/layout/LinedList"/>
    <dgm:cxn modelId="{9EBF7F23-A53D-461C-A23A-859FD38063FC}" type="presOf" srcId="{BC25D6F9-7C95-4CF3-8E65-D19D654D10DE}" destId="{F1E35ED8-2589-42BA-82D5-EB1DB1D841A0}" srcOrd="0" destOrd="0" presId="urn:microsoft.com/office/officeart/2008/layout/LinedList"/>
    <dgm:cxn modelId="{2D970C34-8FC0-4C70-A20B-EF2845F17738}" srcId="{BC25D6F9-7C95-4CF3-8E65-D19D654D10DE}" destId="{DA76B115-FD54-42DB-8F8D-A484BCAE3075}" srcOrd="3" destOrd="0" parTransId="{E9211D55-171D-46BF-928B-D3A9788CFB68}" sibTransId="{2C722A39-7487-494F-B843-82E1ED2BF645}"/>
    <dgm:cxn modelId="{47B22D3D-AB56-4AFF-BDDA-FACB66800A83}" srcId="{BC25D6F9-7C95-4CF3-8E65-D19D654D10DE}" destId="{CF04960B-30C3-4C89-99B8-B6B09CD05499}" srcOrd="2" destOrd="0" parTransId="{0451B513-BBF2-4331-A3D9-9FF335E173E4}" sibTransId="{D8AA2FCA-DF07-4B9C-BA47-00B41F04D327}"/>
    <dgm:cxn modelId="{6C6B965C-8E79-4EF0-8922-E180B09B8CEE}" srcId="{BC25D6F9-7C95-4CF3-8E65-D19D654D10DE}" destId="{486E3C36-3A28-43AD-93C2-0462746C763D}" srcOrd="1" destOrd="0" parTransId="{4CEDB8F7-61E5-49E8-8962-70E6DFE27733}" sibTransId="{0EE60C5E-5DF1-485C-B6ED-2DDF1564D72A}"/>
    <dgm:cxn modelId="{DB06F58A-C06F-40C4-80E9-04A30B5A914E}" type="presOf" srcId="{486E3C36-3A28-43AD-93C2-0462746C763D}" destId="{641DFBE1-B861-491B-9DF2-524A8F6F8DEC}" srcOrd="0" destOrd="0" presId="urn:microsoft.com/office/officeart/2008/layout/LinedList"/>
    <dgm:cxn modelId="{8895E1B1-59F9-4B7B-85B6-D2A3487D6C12}" type="presOf" srcId="{DA76B115-FD54-42DB-8F8D-A484BCAE3075}" destId="{706145A3-0C12-4683-B311-EB4B326E5D1E}" srcOrd="0" destOrd="0" presId="urn:microsoft.com/office/officeart/2008/layout/LinedList"/>
    <dgm:cxn modelId="{2D279DC2-6469-4B84-89E8-1366E84E38DE}" srcId="{BC25D6F9-7C95-4CF3-8E65-D19D654D10DE}" destId="{37472129-842D-48C5-9832-DD37B34C28D3}" srcOrd="4" destOrd="0" parTransId="{83A58147-9EED-4B28-A641-5DE79D4A8395}" sibTransId="{EC49FA41-1EB5-45DC-96E2-1F01790F9CA3}"/>
    <dgm:cxn modelId="{580279E3-8CA1-481C-8ED7-04419A4C1B02}" type="presOf" srcId="{CF04960B-30C3-4C89-99B8-B6B09CD05499}" destId="{C3F68AF3-0A55-4ADB-8723-FA5B8CC4C9ED}" srcOrd="0" destOrd="0" presId="urn:microsoft.com/office/officeart/2008/layout/LinedList"/>
    <dgm:cxn modelId="{92D183FB-653C-4264-93AE-5177B2ED0C7B}" srcId="{BC25D6F9-7C95-4CF3-8E65-D19D654D10DE}" destId="{A9A93AF1-6F80-4DA9-AE0A-D5C0F9A47562}" srcOrd="0" destOrd="0" parTransId="{060CB2AB-6229-4FD7-9C0C-7D10E85BC22E}" sibTransId="{2485F7EB-E0C0-48B2-A226-4295DC6205D2}"/>
    <dgm:cxn modelId="{C35353FC-2B43-4D97-9844-5BC79EDAA903}" type="presOf" srcId="{A9A93AF1-6F80-4DA9-AE0A-D5C0F9A47562}" destId="{23140A5D-36EA-48D1-8706-A0FDBC8BB105}" srcOrd="0" destOrd="0" presId="urn:microsoft.com/office/officeart/2008/layout/LinedList"/>
    <dgm:cxn modelId="{9B392AFE-A5BE-4A49-A700-BB50CE375D21}" type="presParOf" srcId="{F1E35ED8-2589-42BA-82D5-EB1DB1D841A0}" destId="{AC3AF8ED-72F5-421D-AA60-7043DB6F1BBB}" srcOrd="0" destOrd="0" presId="urn:microsoft.com/office/officeart/2008/layout/LinedList"/>
    <dgm:cxn modelId="{1891646F-A71D-4893-9573-976B2F0F5A02}" type="presParOf" srcId="{F1E35ED8-2589-42BA-82D5-EB1DB1D841A0}" destId="{52650792-B2D0-4A2A-8043-8CD5A0AE8005}" srcOrd="1" destOrd="0" presId="urn:microsoft.com/office/officeart/2008/layout/LinedList"/>
    <dgm:cxn modelId="{0B80C9A4-3399-4A50-B0D6-CDDF62757F28}" type="presParOf" srcId="{52650792-B2D0-4A2A-8043-8CD5A0AE8005}" destId="{23140A5D-36EA-48D1-8706-A0FDBC8BB105}" srcOrd="0" destOrd="0" presId="urn:microsoft.com/office/officeart/2008/layout/LinedList"/>
    <dgm:cxn modelId="{A18195A0-B2A2-43CA-885B-4E8AF7ECBDC1}" type="presParOf" srcId="{52650792-B2D0-4A2A-8043-8CD5A0AE8005}" destId="{ACF2B611-286B-4171-A4E8-E753D22622ED}" srcOrd="1" destOrd="0" presId="urn:microsoft.com/office/officeart/2008/layout/LinedList"/>
    <dgm:cxn modelId="{F760899D-78FA-47CB-B9C7-61BA17779420}" type="presParOf" srcId="{F1E35ED8-2589-42BA-82D5-EB1DB1D841A0}" destId="{0EDFC41A-DC92-4988-884F-C74F99003A1C}" srcOrd="2" destOrd="0" presId="urn:microsoft.com/office/officeart/2008/layout/LinedList"/>
    <dgm:cxn modelId="{F8C3A4CB-0DF5-4C66-84C5-49BBDBAD576C}" type="presParOf" srcId="{F1E35ED8-2589-42BA-82D5-EB1DB1D841A0}" destId="{78939978-6D2C-4E0A-9873-91DF381E36D6}" srcOrd="3" destOrd="0" presId="urn:microsoft.com/office/officeart/2008/layout/LinedList"/>
    <dgm:cxn modelId="{EBC5856B-6BC1-4824-825A-A941841D9FC4}" type="presParOf" srcId="{78939978-6D2C-4E0A-9873-91DF381E36D6}" destId="{641DFBE1-B861-491B-9DF2-524A8F6F8DEC}" srcOrd="0" destOrd="0" presId="urn:microsoft.com/office/officeart/2008/layout/LinedList"/>
    <dgm:cxn modelId="{F720E406-C419-42C0-BD97-1A13B9478C55}" type="presParOf" srcId="{78939978-6D2C-4E0A-9873-91DF381E36D6}" destId="{55F2E275-001D-42BA-B24F-8B768CB3B12B}" srcOrd="1" destOrd="0" presId="urn:microsoft.com/office/officeart/2008/layout/LinedList"/>
    <dgm:cxn modelId="{8988A885-A9F1-42F8-AE0B-DD0450942FA5}" type="presParOf" srcId="{F1E35ED8-2589-42BA-82D5-EB1DB1D841A0}" destId="{6B0194C3-66B2-4746-827F-4BB0538420EE}" srcOrd="4" destOrd="0" presId="urn:microsoft.com/office/officeart/2008/layout/LinedList"/>
    <dgm:cxn modelId="{64238F12-9012-45B2-880E-9354382A80A6}" type="presParOf" srcId="{F1E35ED8-2589-42BA-82D5-EB1DB1D841A0}" destId="{D0574566-424E-4D2F-BA65-831ABA8C61F0}" srcOrd="5" destOrd="0" presId="urn:microsoft.com/office/officeart/2008/layout/LinedList"/>
    <dgm:cxn modelId="{4157D811-6D0F-4479-8265-0ABC380B827A}" type="presParOf" srcId="{D0574566-424E-4D2F-BA65-831ABA8C61F0}" destId="{C3F68AF3-0A55-4ADB-8723-FA5B8CC4C9ED}" srcOrd="0" destOrd="0" presId="urn:microsoft.com/office/officeart/2008/layout/LinedList"/>
    <dgm:cxn modelId="{D9ACD549-D0DB-47B6-925B-5DF268E0A99C}" type="presParOf" srcId="{D0574566-424E-4D2F-BA65-831ABA8C61F0}" destId="{68F14094-5B5E-418A-B1D5-1835B05E7FD1}" srcOrd="1" destOrd="0" presId="urn:microsoft.com/office/officeart/2008/layout/LinedList"/>
    <dgm:cxn modelId="{F19FB223-AB67-4777-B58F-1AB0D346247D}" type="presParOf" srcId="{F1E35ED8-2589-42BA-82D5-EB1DB1D841A0}" destId="{55D79680-2738-464B-81FA-D42BA3061208}" srcOrd="6" destOrd="0" presId="urn:microsoft.com/office/officeart/2008/layout/LinedList"/>
    <dgm:cxn modelId="{1CD7A656-82E9-4A20-9C2A-6CCC4EB36A5B}" type="presParOf" srcId="{F1E35ED8-2589-42BA-82D5-EB1DB1D841A0}" destId="{5364FA84-9DC0-4947-A704-C97DE38C88EB}" srcOrd="7" destOrd="0" presId="urn:microsoft.com/office/officeart/2008/layout/LinedList"/>
    <dgm:cxn modelId="{63C67C6E-D011-49AE-81CF-6840CE372E36}" type="presParOf" srcId="{5364FA84-9DC0-4947-A704-C97DE38C88EB}" destId="{706145A3-0C12-4683-B311-EB4B326E5D1E}" srcOrd="0" destOrd="0" presId="urn:microsoft.com/office/officeart/2008/layout/LinedList"/>
    <dgm:cxn modelId="{2B9B3ADE-5BBC-4717-BA78-623EB6EDAF53}" type="presParOf" srcId="{5364FA84-9DC0-4947-A704-C97DE38C88EB}" destId="{A013D9C1-D4FD-41D6-AF21-655A5C0228DA}" srcOrd="1" destOrd="0" presId="urn:microsoft.com/office/officeart/2008/layout/LinedList"/>
    <dgm:cxn modelId="{0E3FCFDD-E010-4C8A-B8D5-D8CCD095F100}" type="presParOf" srcId="{F1E35ED8-2589-42BA-82D5-EB1DB1D841A0}" destId="{42E15884-824B-4B3A-A78F-6250CB4329BF}" srcOrd="8" destOrd="0" presId="urn:microsoft.com/office/officeart/2008/layout/LinedList"/>
    <dgm:cxn modelId="{B68DD5D6-7776-4A88-B0D0-03C2DD97B6BF}" type="presParOf" srcId="{F1E35ED8-2589-42BA-82D5-EB1DB1D841A0}" destId="{1A22E7CD-5A4D-4FE7-B97F-E1C7708408C9}" srcOrd="9" destOrd="0" presId="urn:microsoft.com/office/officeart/2008/layout/LinedList"/>
    <dgm:cxn modelId="{0068F06A-0142-4822-B76B-5EC1D3146671}" type="presParOf" srcId="{1A22E7CD-5A4D-4FE7-B97F-E1C7708408C9}" destId="{FFCFF39B-E356-450A-8D54-6181C449954B}" srcOrd="0" destOrd="0" presId="urn:microsoft.com/office/officeart/2008/layout/LinedList"/>
    <dgm:cxn modelId="{1B59E9DA-F265-4D79-B201-FA6306BBA2FD}" type="presParOf" srcId="{1A22E7CD-5A4D-4FE7-B97F-E1C7708408C9}" destId="{26383B48-FD90-4B8D-9EFA-E4873670D7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25D6F9-7C95-4CF3-8E65-D19D654D10D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86E3C36-3A28-43AD-93C2-0462746C763D}">
      <dgm:prSet custT="1"/>
      <dgm:spPr/>
      <dgm:t>
        <a:bodyPr/>
        <a:lstStyle/>
        <a:p>
          <a:r>
            <a:rPr lang="en-US" sz="2400" dirty="0">
              <a:solidFill>
                <a:schemeClr val="tx2"/>
              </a:solidFill>
            </a:rPr>
            <a:t>Lees </a:t>
          </a:r>
          <a:r>
            <a:rPr lang="en-US" sz="2400" dirty="0" err="1">
              <a:solidFill>
                <a:schemeClr val="tx2"/>
              </a:solidFill>
            </a:rPr>
            <a:t>samen</a:t>
          </a:r>
          <a:r>
            <a:rPr lang="en-US" sz="2400" dirty="0">
              <a:solidFill>
                <a:schemeClr val="tx2"/>
              </a:solidFill>
            </a:rPr>
            <a:t> de casus </a:t>
          </a:r>
          <a:r>
            <a:rPr lang="en-US" sz="2400" dirty="0" err="1">
              <a:solidFill>
                <a:schemeClr val="tx2"/>
              </a:solidFill>
            </a:rPr>
            <a:t>nog</a:t>
          </a:r>
          <a:r>
            <a:rPr lang="en-US" sz="2400" dirty="0">
              <a:solidFill>
                <a:schemeClr val="tx2"/>
              </a:solidFill>
            </a:rPr>
            <a:t> </a:t>
          </a:r>
          <a:r>
            <a:rPr lang="en-US" sz="2400" dirty="0" err="1">
              <a:solidFill>
                <a:schemeClr val="tx2"/>
              </a:solidFill>
            </a:rPr>
            <a:t>eens</a:t>
          </a:r>
          <a:r>
            <a:rPr lang="en-US" sz="2400" dirty="0">
              <a:solidFill>
                <a:schemeClr val="tx2"/>
              </a:solidFill>
            </a:rPr>
            <a:t> door</a:t>
          </a:r>
        </a:p>
      </dgm:t>
    </dgm:pt>
    <dgm:pt modelId="{4CEDB8F7-61E5-49E8-8962-70E6DFE27733}" type="parTrans" cxnId="{6C6B965C-8E79-4EF0-8922-E180B09B8CEE}">
      <dgm:prSet/>
      <dgm:spPr/>
      <dgm:t>
        <a:bodyPr/>
        <a:lstStyle/>
        <a:p>
          <a:endParaRPr lang="en-US" sz="2400"/>
        </a:p>
      </dgm:t>
    </dgm:pt>
    <dgm:pt modelId="{0EE60C5E-5DF1-485C-B6ED-2DDF1564D72A}" type="sibTrans" cxnId="{6C6B965C-8E79-4EF0-8922-E180B09B8CEE}">
      <dgm:prSet/>
      <dgm:spPr/>
      <dgm:t>
        <a:bodyPr/>
        <a:lstStyle/>
        <a:p>
          <a:endParaRPr lang="en-US" sz="2400"/>
        </a:p>
      </dgm:t>
    </dgm:pt>
    <dgm:pt modelId="{CF04960B-30C3-4C89-99B8-B6B09CD05499}">
      <dgm:prSet custT="1"/>
      <dgm:spPr/>
      <dgm:t>
        <a:bodyPr/>
        <a:lstStyle/>
        <a:p>
          <a:r>
            <a:rPr lang="en-US" sz="2400" dirty="0" err="1">
              <a:solidFill>
                <a:schemeClr val="tx2"/>
              </a:solidFill>
            </a:rPr>
            <a:t>Bespreek</a:t>
          </a:r>
          <a:r>
            <a:rPr lang="en-US" sz="2400" dirty="0">
              <a:solidFill>
                <a:schemeClr val="tx2"/>
              </a:solidFill>
            </a:rPr>
            <a:t> de </a:t>
          </a:r>
          <a:r>
            <a:rPr lang="en-US" sz="2400" dirty="0" err="1">
              <a:solidFill>
                <a:schemeClr val="tx2"/>
              </a:solidFill>
            </a:rPr>
            <a:t>vragen</a:t>
          </a:r>
          <a:r>
            <a:rPr lang="en-US" sz="2400" dirty="0">
              <a:solidFill>
                <a:schemeClr val="tx2"/>
              </a:solidFill>
            </a:rPr>
            <a:t> met </a:t>
          </a:r>
          <a:r>
            <a:rPr lang="en-US" sz="2400" dirty="0" err="1">
              <a:solidFill>
                <a:schemeClr val="tx2"/>
              </a:solidFill>
            </a:rPr>
            <a:t>elkaar</a:t>
          </a:r>
          <a:endParaRPr lang="en-US" sz="2400" dirty="0">
            <a:solidFill>
              <a:schemeClr val="tx2"/>
            </a:solidFill>
          </a:endParaRPr>
        </a:p>
      </dgm:t>
    </dgm:pt>
    <dgm:pt modelId="{0451B513-BBF2-4331-A3D9-9FF335E173E4}" type="parTrans" cxnId="{47B22D3D-AB56-4AFF-BDDA-FACB66800A83}">
      <dgm:prSet/>
      <dgm:spPr/>
      <dgm:t>
        <a:bodyPr/>
        <a:lstStyle/>
        <a:p>
          <a:endParaRPr lang="en-US" sz="2400"/>
        </a:p>
      </dgm:t>
    </dgm:pt>
    <dgm:pt modelId="{D8AA2FCA-DF07-4B9C-BA47-00B41F04D327}" type="sibTrans" cxnId="{47B22D3D-AB56-4AFF-BDDA-FACB66800A83}">
      <dgm:prSet/>
      <dgm:spPr/>
      <dgm:t>
        <a:bodyPr/>
        <a:lstStyle/>
        <a:p>
          <a:endParaRPr lang="en-US" sz="2400"/>
        </a:p>
      </dgm:t>
    </dgm:pt>
    <dgm:pt modelId="{DA76B115-FD54-42DB-8F8D-A484BCAE3075}">
      <dgm:prSet custT="1"/>
      <dgm:spPr/>
      <dgm:t>
        <a:bodyPr/>
        <a:lstStyle/>
        <a:p>
          <a:r>
            <a:rPr lang="en-US" sz="2400" dirty="0" err="1">
              <a:solidFill>
                <a:schemeClr val="tx2"/>
              </a:solidFill>
            </a:rPr>
            <a:t>Schrijf</a:t>
          </a:r>
          <a:r>
            <a:rPr lang="en-US" sz="2400" dirty="0">
              <a:solidFill>
                <a:schemeClr val="tx2"/>
              </a:solidFill>
            </a:rPr>
            <a:t> per </a:t>
          </a:r>
          <a:r>
            <a:rPr lang="en-US" sz="2400" dirty="0" err="1">
              <a:solidFill>
                <a:schemeClr val="tx2"/>
              </a:solidFill>
            </a:rPr>
            <a:t>vraag</a:t>
          </a:r>
          <a:r>
            <a:rPr lang="en-US" sz="2400" dirty="0">
              <a:solidFill>
                <a:schemeClr val="tx2"/>
              </a:solidFill>
            </a:rPr>
            <a:t> </a:t>
          </a:r>
          <a:r>
            <a:rPr lang="en-US" sz="2400" dirty="0" err="1">
              <a:solidFill>
                <a:schemeClr val="tx2"/>
              </a:solidFill>
            </a:rPr>
            <a:t>kernpunten</a:t>
          </a:r>
          <a:r>
            <a:rPr lang="en-US" sz="2400" dirty="0">
              <a:solidFill>
                <a:schemeClr val="tx2"/>
              </a:solidFill>
            </a:rPr>
            <a:t> op</a:t>
          </a:r>
        </a:p>
      </dgm:t>
    </dgm:pt>
    <dgm:pt modelId="{E9211D55-171D-46BF-928B-D3A9788CFB68}" type="parTrans" cxnId="{2D970C34-8FC0-4C70-A20B-EF2845F17738}">
      <dgm:prSet/>
      <dgm:spPr/>
      <dgm:t>
        <a:bodyPr/>
        <a:lstStyle/>
        <a:p>
          <a:endParaRPr lang="en-US" sz="2400"/>
        </a:p>
      </dgm:t>
    </dgm:pt>
    <dgm:pt modelId="{2C722A39-7487-494F-B843-82E1ED2BF645}" type="sibTrans" cxnId="{2D970C34-8FC0-4C70-A20B-EF2845F17738}">
      <dgm:prSet/>
      <dgm:spPr/>
      <dgm:t>
        <a:bodyPr/>
        <a:lstStyle/>
        <a:p>
          <a:endParaRPr lang="en-US" sz="2400"/>
        </a:p>
      </dgm:t>
    </dgm:pt>
    <dgm:pt modelId="{37472129-842D-48C5-9832-DD37B34C28D3}">
      <dgm:prSet custT="1"/>
      <dgm:spPr/>
      <dgm:t>
        <a:bodyPr/>
        <a:lstStyle/>
        <a:p>
          <a:r>
            <a:rPr lang="en-US" sz="2400" dirty="0" err="1">
              <a:solidFill>
                <a:schemeClr val="tx2"/>
              </a:solidFill>
            </a:rPr>
            <a:t>Terugkoppeling</a:t>
          </a:r>
          <a:r>
            <a:rPr lang="en-US" sz="2400" dirty="0">
              <a:solidFill>
                <a:schemeClr val="tx2"/>
              </a:solidFill>
            </a:rPr>
            <a:t> </a:t>
          </a:r>
          <a:r>
            <a:rPr lang="en-US" sz="2400" dirty="0" err="1">
              <a:solidFill>
                <a:schemeClr val="tx2"/>
              </a:solidFill>
            </a:rPr>
            <a:t>aan</a:t>
          </a:r>
          <a:r>
            <a:rPr lang="en-US" sz="2400" dirty="0">
              <a:solidFill>
                <a:schemeClr val="tx2"/>
              </a:solidFill>
            </a:rPr>
            <a:t> de </a:t>
          </a:r>
          <a:r>
            <a:rPr lang="en-US" sz="2400" dirty="0" err="1">
              <a:solidFill>
                <a:schemeClr val="tx2"/>
              </a:solidFill>
            </a:rPr>
            <a:t>groep</a:t>
          </a:r>
          <a:r>
            <a:rPr lang="en-US" sz="2400" dirty="0">
              <a:solidFill>
                <a:schemeClr val="tx2"/>
              </a:solidFill>
            </a:rPr>
            <a:t>: Wat </a:t>
          </a:r>
          <a:r>
            <a:rPr lang="en-US" sz="2400" dirty="0" err="1">
              <a:solidFill>
                <a:schemeClr val="tx2"/>
              </a:solidFill>
            </a:rPr>
            <a:t>heb</a:t>
          </a:r>
          <a:r>
            <a:rPr lang="en-US" sz="2400" dirty="0">
              <a:solidFill>
                <a:schemeClr val="tx2"/>
              </a:solidFill>
            </a:rPr>
            <a:t> </a:t>
          </a:r>
          <a:r>
            <a:rPr lang="en-US" sz="2400" dirty="0" err="1">
              <a:solidFill>
                <a:schemeClr val="tx2"/>
              </a:solidFill>
            </a:rPr>
            <a:t>jij</a:t>
          </a:r>
          <a:r>
            <a:rPr lang="en-US" sz="2400" dirty="0">
              <a:solidFill>
                <a:schemeClr val="tx2"/>
              </a:solidFill>
            </a:rPr>
            <a:t> </a:t>
          </a:r>
          <a:r>
            <a:rPr lang="en-US" sz="2400" dirty="0" err="1">
              <a:solidFill>
                <a:schemeClr val="tx2"/>
              </a:solidFill>
            </a:rPr>
            <a:t>geleerd</a:t>
          </a:r>
          <a:r>
            <a:rPr lang="en-US" sz="2400" dirty="0">
              <a:solidFill>
                <a:schemeClr val="tx2"/>
              </a:solidFill>
            </a:rPr>
            <a:t> over het </a:t>
          </a:r>
          <a:r>
            <a:rPr lang="en-US" sz="2400" dirty="0" err="1">
              <a:solidFill>
                <a:schemeClr val="tx2"/>
              </a:solidFill>
            </a:rPr>
            <a:t>omgaan</a:t>
          </a:r>
          <a:r>
            <a:rPr lang="en-US" sz="2400" dirty="0">
              <a:solidFill>
                <a:schemeClr val="tx2"/>
              </a:solidFill>
            </a:rPr>
            <a:t> met </a:t>
          </a:r>
          <a:r>
            <a:rPr lang="en-US" sz="2400" dirty="0" err="1">
              <a:solidFill>
                <a:schemeClr val="tx2"/>
              </a:solidFill>
            </a:rPr>
            <a:t>boze</a:t>
          </a:r>
          <a:r>
            <a:rPr lang="en-US" sz="2400" dirty="0">
              <a:solidFill>
                <a:schemeClr val="tx2"/>
              </a:solidFill>
            </a:rPr>
            <a:t> of </a:t>
          </a:r>
          <a:r>
            <a:rPr lang="en-US" sz="2400" dirty="0" err="1">
              <a:solidFill>
                <a:schemeClr val="tx2"/>
              </a:solidFill>
            </a:rPr>
            <a:t>ontevreden</a:t>
          </a:r>
          <a:r>
            <a:rPr lang="en-US" sz="2400" dirty="0">
              <a:solidFill>
                <a:schemeClr val="tx2"/>
              </a:solidFill>
            </a:rPr>
            <a:t> </a:t>
          </a:r>
          <a:r>
            <a:rPr lang="en-US" sz="2400" dirty="0" err="1">
              <a:solidFill>
                <a:schemeClr val="tx2"/>
              </a:solidFill>
            </a:rPr>
            <a:t>familie</a:t>
          </a:r>
          <a:r>
            <a:rPr lang="en-US" sz="2400" dirty="0">
              <a:solidFill>
                <a:schemeClr val="tx2"/>
              </a:solidFill>
            </a:rPr>
            <a:t>, </a:t>
          </a:r>
          <a:r>
            <a:rPr lang="en-US" sz="2400" dirty="0" err="1">
              <a:solidFill>
                <a:schemeClr val="tx2"/>
              </a:solidFill>
            </a:rPr>
            <a:t>terwijl</a:t>
          </a:r>
          <a:r>
            <a:rPr lang="en-US" sz="2400" dirty="0">
              <a:solidFill>
                <a:schemeClr val="tx2"/>
              </a:solidFill>
            </a:rPr>
            <a:t> je </a:t>
          </a:r>
          <a:r>
            <a:rPr lang="en-US" sz="2400" dirty="0" err="1">
              <a:solidFill>
                <a:schemeClr val="tx2"/>
              </a:solidFill>
            </a:rPr>
            <a:t>respectvol</a:t>
          </a:r>
          <a:r>
            <a:rPr lang="en-US" sz="2400" dirty="0">
              <a:solidFill>
                <a:schemeClr val="tx2"/>
              </a:solidFill>
            </a:rPr>
            <a:t> </a:t>
          </a:r>
          <a:r>
            <a:rPr lang="en-US" sz="2400" dirty="0" err="1">
              <a:solidFill>
                <a:schemeClr val="tx2"/>
              </a:solidFill>
            </a:rPr>
            <a:t>blijft</a:t>
          </a:r>
          <a:r>
            <a:rPr lang="en-US" sz="2400" dirty="0">
              <a:solidFill>
                <a:schemeClr val="tx2"/>
              </a:solidFill>
            </a:rPr>
            <a:t> </a:t>
          </a:r>
          <a:r>
            <a:rPr lang="en-US" sz="2400" dirty="0" err="1">
              <a:solidFill>
                <a:schemeClr val="tx2"/>
              </a:solidFill>
            </a:rPr>
            <a:t>naar</a:t>
          </a:r>
          <a:r>
            <a:rPr lang="en-US" sz="2400" dirty="0">
              <a:solidFill>
                <a:schemeClr val="tx2"/>
              </a:solidFill>
            </a:rPr>
            <a:t> </a:t>
          </a:r>
          <a:r>
            <a:rPr lang="en-US" sz="2400" dirty="0" err="1">
              <a:solidFill>
                <a:schemeClr val="tx2"/>
              </a:solidFill>
            </a:rPr>
            <a:t>zowel</a:t>
          </a:r>
          <a:r>
            <a:rPr lang="en-US" sz="2400" dirty="0">
              <a:solidFill>
                <a:schemeClr val="tx2"/>
              </a:solidFill>
            </a:rPr>
            <a:t> de </a:t>
          </a:r>
          <a:r>
            <a:rPr lang="en-US" sz="2400" dirty="0" err="1">
              <a:solidFill>
                <a:schemeClr val="tx2"/>
              </a:solidFill>
            </a:rPr>
            <a:t>bewoner</a:t>
          </a:r>
          <a:r>
            <a:rPr lang="en-US" sz="2400" dirty="0">
              <a:solidFill>
                <a:schemeClr val="tx2"/>
              </a:solidFill>
            </a:rPr>
            <a:t> </a:t>
          </a:r>
          <a:r>
            <a:rPr lang="en-US" sz="2400" dirty="0" err="1">
              <a:solidFill>
                <a:schemeClr val="tx2"/>
              </a:solidFill>
            </a:rPr>
            <a:t>als</a:t>
          </a:r>
          <a:r>
            <a:rPr lang="en-US" sz="2400" dirty="0">
              <a:solidFill>
                <a:schemeClr val="tx2"/>
              </a:solidFill>
            </a:rPr>
            <a:t> de </a:t>
          </a:r>
          <a:r>
            <a:rPr lang="en-US" sz="2400" dirty="0" err="1">
              <a:solidFill>
                <a:schemeClr val="tx2"/>
              </a:solidFill>
            </a:rPr>
            <a:t>professionele</a:t>
          </a:r>
          <a:r>
            <a:rPr lang="en-US" sz="2400" dirty="0">
              <a:solidFill>
                <a:schemeClr val="tx2"/>
              </a:solidFill>
            </a:rPr>
            <a:t> </a:t>
          </a:r>
          <a:r>
            <a:rPr lang="en-US" sz="2400" dirty="0" err="1">
              <a:solidFill>
                <a:schemeClr val="tx2"/>
              </a:solidFill>
            </a:rPr>
            <a:t>richtlijnen</a:t>
          </a:r>
          <a:r>
            <a:rPr lang="en-US" sz="2400" dirty="0">
              <a:solidFill>
                <a:schemeClr val="tx2"/>
              </a:solidFill>
            </a:rPr>
            <a:t>?</a:t>
          </a:r>
        </a:p>
      </dgm:t>
    </dgm:pt>
    <dgm:pt modelId="{83A58147-9EED-4B28-A641-5DE79D4A8395}" type="parTrans" cxnId="{2D279DC2-6469-4B84-89E8-1366E84E38DE}">
      <dgm:prSet/>
      <dgm:spPr/>
      <dgm:t>
        <a:bodyPr/>
        <a:lstStyle/>
        <a:p>
          <a:endParaRPr lang="en-US" sz="2400"/>
        </a:p>
      </dgm:t>
    </dgm:pt>
    <dgm:pt modelId="{EC49FA41-1EB5-45DC-96E2-1F01790F9CA3}" type="sibTrans" cxnId="{2D279DC2-6469-4B84-89E8-1366E84E38DE}">
      <dgm:prSet/>
      <dgm:spPr/>
      <dgm:t>
        <a:bodyPr/>
        <a:lstStyle/>
        <a:p>
          <a:endParaRPr lang="en-US" sz="2400"/>
        </a:p>
      </dgm:t>
    </dgm:pt>
    <dgm:pt modelId="{A9A93AF1-6F80-4DA9-AE0A-D5C0F9A47562}">
      <dgm:prSet custT="1"/>
      <dgm:spPr/>
      <dgm:t>
        <a:bodyPr/>
        <a:lstStyle/>
        <a:p>
          <a:r>
            <a:rPr lang="en-US" sz="2400" dirty="0">
              <a:solidFill>
                <a:schemeClr val="tx2"/>
              </a:solidFill>
            </a:rPr>
            <a:t>Maak 3 of 4-tallen</a:t>
          </a:r>
        </a:p>
      </dgm:t>
    </dgm:pt>
    <dgm:pt modelId="{060CB2AB-6229-4FD7-9C0C-7D10E85BC22E}" type="parTrans" cxnId="{92D183FB-653C-4264-93AE-5177B2ED0C7B}">
      <dgm:prSet/>
      <dgm:spPr/>
      <dgm:t>
        <a:bodyPr/>
        <a:lstStyle/>
        <a:p>
          <a:endParaRPr lang="nl-NL" sz="2400"/>
        </a:p>
      </dgm:t>
    </dgm:pt>
    <dgm:pt modelId="{2485F7EB-E0C0-48B2-A226-4295DC6205D2}" type="sibTrans" cxnId="{92D183FB-653C-4264-93AE-5177B2ED0C7B}">
      <dgm:prSet/>
      <dgm:spPr/>
      <dgm:t>
        <a:bodyPr/>
        <a:lstStyle/>
        <a:p>
          <a:endParaRPr lang="nl-NL" sz="2400"/>
        </a:p>
      </dgm:t>
    </dgm:pt>
    <dgm:pt modelId="{F1E35ED8-2589-42BA-82D5-EB1DB1D841A0}" type="pres">
      <dgm:prSet presAssocID="{BC25D6F9-7C95-4CF3-8E65-D19D654D10DE}" presName="vert0" presStyleCnt="0">
        <dgm:presLayoutVars>
          <dgm:dir/>
          <dgm:animOne val="branch"/>
          <dgm:animLvl val="lvl"/>
        </dgm:presLayoutVars>
      </dgm:prSet>
      <dgm:spPr/>
    </dgm:pt>
    <dgm:pt modelId="{AC3AF8ED-72F5-421D-AA60-7043DB6F1BBB}" type="pres">
      <dgm:prSet presAssocID="{A9A93AF1-6F80-4DA9-AE0A-D5C0F9A47562}" presName="thickLine" presStyleLbl="alignNode1" presStyleIdx="0" presStyleCnt="5"/>
      <dgm:spPr/>
    </dgm:pt>
    <dgm:pt modelId="{52650792-B2D0-4A2A-8043-8CD5A0AE8005}" type="pres">
      <dgm:prSet presAssocID="{A9A93AF1-6F80-4DA9-AE0A-D5C0F9A47562}" presName="horz1" presStyleCnt="0"/>
      <dgm:spPr/>
    </dgm:pt>
    <dgm:pt modelId="{23140A5D-36EA-48D1-8706-A0FDBC8BB105}" type="pres">
      <dgm:prSet presAssocID="{A9A93AF1-6F80-4DA9-AE0A-D5C0F9A47562}" presName="tx1" presStyleLbl="revTx" presStyleIdx="0" presStyleCnt="5"/>
      <dgm:spPr/>
    </dgm:pt>
    <dgm:pt modelId="{ACF2B611-286B-4171-A4E8-E753D22622ED}" type="pres">
      <dgm:prSet presAssocID="{A9A93AF1-6F80-4DA9-AE0A-D5C0F9A47562}" presName="vert1" presStyleCnt="0"/>
      <dgm:spPr/>
    </dgm:pt>
    <dgm:pt modelId="{0EDFC41A-DC92-4988-884F-C74F99003A1C}" type="pres">
      <dgm:prSet presAssocID="{486E3C36-3A28-43AD-93C2-0462746C763D}" presName="thickLine" presStyleLbl="alignNode1" presStyleIdx="1" presStyleCnt="5"/>
      <dgm:spPr/>
    </dgm:pt>
    <dgm:pt modelId="{78939978-6D2C-4E0A-9873-91DF381E36D6}" type="pres">
      <dgm:prSet presAssocID="{486E3C36-3A28-43AD-93C2-0462746C763D}" presName="horz1" presStyleCnt="0"/>
      <dgm:spPr/>
    </dgm:pt>
    <dgm:pt modelId="{641DFBE1-B861-491B-9DF2-524A8F6F8DEC}" type="pres">
      <dgm:prSet presAssocID="{486E3C36-3A28-43AD-93C2-0462746C763D}" presName="tx1" presStyleLbl="revTx" presStyleIdx="1" presStyleCnt="5"/>
      <dgm:spPr/>
    </dgm:pt>
    <dgm:pt modelId="{55F2E275-001D-42BA-B24F-8B768CB3B12B}" type="pres">
      <dgm:prSet presAssocID="{486E3C36-3A28-43AD-93C2-0462746C763D}" presName="vert1" presStyleCnt="0"/>
      <dgm:spPr/>
    </dgm:pt>
    <dgm:pt modelId="{6B0194C3-66B2-4746-827F-4BB0538420EE}" type="pres">
      <dgm:prSet presAssocID="{CF04960B-30C3-4C89-99B8-B6B09CD05499}" presName="thickLine" presStyleLbl="alignNode1" presStyleIdx="2" presStyleCnt="5"/>
      <dgm:spPr/>
    </dgm:pt>
    <dgm:pt modelId="{D0574566-424E-4D2F-BA65-831ABA8C61F0}" type="pres">
      <dgm:prSet presAssocID="{CF04960B-30C3-4C89-99B8-B6B09CD05499}" presName="horz1" presStyleCnt="0"/>
      <dgm:spPr/>
    </dgm:pt>
    <dgm:pt modelId="{C3F68AF3-0A55-4ADB-8723-FA5B8CC4C9ED}" type="pres">
      <dgm:prSet presAssocID="{CF04960B-30C3-4C89-99B8-B6B09CD05499}" presName="tx1" presStyleLbl="revTx" presStyleIdx="2" presStyleCnt="5"/>
      <dgm:spPr/>
    </dgm:pt>
    <dgm:pt modelId="{68F14094-5B5E-418A-B1D5-1835B05E7FD1}" type="pres">
      <dgm:prSet presAssocID="{CF04960B-30C3-4C89-99B8-B6B09CD05499}" presName="vert1" presStyleCnt="0"/>
      <dgm:spPr/>
    </dgm:pt>
    <dgm:pt modelId="{55D79680-2738-464B-81FA-D42BA3061208}" type="pres">
      <dgm:prSet presAssocID="{DA76B115-FD54-42DB-8F8D-A484BCAE3075}" presName="thickLine" presStyleLbl="alignNode1" presStyleIdx="3" presStyleCnt="5"/>
      <dgm:spPr/>
    </dgm:pt>
    <dgm:pt modelId="{5364FA84-9DC0-4947-A704-C97DE38C88EB}" type="pres">
      <dgm:prSet presAssocID="{DA76B115-FD54-42DB-8F8D-A484BCAE3075}" presName="horz1" presStyleCnt="0"/>
      <dgm:spPr/>
    </dgm:pt>
    <dgm:pt modelId="{706145A3-0C12-4683-B311-EB4B326E5D1E}" type="pres">
      <dgm:prSet presAssocID="{DA76B115-FD54-42DB-8F8D-A484BCAE3075}" presName="tx1" presStyleLbl="revTx" presStyleIdx="3" presStyleCnt="5"/>
      <dgm:spPr/>
    </dgm:pt>
    <dgm:pt modelId="{A013D9C1-D4FD-41D6-AF21-655A5C0228DA}" type="pres">
      <dgm:prSet presAssocID="{DA76B115-FD54-42DB-8F8D-A484BCAE3075}" presName="vert1" presStyleCnt="0"/>
      <dgm:spPr/>
    </dgm:pt>
    <dgm:pt modelId="{42E15884-824B-4B3A-A78F-6250CB4329BF}" type="pres">
      <dgm:prSet presAssocID="{37472129-842D-48C5-9832-DD37B34C28D3}" presName="thickLine" presStyleLbl="alignNode1" presStyleIdx="4" presStyleCnt="5"/>
      <dgm:spPr/>
    </dgm:pt>
    <dgm:pt modelId="{1A22E7CD-5A4D-4FE7-B97F-E1C7708408C9}" type="pres">
      <dgm:prSet presAssocID="{37472129-842D-48C5-9832-DD37B34C28D3}" presName="horz1" presStyleCnt="0"/>
      <dgm:spPr/>
    </dgm:pt>
    <dgm:pt modelId="{FFCFF39B-E356-450A-8D54-6181C449954B}" type="pres">
      <dgm:prSet presAssocID="{37472129-842D-48C5-9832-DD37B34C28D3}" presName="tx1" presStyleLbl="revTx" presStyleIdx="4" presStyleCnt="5"/>
      <dgm:spPr/>
    </dgm:pt>
    <dgm:pt modelId="{26383B48-FD90-4B8D-9EFA-E4873670D7AF}" type="pres">
      <dgm:prSet presAssocID="{37472129-842D-48C5-9832-DD37B34C28D3}" presName="vert1" presStyleCnt="0"/>
      <dgm:spPr/>
    </dgm:pt>
  </dgm:ptLst>
  <dgm:cxnLst>
    <dgm:cxn modelId="{2C86240D-4DB6-4BA2-8208-12E421422BAA}" type="presOf" srcId="{37472129-842D-48C5-9832-DD37B34C28D3}" destId="{FFCFF39B-E356-450A-8D54-6181C449954B}" srcOrd="0" destOrd="0" presId="urn:microsoft.com/office/officeart/2008/layout/LinedList"/>
    <dgm:cxn modelId="{9EBF7F23-A53D-461C-A23A-859FD38063FC}" type="presOf" srcId="{BC25D6F9-7C95-4CF3-8E65-D19D654D10DE}" destId="{F1E35ED8-2589-42BA-82D5-EB1DB1D841A0}" srcOrd="0" destOrd="0" presId="urn:microsoft.com/office/officeart/2008/layout/LinedList"/>
    <dgm:cxn modelId="{2D970C34-8FC0-4C70-A20B-EF2845F17738}" srcId="{BC25D6F9-7C95-4CF3-8E65-D19D654D10DE}" destId="{DA76B115-FD54-42DB-8F8D-A484BCAE3075}" srcOrd="3" destOrd="0" parTransId="{E9211D55-171D-46BF-928B-D3A9788CFB68}" sibTransId="{2C722A39-7487-494F-B843-82E1ED2BF645}"/>
    <dgm:cxn modelId="{47B22D3D-AB56-4AFF-BDDA-FACB66800A83}" srcId="{BC25D6F9-7C95-4CF3-8E65-D19D654D10DE}" destId="{CF04960B-30C3-4C89-99B8-B6B09CD05499}" srcOrd="2" destOrd="0" parTransId="{0451B513-BBF2-4331-A3D9-9FF335E173E4}" sibTransId="{D8AA2FCA-DF07-4B9C-BA47-00B41F04D327}"/>
    <dgm:cxn modelId="{6C6B965C-8E79-4EF0-8922-E180B09B8CEE}" srcId="{BC25D6F9-7C95-4CF3-8E65-D19D654D10DE}" destId="{486E3C36-3A28-43AD-93C2-0462746C763D}" srcOrd="1" destOrd="0" parTransId="{4CEDB8F7-61E5-49E8-8962-70E6DFE27733}" sibTransId="{0EE60C5E-5DF1-485C-B6ED-2DDF1564D72A}"/>
    <dgm:cxn modelId="{DB06F58A-C06F-40C4-80E9-04A30B5A914E}" type="presOf" srcId="{486E3C36-3A28-43AD-93C2-0462746C763D}" destId="{641DFBE1-B861-491B-9DF2-524A8F6F8DEC}" srcOrd="0" destOrd="0" presId="urn:microsoft.com/office/officeart/2008/layout/LinedList"/>
    <dgm:cxn modelId="{8895E1B1-59F9-4B7B-85B6-D2A3487D6C12}" type="presOf" srcId="{DA76B115-FD54-42DB-8F8D-A484BCAE3075}" destId="{706145A3-0C12-4683-B311-EB4B326E5D1E}" srcOrd="0" destOrd="0" presId="urn:microsoft.com/office/officeart/2008/layout/LinedList"/>
    <dgm:cxn modelId="{2D279DC2-6469-4B84-89E8-1366E84E38DE}" srcId="{BC25D6F9-7C95-4CF3-8E65-D19D654D10DE}" destId="{37472129-842D-48C5-9832-DD37B34C28D3}" srcOrd="4" destOrd="0" parTransId="{83A58147-9EED-4B28-A641-5DE79D4A8395}" sibTransId="{EC49FA41-1EB5-45DC-96E2-1F01790F9CA3}"/>
    <dgm:cxn modelId="{580279E3-8CA1-481C-8ED7-04419A4C1B02}" type="presOf" srcId="{CF04960B-30C3-4C89-99B8-B6B09CD05499}" destId="{C3F68AF3-0A55-4ADB-8723-FA5B8CC4C9ED}" srcOrd="0" destOrd="0" presId="urn:microsoft.com/office/officeart/2008/layout/LinedList"/>
    <dgm:cxn modelId="{92D183FB-653C-4264-93AE-5177B2ED0C7B}" srcId="{BC25D6F9-7C95-4CF3-8E65-D19D654D10DE}" destId="{A9A93AF1-6F80-4DA9-AE0A-D5C0F9A47562}" srcOrd="0" destOrd="0" parTransId="{060CB2AB-6229-4FD7-9C0C-7D10E85BC22E}" sibTransId="{2485F7EB-E0C0-48B2-A226-4295DC6205D2}"/>
    <dgm:cxn modelId="{C35353FC-2B43-4D97-9844-5BC79EDAA903}" type="presOf" srcId="{A9A93AF1-6F80-4DA9-AE0A-D5C0F9A47562}" destId="{23140A5D-36EA-48D1-8706-A0FDBC8BB105}" srcOrd="0" destOrd="0" presId="urn:microsoft.com/office/officeart/2008/layout/LinedList"/>
    <dgm:cxn modelId="{9B392AFE-A5BE-4A49-A700-BB50CE375D21}" type="presParOf" srcId="{F1E35ED8-2589-42BA-82D5-EB1DB1D841A0}" destId="{AC3AF8ED-72F5-421D-AA60-7043DB6F1BBB}" srcOrd="0" destOrd="0" presId="urn:microsoft.com/office/officeart/2008/layout/LinedList"/>
    <dgm:cxn modelId="{1891646F-A71D-4893-9573-976B2F0F5A02}" type="presParOf" srcId="{F1E35ED8-2589-42BA-82D5-EB1DB1D841A0}" destId="{52650792-B2D0-4A2A-8043-8CD5A0AE8005}" srcOrd="1" destOrd="0" presId="urn:microsoft.com/office/officeart/2008/layout/LinedList"/>
    <dgm:cxn modelId="{0B80C9A4-3399-4A50-B0D6-CDDF62757F28}" type="presParOf" srcId="{52650792-B2D0-4A2A-8043-8CD5A0AE8005}" destId="{23140A5D-36EA-48D1-8706-A0FDBC8BB105}" srcOrd="0" destOrd="0" presId="urn:microsoft.com/office/officeart/2008/layout/LinedList"/>
    <dgm:cxn modelId="{A18195A0-B2A2-43CA-885B-4E8AF7ECBDC1}" type="presParOf" srcId="{52650792-B2D0-4A2A-8043-8CD5A0AE8005}" destId="{ACF2B611-286B-4171-A4E8-E753D22622ED}" srcOrd="1" destOrd="0" presId="urn:microsoft.com/office/officeart/2008/layout/LinedList"/>
    <dgm:cxn modelId="{F760899D-78FA-47CB-B9C7-61BA17779420}" type="presParOf" srcId="{F1E35ED8-2589-42BA-82D5-EB1DB1D841A0}" destId="{0EDFC41A-DC92-4988-884F-C74F99003A1C}" srcOrd="2" destOrd="0" presId="urn:microsoft.com/office/officeart/2008/layout/LinedList"/>
    <dgm:cxn modelId="{F8C3A4CB-0DF5-4C66-84C5-49BBDBAD576C}" type="presParOf" srcId="{F1E35ED8-2589-42BA-82D5-EB1DB1D841A0}" destId="{78939978-6D2C-4E0A-9873-91DF381E36D6}" srcOrd="3" destOrd="0" presId="urn:microsoft.com/office/officeart/2008/layout/LinedList"/>
    <dgm:cxn modelId="{EBC5856B-6BC1-4824-825A-A941841D9FC4}" type="presParOf" srcId="{78939978-6D2C-4E0A-9873-91DF381E36D6}" destId="{641DFBE1-B861-491B-9DF2-524A8F6F8DEC}" srcOrd="0" destOrd="0" presId="urn:microsoft.com/office/officeart/2008/layout/LinedList"/>
    <dgm:cxn modelId="{F720E406-C419-42C0-BD97-1A13B9478C55}" type="presParOf" srcId="{78939978-6D2C-4E0A-9873-91DF381E36D6}" destId="{55F2E275-001D-42BA-B24F-8B768CB3B12B}" srcOrd="1" destOrd="0" presId="urn:microsoft.com/office/officeart/2008/layout/LinedList"/>
    <dgm:cxn modelId="{8988A885-A9F1-42F8-AE0B-DD0450942FA5}" type="presParOf" srcId="{F1E35ED8-2589-42BA-82D5-EB1DB1D841A0}" destId="{6B0194C3-66B2-4746-827F-4BB0538420EE}" srcOrd="4" destOrd="0" presId="urn:microsoft.com/office/officeart/2008/layout/LinedList"/>
    <dgm:cxn modelId="{64238F12-9012-45B2-880E-9354382A80A6}" type="presParOf" srcId="{F1E35ED8-2589-42BA-82D5-EB1DB1D841A0}" destId="{D0574566-424E-4D2F-BA65-831ABA8C61F0}" srcOrd="5" destOrd="0" presId="urn:microsoft.com/office/officeart/2008/layout/LinedList"/>
    <dgm:cxn modelId="{4157D811-6D0F-4479-8265-0ABC380B827A}" type="presParOf" srcId="{D0574566-424E-4D2F-BA65-831ABA8C61F0}" destId="{C3F68AF3-0A55-4ADB-8723-FA5B8CC4C9ED}" srcOrd="0" destOrd="0" presId="urn:microsoft.com/office/officeart/2008/layout/LinedList"/>
    <dgm:cxn modelId="{D9ACD549-D0DB-47B6-925B-5DF268E0A99C}" type="presParOf" srcId="{D0574566-424E-4D2F-BA65-831ABA8C61F0}" destId="{68F14094-5B5E-418A-B1D5-1835B05E7FD1}" srcOrd="1" destOrd="0" presId="urn:microsoft.com/office/officeart/2008/layout/LinedList"/>
    <dgm:cxn modelId="{F19FB223-AB67-4777-B58F-1AB0D346247D}" type="presParOf" srcId="{F1E35ED8-2589-42BA-82D5-EB1DB1D841A0}" destId="{55D79680-2738-464B-81FA-D42BA3061208}" srcOrd="6" destOrd="0" presId="urn:microsoft.com/office/officeart/2008/layout/LinedList"/>
    <dgm:cxn modelId="{1CD7A656-82E9-4A20-9C2A-6CCC4EB36A5B}" type="presParOf" srcId="{F1E35ED8-2589-42BA-82D5-EB1DB1D841A0}" destId="{5364FA84-9DC0-4947-A704-C97DE38C88EB}" srcOrd="7" destOrd="0" presId="urn:microsoft.com/office/officeart/2008/layout/LinedList"/>
    <dgm:cxn modelId="{63C67C6E-D011-49AE-81CF-6840CE372E36}" type="presParOf" srcId="{5364FA84-9DC0-4947-A704-C97DE38C88EB}" destId="{706145A3-0C12-4683-B311-EB4B326E5D1E}" srcOrd="0" destOrd="0" presId="urn:microsoft.com/office/officeart/2008/layout/LinedList"/>
    <dgm:cxn modelId="{2B9B3ADE-5BBC-4717-BA78-623EB6EDAF53}" type="presParOf" srcId="{5364FA84-9DC0-4947-A704-C97DE38C88EB}" destId="{A013D9C1-D4FD-41D6-AF21-655A5C0228DA}" srcOrd="1" destOrd="0" presId="urn:microsoft.com/office/officeart/2008/layout/LinedList"/>
    <dgm:cxn modelId="{0E3FCFDD-E010-4C8A-B8D5-D8CCD095F100}" type="presParOf" srcId="{F1E35ED8-2589-42BA-82D5-EB1DB1D841A0}" destId="{42E15884-824B-4B3A-A78F-6250CB4329BF}" srcOrd="8" destOrd="0" presId="urn:microsoft.com/office/officeart/2008/layout/LinedList"/>
    <dgm:cxn modelId="{B68DD5D6-7776-4A88-B0D0-03C2DD97B6BF}" type="presParOf" srcId="{F1E35ED8-2589-42BA-82D5-EB1DB1D841A0}" destId="{1A22E7CD-5A4D-4FE7-B97F-E1C7708408C9}" srcOrd="9" destOrd="0" presId="urn:microsoft.com/office/officeart/2008/layout/LinedList"/>
    <dgm:cxn modelId="{0068F06A-0142-4822-B76B-5EC1D3146671}" type="presParOf" srcId="{1A22E7CD-5A4D-4FE7-B97F-E1C7708408C9}" destId="{FFCFF39B-E356-450A-8D54-6181C449954B}" srcOrd="0" destOrd="0" presId="urn:microsoft.com/office/officeart/2008/layout/LinedList"/>
    <dgm:cxn modelId="{1B59E9DA-F265-4D79-B201-FA6306BBA2FD}" type="presParOf" srcId="{1A22E7CD-5A4D-4FE7-B97F-E1C7708408C9}" destId="{26383B48-FD90-4B8D-9EFA-E4873670D7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8E4474-D383-4B11-A6E9-B0F46183F45C}"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71247A3-7D30-4B86-B752-09EC8DE6D197}">
      <dgm:prSet custT="1"/>
      <dgm:spPr/>
      <dgm:t>
        <a:bodyPr/>
        <a:lstStyle/>
        <a:p>
          <a:pPr>
            <a:lnSpc>
              <a:spcPct val="100000"/>
            </a:lnSpc>
          </a:pPr>
          <a:r>
            <a:rPr lang="nl-NL" sz="2000" dirty="0">
              <a:solidFill>
                <a:schemeClr val="tx2"/>
              </a:solidFill>
            </a:rPr>
            <a:t>Luisteren en begrijpen wat de persoon bedoelt</a:t>
          </a:r>
          <a:endParaRPr lang="en-US" sz="2000" dirty="0">
            <a:solidFill>
              <a:schemeClr val="tx2"/>
            </a:solidFill>
          </a:endParaRPr>
        </a:p>
      </dgm:t>
    </dgm:pt>
    <dgm:pt modelId="{37CB4E42-8F95-43EB-90A3-04F1FB0F5E81}" type="parTrans" cxnId="{6FEF20E1-E902-4CC0-9DFA-38FE494F01BF}">
      <dgm:prSet/>
      <dgm:spPr/>
      <dgm:t>
        <a:bodyPr/>
        <a:lstStyle/>
        <a:p>
          <a:endParaRPr lang="en-US"/>
        </a:p>
      </dgm:t>
    </dgm:pt>
    <dgm:pt modelId="{CA4062B3-3652-4C5A-89F0-19D085E24142}" type="sibTrans" cxnId="{6FEF20E1-E902-4CC0-9DFA-38FE494F01BF}">
      <dgm:prSet/>
      <dgm:spPr/>
      <dgm:t>
        <a:bodyPr/>
        <a:lstStyle/>
        <a:p>
          <a:endParaRPr lang="en-US"/>
        </a:p>
      </dgm:t>
    </dgm:pt>
    <dgm:pt modelId="{C69D0DF8-348B-4157-B560-7DF7CA76A6BB}">
      <dgm:prSet custT="1"/>
      <dgm:spPr/>
      <dgm:t>
        <a:bodyPr/>
        <a:lstStyle/>
        <a:p>
          <a:pPr>
            <a:lnSpc>
              <a:spcPct val="100000"/>
            </a:lnSpc>
          </a:pPr>
          <a:r>
            <a:rPr lang="nl-NL" sz="2000" dirty="0">
              <a:solidFill>
                <a:schemeClr val="tx2"/>
              </a:solidFill>
            </a:rPr>
            <a:t>Neem tijd voor een gesprek of kom er op een rustiger moment op terug</a:t>
          </a:r>
          <a:endParaRPr lang="en-US" sz="2000" dirty="0">
            <a:solidFill>
              <a:schemeClr val="tx2"/>
            </a:solidFill>
          </a:endParaRPr>
        </a:p>
      </dgm:t>
    </dgm:pt>
    <dgm:pt modelId="{86B0AD83-B298-43E5-9AEB-130CE20BFE44}" type="parTrans" cxnId="{F70885F1-4A58-472D-9F0E-D8DE4E7BA75B}">
      <dgm:prSet/>
      <dgm:spPr/>
      <dgm:t>
        <a:bodyPr/>
        <a:lstStyle/>
        <a:p>
          <a:endParaRPr lang="en-US"/>
        </a:p>
      </dgm:t>
    </dgm:pt>
    <dgm:pt modelId="{3DA1D250-19E9-4814-BBAB-B95833311B25}" type="sibTrans" cxnId="{F70885F1-4A58-472D-9F0E-D8DE4E7BA75B}">
      <dgm:prSet/>
      <dgm:spPr/>
      <dgm:t>
        <a:bodyPr/>
        <a:lstStyle/>
        <a:p>
          <a:endParaRPr lang="en-US"/>
        </a:p>
      </dgm:t>
    </dgm:pt>
    <dgm:pt modelId="{7E1890F1-918E-4DDF-BFC4-EE3B5128F26D}">
      <dgm:prSet/>
      <dgm:spPr/>
      <dgm:t>
        <a:bodyPr/>
        <a:lstStyle/>
        <a:p>
          <a:pPr>
            <a:lnSpc>
              <a:spcPct val="100000"/>
            </a:lnSpc>
          </a:pPr>
          <a:r>
            <a:rPr lang="nl-NL" dirty="0">
              <a:solidFill>
                <a:schemeClr val="tx2"/>
              </a:solidFill>
            </a:rPr>
            <a:t>Bespreek </a:t>
          </a:r>
          <a:r>
            <a:rPr lang="nl-NL" dirty="0">
              <a:solidFill>
                <a:schemeClr val="tx2"/>
              </a:solidFill>
              <a:latin typeface="+mn-lt"/>
            </a:rPr>
            <a:t>hoe er gezamenlijk naar een oplossing gewerkt kan worden</a:t>
          </a:r>
          <a:endParaRPr lang="en-US" dirty="0">
            <a:solidFill>
              <a:schemeClr val="tx2"/>
            </a:solidFill>
            <a:latin typeface="+mn-lt"/>
          </a:endParaRPr>
        </a:p>
      </dgm:t>
    </dgm:pt>
    <dgm:pt modelId="{04590518-DFF3-41A2-AA5A-A108392FD73F}" type="parTrans" cxnId="{5BE71186-81B5-48A1-AE20-2EEC4E06AFB7}">
      <dgm:prSet/>
      <dgm:spPr/>
      <dgm:t>
        <a:bodyPr/>
        <a:lstStyle/>
        <a:p>
          <a:endParaRPr lang="en-US"/>
        </a:p>
      </dgm:t>
    </dgm:pt>
    <dgm:pt modelId="{D7B43047-E90F-454B-AE4B-A7A0F42F3E4B}" type="sibTrans" cxnId="{5BE71186-81B5-48A1-AE20-2EEC4E06AFB7}">
      <dgm:prSet/>
      <dgm:spPr/>
      <dgm:t>
        <a:bodyPr/>
        <a:lstStyle/>
        <a:p>
          <a:endParaRPr lang="en-US"/>
        </a:p>
      </dgm:t>
    </dgm:pt>
    <dgm:pt modelId="{9913D89D-7000-4137-B098-B606FE2AD180}" type="pres">
      <dgm:prSet presAssocID="{F58E4474-D383-4B11-A6E9-B0F46183F45C}" presName="root" presStyleCnt="0">
        <dgm:presLayoutVars>
          <dgm:dir/>
          <dgm:resizeHandles val="exact"/>
        </dgm:presLayoutVars>
      </dgm:prSet>
      <dgm:spPr/>
    </dgm:pt>
    <dgm:pt modelId="{C90E0B09-010F-43A4-9719-D27F62594A03}" type="pres">
      <dgm:prSet presAssocID="{771247A3-7D30-4B86-B752-09EC8DE6D197}" presName="compNode" presStyleCnt="0"/>
      <dgm:spPr/>
    </dgm:pt>
    <dgm:pt modelId="{81055C44-678C-4DF3-B071-896B4032A46C}" type="pres">
      <dgm:prSet presAssocID="{771247A3-7D30-4B86-B752-09EC8DE6D19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ofdtelefoon"/>
        </a:ext>
      </dgm:extLst>
    </dgm:pt>
    <dgm:pt modelId="{9116AFD5-5E76-4D42-82D9-79536054E6E3}" type="pres">
      <dgm:prSet presAssocID="{771247A3-7D30-4B86-B752-09EC8DE6D197}" presName="spaceRect" presStyleCnt="0"/>
      <dgm:spPr/>
    </dgm:pt>
    <dgm:pt modelId="{7461D6BF-8B4D-45D8-8A78-F62141707F0E}" type="pres">
      <dgm:prSet presAssocID="{771247A3-7D30-4B86-B752-09EC8DE6D197}" presName="textRect" presStyleLbl="revTx" presStyleIdx="0" presStyleCnt="3">
        <dgm:presLayoutVars>
          <dgm:chMax val="1"/>
          <dgm:chPref val="1"/>
        </dgm:presLayoutVars>
      </dgm:prSet>
      <dgm:spPr/>
    </dgm:pt>
    <dgm:pt modelId="{ACAFE3C7-2AB8-406A-9CEA-B930D6D23528}" type="pres">
      <dgm:prSet presAssocID="{CA4062B3-3652-4C5A-89F0-19D085E24142}" presName="sibTrans" presStyleCnt="0"/>
      <dgm:spPr/>
    </dgm:pt>
    <dgm:pt modelId="{98D89291-C30A-40EA-A643-D2788013A1CA}" type="pres">
      <dgm:prSet presAssocID="{C69D0DF8-348B-4157-B560-7DF7CA76A6BB}" presName="compNode" presStyleCnt="0"/>
      <dgm:spPr/>
    </dgm:pt>
    <dgm:pt modelId="{7EC6A2A7-CB4D-4D7C-A00F-1CF5351D07F6}" type="pres">
      <dgm:prSet presAssocID="{C69D0DF8-348B-4157-B560-7DF7CA76A6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te Speaker"/>
        </a:ext>
      </dgm:extLst>
    </dgm:pt>
    <dgm:pt modelId="{5BBEF456-4576-4C98-BBEB-BE1441EB7406}" type="pres">
      <dgm:prSet presAssocID="{C69D0DF8-348B-4157-B560-7DF7CA76A6BB}" presName="spaceRect" presStyleCnt="0"/>
      <dgm:spPr/>
    </dgm:pt>
    <dgm:pt modelId="{858B688B-3C09-4069-A165-5620AF8A57B3}" type="pres">
      <dgm:prSet presAssocID="{C69D0DF8-348B-4157-B560-7DF7CA76A6BB}" presName="textRect" presStyleLbl="revTx" presStyleIdx="1" presStyleCnt="3">
        <dgm:presLayoutVars>
          <dgm:chMax val="1"/>
          <dgm:chPref val="1"/>
        </dgm:presLayoutVars>
      </dgm:prSet>
      <dgm:spPr/>
    </dgm:pt>
    <dgm:pt modelId="{626BF21A-9BDC-431B-9AEA-2CB14A9B8311}" type="pres">
      <dgm:prSet presAssocID="{3DA1D250-19E9-4814-BBAB-B95833311B25}" presName="sibTrans" presStyleCnt="0"/>
      <dgm:spPr/>
    </dgm:pt>
    <dgm:pt modelId="{674E69FD-1132-4E67-A88A-E477B0791DB4}" type="pres">
      <dgm:prSet presAssocID="{7E1890F1-918E-4DDF-BFC4-EE3B5128F26D}" presName="compNode" presStyleCnt="0"/>
      <dgm:spPr/>
    </dgm:pt>
    <dgm:pt modelId="{8E9DEAAF-EBCB-40AC-9569-E82370C5DED3}" type="pres">
      <dgm:prSet presAssocID="{7E1890F1-918E-4DDF-BFC4-EE3B5128F26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ten"/>
        </a:ext>
      </dgm:extLst>
    </dgm:pt>
    <dgm:pt modelId="{CB39DAFD-BCB5-4B46-84A7-12E924D867FF}" type="pres">
      <dgm:prSet presAssocID="{7E1890F1-918E-4DDF-BFC4-EE3B5128F26D}" presName="spaceRect" presStyleCnt="0"/>
      <dgm:spPr/>
    </dgm:pt>
    <dgm:pt modelId="{60F9B511-08DE-4055-878B-00ECB30ACA6B}" type="pres">
      <dgm:prSet presAssocID="{7E1890F1-918E-4DDF-BFC4-EE3B5128F26D}" presName="textRect" presStyleLbl="revTx" presStyleIdx="2" presStyleCnt="3">
        <dgm:presLayoutVars>
          <dgm:chMax val="1"/>
          <dgm:chPref val="1"/>
        </dgm:presLayoutVars>
      </dgm:prSet>
      <dgm:spPr/>
    </dgm:pt>
  </dgm:ptLst>
  <dgm:cxnLst>
    <dgm:cxn modelId="{3395E118-5674-4E02-AB41-E805B5219EBA}" type="presOf" srcId="{7E1890F1-918E-4DDF-BFC4-EE3B5128F26D}" destId="{60F9B511-08DE-4055-878B-00ECB30ACA6B}" srcOrd="0" destOrd="0" presId="urn:microsoft.com/office/officeart/2018/2/layout/IconLabelList"/>
    <dgm:cxn modelId="{BF0B1322-9D68-433D-A933-E0FD2B053763}" type="presOf" srcId="{F58E4474-D383-4B11-A6E9-B0F46183F45C}" destId="{9913D89D-7000-4137-B098-B606FE2AD180}" srcOrd="0" destOrd="0" presId="urn:microsoft.com/office/officeart/2018/2/layout/IconLabelList"/>
    <dgm:cxn modelId="{5BE71186-81B5-48A1-AE20-2EEC4E06AFB7}" srcId="{F58E4474-D383-4B11-A6E9-B0F46183F45C}" destId="{7E1890F1-918E-4DDF-BFC4-EE3B5128F26D}" srcOrd="2" destOrd="0" parTransId="{04590518-DFF3-41A2-AA5A-A108392FD73F}" sibTransId="{D7B43047-E90F-454B-AE4B-A7A0F42F3E4B}"/>
    <dgm:cxn modelId="{27403087-4905-4E5B-A759-B01C434878B7}" type="presOf" srcId="{771247A3-7D30-4B86-B752-09EC8DE6D197}" destId="{7461D6BF-8B4D-45D8-8A78-F62141707F0E}" srcOrd="0" destOrd="0" presId="urn:microsoft.com/office/officeart/2018/2/layout/IconLabelList"/>
    <dgm:cxn modelId="{7577A297-60AE-495C-A6E5-382C2B451E9C}" type="presOf" srcId="{C69D0DF8-348B-4157-B560-7DF7CA76A6BB}" destId="{858B688B-3C09-4069-A165-5620AF8A57B3}" srcOrd="0" destOrd="0" presId="urn:microsoft.com/office/officeart/2018/2/layout/IconLabelList"/>
    <dgm:cxn modelId="{6FEF20E1-E902-4CC0-9DFA-38FE494F01BF}" srcId="{F58E4474-D383-4B11-A6E9-B0F46183F45C}" destId="{771247A3-7D30-4B86-B752-09EC8DE6D197}" srcOrd="0" destOrd="0" parTransId="{37CB4E42-8F95-43EB-90A3-04F1FB0F5E81}" sibTransId="{CA4062B3-3652-4C5A-89F0-19D085E24142}"/>
    <dgm:cxn modelId="{F70885F1-4A58-472D-9F0E-D8DE4E7BA75B}" srcId="{F58E4474-D383-4B11-A6E9-B0F46183F45C}" destId="{C69D0DF8-348B-4157-B560-7DF7CA76A6BB}" srcOrd="1" destOrd="0" parTransId="{86B0AD83-B298-43E5-9AEB-130CE20BFE44}" sibTransId="{3DA1D250-19E9-4814-BBAB-B95833311B25}"/>
    <dgm:cxn modelId="{615F4F42-1965-41B5-9CC6-01626E6CAB59}" type="presParOf" srcId="{9913D89D-7000-4137-B098-B606FE2AD180}" destId="{C90E0B09-010F-43A4-9719-D27F62594A03}" srcOrd="0" destOrd="0" presId="urn:microsoft.com/office/officeart/2018/2/layout/IconLabelList"/>
    <dgm:cxn modelId="{33D76BFB-9B96-43ED-A941-09670AAC5A20}" type="presParOf" srcId="{C90E0B09-010F-43A4-9719-D27F62594A03}" destId="{81055C44-678C-4DF3-B071-896B4032A46C}" srcOrd="0" destOrd="0" presId="urn:microsoft.com/office/officeart/2018/2/layout/IconLabelList"/>
    <dgm:cxn modelId="{5BB67DEE-D258-4619-84D5-C83AC2AA34A7}" type="presParOf" srcId="{C90E0B09-010F-43A4-9719-D27F62594A03}" destId="{9116AFD5-5E76-4D42-82D9-79536054E6E3}" srcOrd="1" destOrd="0" presId="urn:microsoft.com/office/officeart/2018/2/layout/IconLabelList"/>
    <dgm:cxn modelId="{E4E4344C-B68B-49CC-BC04-D4B70DB1EBE6}" type="presParOf" srcId="{C90E0B09-010F-43A4-9719-D27F62594A03}" destId="{7461D6BF-8B4D-45D8-8A78-F62141707F0E}" srcOrd="2" destOrd="0" presId="urn:microsoft.com/office/officeart/2018/2/layout/IconLabelList"/>
    <dgm:cxn modelId="{E6A07D90-F3EB-4A49-872C-81A163F55EEA}" type="presParOf" srcId="{9913D89D-7000-4137-B098-B606FE2AD180}" destId="{ACAFE3C7-2AB8-406A-9CEA-B930D6D23528}" srcOrd="1" destOrd="0" presId="urn:microsoft.com/office/officeart/2018/2/layout/IconLabelList"/>
    <dgm:cxn modelId="{C1F34A79-186E-4E28-BD40-5241090B54D8}" type="presParOf" srcId="{9913D89D-7000-4137-B098-B606FE2AD180}" destId="{98D89291-C30A-40EA-A643-D2788013A1CA}" srcOrd="2" destOrd="0" presId="urn:microsoft.com/office/officeart/2018/2/layout/IconLabelList"/>
    <dgm:cxn modelId="{EC746016-EC65-456F-B657-43C9F2ACA78C}" type="presParOf" srcId="{98D89291-C30A-40EA-A643-D2788013A1CA}" destId="{7EC6A2A7-CB4D-4D7C-A00F-1CF5351D07F6}" srcOrd="0" destOrd="0" presId="urn:microsoft.com/office/officeart/2018/2/layout/IconLabelList"/>
    <dgm:cxn modelId="{E233856E-7209-4D60-8BF5-67C0C50FF825}" type="presParOf" srcId="{98D89291-C30A-40EA-A643-D2788013A1CA}" destId="{5BBEF456-4576-4C98-BBEB-BE1441EB7406}" srcOrd="1" destOrd="0" presId="urn:microsoft.com/office/officeart/2018/2/layout/IconLabelList"/>
    <dgm:cxn modelId="{76AC4872-698E-46B8-BB6B-356EEA69F74C}" type="presParOf" srcId="{98D89291-C30A-40EA-A643-D2788013A1CA}" destId="{858B688B-3C09-4069-A165-5620AF8A57B3}" srcOrd="2" destOrd="0" presId="urn:microsoft.com/office/officeart/2018/2/layout/IconLabelList"/>
    <dgm:cxn modelId="{1CF915F0-1484-41A2-A12E-A09962FCC018}" type="presParOf" srcId="{9913D89D-7000-4137-B098-B606FE2AD180}" destId="{626BF21A-9BDC-431B-9AEA-2CB14A9B8311}" srcOrd="3" destOrd="0" presId="urn:microsoft.com/office/officeart/2018/2/layout/IconLabelList"/>
    <dgm:cxn modelId="{78C03DD2-0583-4007-8AE0-CE13FAD65D44}" type="presParOf" srcId="{9913D89D-7000-4137-B098-B606FE2AD180}" destId="{674E69FD-1132-4E67-A88A-E477B0791DB4}" srcOrd="4" destOrd="0" presId="urn:microsoft.com/office/officeart/2018/2/layout/IconLabelList"/>
    <dgm:cxn modelId="{B1002BBC-046C-484F-BB58-3A73EC5AAA54}" type="presParOf" srcId="{674E69FD-1132-4E67-A88A-E477B0791DB4}" destId="{8E9DEAAF-EBCB-40AC-9569-E82370C5DED3}" srcOrd="0" destOrd="0" presId="urn:microsoft.com/office/officeart/2018/2/layout/IconLabelList"/>
    <dgm:cxn modelId="{A2BCED95-FA2B-4C22-A762-6D7477E9F57B}" type="presParOf" srcId="{674E69FD-1132-4E67-A88A-E477B0791DB4}" destId="{CB39DAFD-BCB5-4B46-84A7-12E924D867FF}" srcOrd="1" destOrd="0" presId="urn:microsoft.com/office/officeart/2018/2/layout/IconLabelList"/>
    <dgm:cxn modelId="{9A304C1A-9799-4319-80F7-D247C0A700EB}" type="presParOf" srcId="{674E69FD-1132-4E67-A88A-E477B0791DB4}" destId="{60F9B511-08DE-4055-878B-00ECB30ACA6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AF8ED-72F5-421D-AA60-7043DB6F1BBB}">
      <dsp:nvSpPr>
        <dsp:cNvPr id="0" name=""/>
        <dsp:cNvSpPr/>
      </dsp:nvSpPr>
      <dsp:spPr>
        <a:xfrm>
          <a:off x="0" y="587"/>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40A5D-36EA-48D1-8706-A0FDBC8BB105}">
      <dsp:nvSpPr>
        <dsp:cNvPr id="0" name=""/>
        <dsp:cNvSpPr/>
      </dsp:nvSpPr>
      <dsp:spPr>
        <a:xfrm>
          <a:off x="0" y="587"/>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Maak 3 of 4-tallen</a:t>
          </a:r>
        </a:p>
      </dsp:txBody>
      <dsp:txXfrm>
        <a:off x="0" y="587"/>
        <a:ext cx="6726936" cy="961764"/>
      </dsp:txXfrm>
    </dsp:sp>
    <dsp:sp modelId="{0EDFC41A-DC92-4988-884F-C74F99003A1C}">
      <dsp:nvSpPr>
        <dsp:cNvPr id="0" name=""/>
        <dsp:cNvSpPr/>
      </dsp:nvSpPr>
      <dsp:spPr>
        <a:xfrm>
          <a:off x="0" y="962351"/>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DFBE1-B861-491B-9DF2-524A8F6F8DEC}">
      <dsp:nvSpPr>
        <dsp:cNvPr id="0" name=""/>
        <dsp:cNvSpPr/>
      </dsp:nvSpPr>
      <dsp:spPr>
        <a:xfrm>
          <a:off x="0" y="962351"/>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Lees </a:t>
          </a:r>
          <a:r>
            <a:rPr lang="en-US" sz="2400" kern="1200" dirty="0" err="1">
              <a:solidFill>
                <a:schemeClr val="tx2"/>
              </a:solidFill>
            </a:rPr>
            <a:t>samen</a:t>
          </a:r>
          <a:r>
            <a:rPr lang="en-US" sz="2400" kern="1200" dirty="0">
              <a:solidFill>
                <a:schemeClr val="tx2"/>
              </a:solidFill>
            </a:rPr>
            <a:t> de casus </a:t>
          </a:r>
          <a:r>
            <a:rPr lang="en-US" sz="2400" kern="1200" dirty="0" err="1">
              <a:solidFill>
                <a:schemeClr val="tx2"/>
              </a:solidFill>
            </a:rPr>
            <a:t>nog</a:t>
          </a:r>
          <a:r>
            <a:rPr lang="en-US" sz="2400" kern="1200" dirty="0">
              <a:solidFill>
                <a:schemeClr val="tx2"/>
              </a:solidFill>
            </a:rPr>
            <a:t> </a:t>
          </a:r>
          <a:r>
            <a:rPr lang="en-US" sz="2400" kern="1200" dirty="0" err="1">
              <a:solidFill>
                <a:schemeClr val="tx2"/>
              </a:solidFill>
            </a:rPr>
            <a:t>eens</a:t>
          </a:r>
          <a:r>
            <a:rPr lang="en-US" sz="2400" kern="1200" dirty="0">
              <a:solidFill>
                <a:schemeClr val="tx2"/>
              </a:solidFill>
            </a:rPr>
            <a:t> door</a:t>
          </a:r>
        </a:p>
      </dsp:txBody>
      <dsp:txXfrm>
        <a:off x="0" y="962351"/>
        <a:ext cx="6726936" cy="961764"/>
      </dsp:txXfrm>
    </dsp:sp>
    <dsp:sp modelId="{6B0194C3-66B2-4746-827F-4BB0538420EE}">
      <dsp:nvSpPr>
        <dsp:cNvPr id="0" name=""/>
        <dsp:cNvSpPr/>
      </dsp:nvSpPr>
      <dsp:spPr>
        <a:xfrm>
          <a:off x="0" y="1924115"/>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68AF3-0A55-4ADB-8723-FA5B8CC4C9ED}">
      <dsp:nvSpPr>
        <dsp:cNvPr id="0" name=""/>
        <dsp:cNvSpPr/>
      </dsp:nvSpPr>
      <dsp:spPr>
        <a:xfrm>
          <a:off x="0" y="1924115"/>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solidFill>
                <a:schemeClr val="tx2"/>
              </a:solidFill>
            </a:rPr>
            <a:t>Bespreek</a:t>
          </a:r>
          <a:r>
            <a:rPr lang="en-US" sz="2400" kern="1200" dirty="0">
              <a:solidFill>
                <a:schemeClr val="tx2"/>
              </a:solidFill>
            </a:rPr>
            <a:t> de </a:t>
          </a:r>
          <a:r>
            <a:rPr lang="en-US" sz="2400" kern="1200" dirty="0" err="1">
              <a:solidFill>
                <a:schemeClr val="tx2"/>
              </a:solidFill>
            </a:rPr>
            <a:t>vragen</a:t>
          </a:r>
          <a:r>
            <a:rPr lang="en-US" sz="2400" kern="1200" dirty="0">
              <a:solidFill>
                <a:schemeClr val="tx2"/>
              </a:solidFill>
            </a:rPr>
            <a:t> met </a:t>
          </a:r>
          <a:r>
            <a:rPr lang="en-US" sz="2400" kern="1200" dirty="0" err="1">
              <a:solidFill>
                <a:schemeClr val="tx2"/>
              </a:solidFill>
            </a:rPr>
            <a:t>elkaar</a:t>
          </a:r>
          <a:endParaRPr lang="en-US" sz="2400" kern="1200" dirty="0">
            <a:solidFill>
              <a:schemeClr val="tx2"/>
            </a:solidFill>
          </a:endParaRPr>
        </a:p>
      </dsp:txBody>
      <dsp:txXfrm>
        <a:off x="0" y="1924115"/>
        <a:ext cx="6726936" cy="961764"/>
      </dsp:txXfrm>
    </dsp:sp>
    <dsp:sp modelId="{55D79680-2738-464B-81FA-D42BA3061208}">
      <dsp:nvSpPr>
        <dsp:cNvPr id="0" name=""/>
        <dsp:cNvSpPr/>
      </dsp:nvSpPr>
      <dsp:spPr>
        <a:xfrm>
          <a:off x="0" y="2885879"/>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145A3-0C12-4683-B311-EB4B326E5D1E}">
      <dsp:nvSpPr>
        <dsp:cNvPr id="0" name=""/>
        <dsp:cNvSpPr/>
      </dsp:nvSpPr>
      <dsp:spPr>
        <a:xfrm>
          <a:off x="0" y="2885879"/>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solidFill>
                <a:schemeClr val="tx2"/>
              </a:solidFill>
            </a:rPr>
            <a:t>Schrijf</a:t>
          </a:r>
          <a:r>
            <a:rPr lang="en-US" sz="2400" kern="1200" dirty="0">
              <a:solidFill>
                <a:schemeClr val="tx2"/>
              </a:solidFill>
            </a:rPr>
            <a:t> per </a:t>
          </a:r>
          <a:r>
            <a:rPr lang="en-US" sz="2400" kern="1200" dirty="0" err="1">
              <a:solidFill>
                <a:schemeClr val="tx2"/>
              </a:solidFill>
            </a:rPr>
            <a:t>vraag</a:t>
          </a:r>
          <a:r>
            <a:rPr lang="en-US" sz="2400" kern="1200" dirty="0">
              <a:solidFill>
                <a:schemeClr val="tx2"/>
              </a:solidFill>
            </a:rPr>
            <a:t> </a:t>
          </a:r>
          <a:r>
            <a:rPr lang="en-US" sz="2400" kern="1200" dirty="0" err="1">
              <a:solidFill>
                <a:schemeClr val="tx2"/>
              </a:solidFill>
            </a:rPr>
            <a:t>kernpunten</a:t>
          </a:r>
          <a:r>
            <a:rPr lang="en-US" sz="2400" kern="1200" dirty="0">
              <a:solidFill>
                <a:schemeClr val="tx2"/>
              </a:solidFill>
            </a:rPr>
            <a:t> op</a:t>
          </a:r>
        </a:p>
      </dsp:txBody>
      <dsp:txXfrm>
        <a:off x="0" y="2885879"/>
        <a:ext cx="6726936" cy="961764"/>
      </dsp:txXfrm>
    </dsp:sp>
    <dsp:sp modelId="{42E15884-824B-4B3A-A78F-6250CB4329BF}">
      <dsp:nvSpPr>
        <dsp:cNvPr id="0" name=""/>
        <dsp:cNvSpPr/>
      </dsp:nvSpPr>
      <dsp:spPr>
        <a:xfrm>
          <a:off x="0" y="3847643"/>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FF39B-E356-450A-8D54-6181C449954B}">
      <dsp:nvSpPr>
        <dsp:cNvPr id="0" name=""/>
        <dsp:cNvSpPr/>
      </dsp:nvSpPr>
      <dsp:spPr>
        <a:xfrm>
          <a:off x="0" y="3847643"/>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solidFill>
                <a:schemeClr val="tx2"/>
              </a:solidFill>
            </a:rPr>
            <a:t>Terugkoppeling</a:t>
          </a:r>
          <a:r>
            <a:rPr lang="en-US" sz="2400" kern="1200" dirty="0">
              <a:solidFill>
                <a:schemeClr val="tx2"/>
              </a:solidFill>
            </a:rPr>
            <a:t> </a:t>
          </a:r>
          <a:r>
            <a:rPr lang="en-US" sz="2400" kern="1200" dirty="0" err="1">
              <a:solidFill>
                <a:schemeClr val="tx2"/>
              </a:solidFill>
            </a:rPr>
            <a:t>aan</a:t>
          </a:r>
          <a:r>
            <a:rPr lang="en-US" sz="2400" kern="1200" dirty="0">
              <a:solidFill>
                <a:schemeClr val="tx2"/>
              </a:solidFill>
            </a:rPr>
            <a:t> de </a:t>
          </a:r>
          <a:r>
            <a:rPr lang="en-US" sz="2400" kern="1200" dirty="0" err="1">
              <a:solidFill>
                <a:schemeClr val="tx2"/>
              </a:solidFill>
            </a:rPr>
            <a:t>groep</a:t>
          </a:r>
          <a:r>
            <a:rPr lang="en-US" sz="2400" kern="1200" dirty="0">
              <a:solidFill>
                <a:schemeClr val="tx2"/>
              </a:solidFill>
            </a:rPr>
            <a:t>: Wat </a:t>
          </a:r>
          <a:r>
            <a:rPr lang="en-US" sz="2400" kern="1200" dirty="0" err="1">
              <a:solidFill>
                <a:schemeClr val="tx2"/>
              </a:solidFill>
            </a:rPr>
            <a:t>heb</a:t>
          </a:r>
          <a:r>
            <a:rPr lang="en-US" sz="2400" kern="1200" dirty="0">
              <a:solidFill>
                <a:schemeClr val="tx2"/>
              </a:solidFill>
            </a:rPr>
            <a:t> </a:t>
          </a:r>
          <a:r>
            <a:rPr lang="en-US" sz="2400" kern="1200" dirty="0" err="1">
              <a:solidFill>
                <a:schemeClr val="tx2"/>
              </a:solidFill>
            </a:rPr>
            <a:t>jij</a:t>
          </a:r>
          <a:r>
            <a:rPr lang="en-US" sz="2400" kern="1200" dirty="0">
              <a:solidFill>
                <a:schemeClr val="tx2"/>
              </a:solidFill>
            </a:rPr>
            <a:t> </a:t>
          </a:r>
          <a:r>
            <a:rPr lang="en-US" sz="2400" kern="1200" dirty="0" err="1">
              <a:solidFill>
                <a:schemeClr val="tx2"/>
              </a:solidFill>
            </a:rPr>
            <a:t>geleerd</a:t>
          </a:r>
          <a:r>
            <a:rPr lang="en-US" sz="2400" kern="1200" dirty="0">
              <a:solidFill>
                <a:schemeClr val="tx2"/>
              </a:solidFill>
            </a:rPr>
            <a:t> over het </a:t>
          </a:r>
          <a:r>
            <a:rPr lang="en-US" sz="2400" kern="1200" dirty="0" err="1">
              <a:solidFill>
                <a:schemeClr val="tx2"/>
              </a:solidFill>
            </a:rPr>
            <a:t>luisteren</a:t>
          </a:r>
          <a:r>
            <a:rPr lang="en-US" sz="2400" kern="1200" dirty="0">
              <a:solidFill>
                <a:schemeClr val="tx2"/>
              </a:solidFill>
            </a:rPr>
            <a:t> </a:t>
          </a:r>
          <a:r>
            <a:rPr lang="en-US" sz="2400" kern="1200" dirty="0" err="1">
              <a:solidFill>
                <a:schemeClr val="tx2"/>
              </a:solidFill>
            </a:rPr>
            <a:t>naar</a:t>
          </a:r>
          <a:r>
            <a:rPr lang="en-US" sz="2400" kern="1200" dirty="0">
              <a:solidFill>
                <a:schemeClr val="tx2"/>
              </a:solidFill>
            </a:rPr>
            <a:t> </a:t>
          </a:r>
          <a:r>
            <a:rPr lang="en-US" sz="2400" kern="1200" dirty="0" err="1">
              <a:solidFill>
                <a:schemeClr val="tx2"/>
              </a:solidFill>
            </a:rPr>
            <a:t>innerlijke</a:t>
          </a:r>
          <a:r>
            <a:rPr lang="en-US" sz="2400" kern="1200" dirty="0">
              <a:solidFill>
                <a:schemeClr val="tx2"/>
              </a:solidFill>
            </a:rPr>
            <a:t> </a:t>
          </a:r>
          <a:r>
            <a:rPr lang="en-US" sz="2400" kern="1200" dirty="0" err="1">
              <a:solidFill>
                <a:schemeClr val="tx2"/>
              </a:solidFill>
            </a:rPr>
            <a:t>pijn</a:t>
          </a:r>
          <a:r>
            <a:rPr lang="en-US" sz="2400" kern="1200" dirty="0">
              <a:solidFill>
                <a:schemeClr val="tx2"/>
              </a:solidFill>
            </a:rPr>
            <a:t> </a:t>
          </a:r>
          <a:r>
            <a:rPr lang="en-US" sz="2400" kern="1200" dirty="0" err="1">
              <a:solidFill>
                <a:schemeClr val="tx2"/>
              </a:solidFill>
            </a:rPr>
            <a:t>zonder</a:t>
          </a:r>
          <a:r>
            <a:rPr lang="en-US" sz="2400" kern="1200" dirty="0">
              <a:solidFill>
                <a:schemeClr val="tx2"/>
              </a:solidFill>
            </a:rPr>
            <a:t> direct </a:t>
          </a:r>
          <a:r>
            <a:rPr lang="en-US" sz="2400" kern="1200" dirty="0" err="1">
              <a:solidFill>
                <a:schemeClr val="tx2"/>
              </a:solidFill>
            </a:rPr>
            <a:t>te</a:t>
          </a:r>
          <a:r>
            <a:rPr lang="en-US" sz="2400" kern="1200" dirty="0">
              <a:solidFill>
                <a:schemeClr val="tx2"/>
              </a:solidFill>
            </a:rPr>
            <a:t> </a:t>
          </a:r>
          <a:r>
            <a:rPr lang="en-US" sz="2400" kern="1200" dirty="0" err="1">
              <a:solidFill>
                <a:schemeClr val="tx2"/>
              </a:solidFill>
            </a:rPr>
            <a:t>willen</a:t>
          </a:r>
          <a:r>
            <a:rPr lang="en-US" sz="2400" kern="1200" dirty="0">
              <a:solidFill>
                <a:schemeClr val="tx2"/>
              </a:solidFill>
            </a:rPr>
            <a:t> </a:t>
          </a:r>
          <a:r>
            <a:rPr lang="en-US" sz="2400" kern="1200" dirty="0" err="1">
              <a:solidFill>
                <a:schemeClr val="tx2"/>
              </a:solidFill>
            </a:rPr>
            <a:t>oplossen</a:t>
          </a:r>
          <a:r>
            <a:rPr lang="en-US" sz="2400" kern="1200" dirty="0">
              <a:solidFill>
                <a:schemeClr val="tx2"/>
              </a:solidFill>
            </a:rPr>
            <a:t>?</a:t>
          </a:r>
        </a:p>
      </dsp:txBody>
      <dsp:txXfrm>
        <a:off x="0" y="3847643"/>
        <a:ext cx="6726936" cy="961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AF8ED-72F5-421D-AA60-7043DB6F1BBB}">
      <dsp:nvSpPr>
        <dsp:cNvPr id="0" name=""/>
        <dsp:cNvSpPr/>
      </dsp:nvSpPr>
      <dsp:spPr>
        <a:xfrm>
          <a:off x="0" y="587"/>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40A5D-36EA-48D1-8706-A0FDBC8BB105}">
      <dsp:nvSpPr>
        <dsp:cNvPr id="0" name=""/>
        <dsp:cNvSpPr/>
      </dsp:nvSpPr>
      <dsp:spPr>
        <a:xfrm>
          <a:off x="0" y="587"/>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Maak 3 of 4-tallen</a:t>
          </a:r>
        </a:p>
      </dsp:txBody>
      <dsp:txXfrm>
        <a:off x="0" y="587"/>
        <a:ext cx="6726936" cy="961764"/>
      </dsp:txXfrm>
    </dsp:sp>
    <dsp:sp modelId="{0EDFC41A-DC92-4988-884F-C74F99003A1C}">
      <dsp:nvSpPr>
        <dsp:cNvPr id="0" name=""/>
        <dsp:cNvSpPr/>
      </dsp:nvSpPr>
      <dsp:spPr>
        <a:xfrm>
          <a:off x="0" y="962351"/>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DFBE1-B861-491B-9DF2-524A8F6F8DEC}">
      <dsp:nvSpPr>
        <dsp:cNvPr id="0" name=""/>
        <dsp:cNvSpPr/>
      </dsp:nvSpPr>
      <dsp:spPr>
        <a:xfrm>
          <a:off x="0" y="962351"/>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Lees </a:t>
          </a:r>
          <a:r>
            <a:rPr lang="en-US" sz="2400" kern="1200" dirty="0" err="1">
              <a:solidFill>
                <a:schemeClr val="tx2"/>
              </a:solidFill>
            </a:rPr>
            <a:t>samen</a:t>
          </a:r>
          <a:r>
            <a:rPr lang="en-US" sz="2400" kern="1200" dirty="0">
              <a:solidFill>
                <a:schemeClr val="tx2"/>
              </a:solidFill>
            </a:rPr>
            <a:t> de casus </a:t>
          </a:r>
          <a:r>
            <a:rPr lang="en-US" sz="2400" kern="1200" dirty="0" err="1">
              <a:solidFill>
                <a:schemeClr val="tx2"/>
              </a:solidFill>
            </a:rPr>
            <a:t>nog</a:t>
          </a:r>
          <a:r>
            <a:rPr lang="en-US" sz="2400" kern="1200" dirty="0">
              <a:solidFill>
                <a:schemeClr val="tx2"/>
              </a:solidFill>
            </a:rPr>
            <a:t> </a:t>
          </a:r>
          <a:r>
            <a:rPr lang="en-US" sz="2400" kern="1200" dirty="0" err="1">
              <a:solidFill>
                <a:schemeClr val="tx2"/>
              </a:solidFill>
            </a:rPr>
            <a:t>eens</a:t>
          </a:r>
          <a:r>
            <a:rPr lang="en-US" sz="2400" kern="1200" dirty="0">
              <a:solidFill>
                <a:schemeClr val="tx2"/>
              </a:solidFill>
            </a:rPr>
            <a:t> door</a:t>
          </a:r>
        </a:p>
      </dsp:txBody>
      <dsp:txXfrm>
        <a:off x="0" y="962351"/>
        <a:ext cx="6726936" cy="961764"/>
      </dsp:txXfrm>
    </dsp:sp>
    <dsp:sp modelId="{6B0194C3-66B2-4746-827F-4BB0538420EE}">
      <dsp:nvSpPr>
        <dsp:cNvPr id="0" name=""/>
        <dsp:cNvSpPr/>
      </dsp:nvSpPr>
      <dsp:spPr>
        <a:xfrm>
          <a:off x="0" y="1924115"/>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68AF3-0A55-4ADB-8723-FA5B8CC4C9ED}">
      <dsp:nvSpPr>
        <dsp:cNvPr id="0" name=""/>
        <dsp:cNvSpPr/>
      </dsp:nvSpPr>
      <dsp:spPr>
        <a:xfrm>
          <a:off x="0" y="1924115"/>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solidFill>
                <a:schemeClr val="tx2"/>
              </a:solidFill>
            </a:rPr>
            <a:t>Bespreek</a:t>
          </a:r>
          <a:r>
            <a:rPr lang="en-US" sz="2400" kern="1200" dirty="0">
              <a:solidFill>
                <a:schemeClr val="tx2"/>
              </a:solidFill>
            </a:rPr>
            <a:t> de </a:t>
          </a:r>
          <a:r>
            <a:rPr lang="en-US" sz="2400" kern="1200" dirty="0" err="1">
              <a:solidFill>
                <a:schemeClr val="tx2"/>
              </a:solidFill>
            </a:rPr>
            <a:t>vragen</a:t>
          </a:r>
          <a:r>
            <a:rPr lang="en-US" sz="2400" kern="1200" dirty="0">
              <a:solidFill>
                <a:schemeClr val="tx2"/>
              </a:solidFill>
            </a:rPr>
            <a:t> met </a:t>
          </a:r>
          <a:r>
            <a:rPr lang="en-US" sz="2400" kern="1200" dirty="0" err="1">
              <a:solidFill>
                <a:schemeClr val="tx2"/>
              </a:solidFill>
            </a:rPr>
            <a:t>elkaar</a:t>
          </a:r>
          <a:endParaRPr lang="en-US" sz="2400" kern="1200" dirty="0">
            <a:solidFill>
              <a:schemeClr val="tx2"/>
            </a:solidFill>
          </a:endParaRPr>
        </a:p>
      </dsp:txBody>
      <dsp:txXfrm>
        <a:off x="0" y="1924115"/>
        <a:ext cx="6726936" cy="961764"/>
      </dsp:txXfrm>
    </dsp:sp>
    <dsp:sp modelId="{55D79680-2738-464B-81FA-D42BA3061208}">
      <dsp:nvSpPr>
        <dsp:cNvPr id="0" name=""/>
        <dsp:cNvSpPr/>
      </dsp:nvSpPr>
      <dsp:spPr>
        <a:xfrm>
          <a:off x="0" y="2885879"/>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145A3-0C12-4683-B311-EB4B326E5D1E}">
      <dsp:nvSpPr>
        <dsp:cNvPr id="0" name=""/>
        <dsp:cNvSpPr/>
      </dsp:nvSpPr>
      <dsp:spPr>
        <a:xfrm>
          <a:off x="0" y="2885879"/>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solidFill>
                <a:schemeClr val="tx2"/>
              </a:solidFill>
            </a:rPr>
            <a:t>Schrijf</a:t>
          </a:r>
          <a:r>
            <a:rPr lang="en-US" sz="2400" kern="1200" dirty="0">
              <a:solidFill>
                <a:schemeClr val="tx2"/>
              </a:solidFill>
            </a:rPr>
            <a:t> per </a:t>
          </a:r>
          <a:r>
            <a:rPr lang="en-US" sz="2400" kern="1200" dirty="0" err="1">
              <a:solidFill>
                <a:schemeClr val="tx2"/>
              </a:solidFill>
            </a:rPr>
            <a:t>vraag</a:t>
          </a:r>
          <a:r>
            <a:rPr lang="en-US" sz="2400" kern="1200" dirty="0">
              <a:solidFill>
                <a:schemeClr val="tx2"/>
              </a:solidFill>
            </a:rPr>
            <a:t> </a:t>
          </a:r>
          <a:r>
            <a:rPr lang="en-US" sz="2400" kern="1200" dirty="0" err="1">
              <a:solidFill>
                <a:schemeClr val="tx2"/>
              </a:solidFill>
            </a:rPr>
            <a:t>kernpunten</a:t>
          </a:r>
          <a:r>
            <a:rPr lang="en-US" sz="2400" kern="1200" dirty="0">
              <a:solidFill>
                <a:schemeClr val="tx2"/>
              </a:solidFill>
            </a:rPr>
            <a:t> op</a:t>
          </a:r>
        </a:p>
      </dsp:txBody>
      <dsp:txXfrm>
        <a:off x="0" y="2885879"/>
        <a:ext cx="6726936" cy="961764"/>
      </dsp:txXfrm>
    </dsp:sp>
    <dsp:sp modelId="{42E15884-824B-4B3A-A78F-6250CB4329BF}">
      <dsp:nvSpPr>
        <dsp:cNvPr id="0" name=""/>
        <dsp:cNvSpPr/>
      </dsp:nvSpPr>
      <dsp:spPr>
        <a:xfrm>
          <a:off x="0" y="3847643"/>
          <a:ext cx="67269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FF39B-E356-450A-8D54-6181C449954B}">
      <dsp:nvSpPr>
        <dsp:cNvPr id="0" name=""/>
        <dsp:cNvSpPr/>
      </dsp:nvSpPr>
      <dsp:spPr>
        <a:xfrm>
          <a:off x="0" y="3847643"/>
          <a:ext cx="6726936" cy="96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solidFill>
                <a:schemeClr val="tx2"/>
              </a:solidFill>
            </a:rPr>
            <a:t>Terugkoppeling</a:t>
          </a:r>
          <a:r>
            <a:rPr lang="en-US" sz="2400" kern="1200" dirty="0">
              <a:solidFill>
                <a:schemeClr val="tx2"/>
              </a:solidFill>
            </a:rPr>
            <a:t> </a:t>
          </a:r>
          <a:r>
            <a:rPr lang="en-US" sz="2400" kern="1200" dirty="0" err="1">
              <a:solidFill>
                <a:schemeClr val="tx2"/>
              </a:solidFill>
            </a:rPr>
            <a:t>aan</a:t>
          </a:r>
          <a:r>
            <a:rPr lang="en-US" sz="2400" kern="1200" dirty="0">
              <a:solidFill>
                <a:schemeClr val="tx2"/>
              </a:solidFill>
            </a:rPr>
            <a:t> de </a:t>
          </a:r>
          <a:r>
            <a:rPr lang="en-US" sz="2400" kern="1200" dirty="0" err="1">
              <a:solidFill>
                <a:schemeClr val="tx2"/>
              </a:solidFill>
            </a:rPr>
            <a:t>groep</a:t>
          </a:r>
          <a:r>
            <a:rPr lang="en-US" sz="2400" kern="1200" dirty="0">
              <a:solidFill>
                <a:schemeClr val="tx2"/>
              </a:solidFill>
            </a:rPr>
            <a:t>: Wat </a:t>
          </a:r>
          <a:r>
            <a:rPr lang="en-US" sz="2400" kern="1200" dirty="0" err="1">
              <a:solidFill>
                <a:schemeClr val="tx2"/>
              </a:solidFill>
            </a:rPr>
            <a:t>heb</a:t>
          </a:r>
          <a:r>
            <a:rPr lang="en-US" sz="2400" kern="1200" dirty="0">
              <a:solidFill>
                <a:schemeClr val="tx2"/>
              </a:solidFill>
            </a:rPr>
            <a:t> </a:t>
          </a:r>
          <a:r>
            <a:rPr lang="en-US" sz="2400" kern="1200" dirty="0" err="1">
              <a:solidFill>
                <a:schemeClr val="tx2"/>
              </a:solidFill>
            </a:rPr>
            <a:t>jij</a:t>
          </a:r>
          <a:r>
            <a:rPr lang="en-US" sz="2400" kern="1200" dirty="0">
              <a:solidFill>
                <a:schemeClr val="tx2"/>
              </a:solidFill>
            </a:rPr>
            <a:t> </a:t>
          </a:r>
          <a:r>
            <a:rPr lang="en-US" sz="2400" kern="1200" dirty="0" err="1">
              <a:solidFill>
                <a:schemeClr val="tx2"/>
              </a:solidFill>
            </a:rPr>
            <a:t>geleerd</a:t>
          </a:r>
          <a:r>
            <a:rPr lang="en-US" sz="2400" kern="1200" dirty="0">
              <a:solidFill>
                <a:schemeClr val="tx2"/>
              </a:solidFill>
            </a:rPr>
            <a:t> over het </a:t>
          </a:r>
          <a:r>
            <a:rPr lang="en-US" sz="2400" kern="1200" dirty="0" err="1">
              <a:solidFill>
                <a:schemeClr val="tx2"/>
              </a:solidFill>
            </a:rPr>
            <a:t>omgaan</a:t>
          </a:r>
          <a:r>
            <a:rPr lang="en-US" sz="2400" kern="1200" dirty="0">
              <a:solidFill>
                <a:schemeClr val="tx2"/>
              </a:solidFill>
            </a:rPr>
            <a:t> met </a:t>
          </a:r>
          <a:r>
            <a:rPr lang="en-US" sz="2400" kern="1200" dirty="0" err="1">
              <a:solidFill>
                <a:schemeClr val="tx2"/>
              </a:solidFill>
            </a:rPr>
            <a:t>boze</a:t>
          </a:r>
          <a:r>
            <a:rPr lang="en-US" sz="2400" kern="1200" dirty="0">
              <a:solidFill>
                <a:schemeClr val="tx2"/>
              </a:solidFill>
            </a:rPr>
            <a:t> of </a:t>
          </a:r>
          <a:r>
            <a:rPr lang="en-US" sz="2400" kern="1200" dirty="0" err="1">
              <a:solidFill>
                <a:schemeClr val="tx2"/>
              </a:solidFill>
            </a:rPr>
            <a:t>ontevreden</a:t>
          </a:r>
          <a:r>
            <a:rPr lang="en-US" sz="2400" kern="1200" dirty="0">
              <a:solidFill>
                <a:schemeClr val="tx2"/>
              </a:solidFill>
            </a:rPr>
            <a:t> </a:t>
          </a:r>
          <a:r>
            <a:rPr lang="en-US" sz="2400" kern="1200" dirty="0" err="1">
              <a:solidFill>
                <a:schemeClr val="tx2"/>
              </a:solidFill>
            </a:rPr>
            <a:t>familie</a:t>
          </a:r>
          <a:r>
            <a:rPr lang="en-US" sz="2400" kern="1200" dirty="0">
              <a:solidFill>
                <a:schemeClr val="tx2"/>
              </a:solidFill>
            </a:rPr>
            <a:t>, </a:t>
          </a:r>
          <a:r>
            <a:rPr lang="en-US" sz="2400" kern="1200" dirty="0" err="1">
              <a:solidFill>
                <a:schemeClr val="tx2"/>
              </a:solidFill>
            </a:rPr>
            <a:t>terwijl</a:t>
          </a:r>
          <a:r>
            <a:rPr lang="en-US" sz="2400" kern="1200" dirty="0">
              <a:solidFill>
                <a:schemeClr val="tx2"/>
              </a:solidFill>
            </a:rPr>
            <a:t> je </a:t>
          </a:r>
          <a:r>
            <a:rPr lang="en-US" sz="2400" kern="1200" dirty="0" err="1">
              <a:solidFill>
                <a:schemeClr val="tx2"/>
              </a:solidFill>
            </a:rPr>
            <a:t>respectvol</a:t>
          </a:r>
          <a:r>
            <a:rPr lang="en-US" sz="2400" kern="1200" dirty="0">
              <a:solidFill>
                <a:schemeClr val="tx2"/>
              </a:solidFill>
            </a:rPr>
            <a:t> </a:t>
          </a:r>
          <a:r>
            <a:rPr lang="en-US" sz="2400" kern="1200" dirty="0" err="1">
              <a:solidFill>
                <a:schemeClr val="tx2"/>
              </a:solidFill>
            </a:rPr>
            <a:t>blijft</a:t>
          </a:r>
          <a:r>
            <a:rPr lang="en-US" sz="2400" kern="1200" dirty="0">
              <a:solidFill>
                <a:schemeClr val="tx2"/>
              </a:solidFill>
            </a:rPr>
            <a:t> </a:t>
          </a:r>
          <a:r>
            <a:rPr lang="en-US" sz="2400" kern="1200" dirty="0" err="1">
              <a:solidFill>
                <a:schemeClr val="tx2"/>
              </a:solidFill>
            </a:rPr>
            <a:t>naar</a:t>
          </a:r>
          <a:r>
            <a:rPr lang="en-US" sz="2400" kern="1200" dirty="0">
              <a:solidFill>
                <a:schemeClr val="tx2"/>
              </a:solidFill>
            </a:rPr>
            <a:t> </a:t>
          </a:r>
          <a:r>
            <a:rPr lang="en-US" sz="2400" kern="1200" dirty="0" err="1">
              <a:solidFill>
                <a:schemeClr val="tx2"/>
              </a:solidFill>
            </a:rPr>
            <a:t>zowel</a:t>
          </a:r>
          <a:r>
            <a:rPr lang="en-US" sz="2400" kern="1200" dirty="0">
              <a:solidFill>
                <a:schemeClr val="tx2"/>
              </a:solidFill>
            </a:rPr>
            <a:t> de </a:t>
          </a:r>
          <a:r>
            <a:rPr lang="en-US" sz="2400" kern="1200" dirty="0" err="1">
              <a:solidFill>
                <a:schemeClr val="tx2"/>
              </a:solidFill>
            </a:rPr>
            <a:t>bewoner</a:t>
          </a:r>
          <a:r>
            <a:rPr lang="en-US" sz="2400" kern="1200" dirty="0">
              <a:solidFill>
                <a:schemeClr val="tx2"/>
              </a:solidFill>
            </a:rPr>
            <a:t> </a:t>
          </a:r>
          <a:r>
            <a:rPr lang="en-US" sz="2400" kern="1200" dirty="0" err="1">
              <a:solidFill>
                <a:schemeClr val="tx2"/>
              </a:solidFill>
            </a:rPr>
            <a:t>als</a:t>
          </a:r>
          <a:r>
            <a:rPr lang="en-US" sz="2400" kern="1200" dirty="0">
              <a:solidFill>
                <a:schemeClr val="tx2"/>
              </a:solidFill>
            </a:rPr>
            <a:t> de </a:t>
          </a:r>
          <a:r>
            <a:rPr lang="en-US" sz="2400" kern="1200" dirty="0" err="1">
              <a:solidFill>
                <a:schemeClr val="tx2"/>
              </a:solidFill>
            </a:rPr>
            <a:t>professionele</a:t>
          </a:r>
          <a:r>
            <a:rPr lang="en-US" sz="2400" kern="1200" dirty="0">
              <a:solidFill>
                <a:schemeClr val="tx2"/>
              </a:solidFill>
            </a:rPr>
            <a:t> </a:t>
          </a:r>
          <a:r>
            <a:rPr lang="en-US" sz="2400" kern="1200" dirty="0" err="1">
              <a:solidFill>
                <a:schemeClr val="tx2"/>
              </a:solidFill>
            </a:rPr>
            <a:t>richtlijnen</a:t>
          </a:r>
          <a:r>
            <a:rPr lang="en-US" sz="2400" kern="1200" dirty="0">
              <a:solidFill>
                <a:schemeClr val="tx2"/>
              </a:solidFill>
            </a:rPr>
            <a:t>?</a:t>
          </a:r>
        </a:p>
      </dsp:txBody>
      <dsp:txXfrm>
        <a:off x="0" y="3847643"/>
        <a:ext cx="6726936" cy="961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55C44-678C-4DF3-B071-896B4032A46C}">
      <dsp:nvSpPr>
        <dsp:cNvPr id="0" name=""/>
        <dsp:cNvSpPr/>
      </dsp:nvSpPr>
      <dsp:spPr>
        <a:xfrm>
          <a:off x="1187720" y="760702"/>
          <a:ext cx="1511930" cy="15119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61D6BF-8B4D-45D8-8A78-F62141707F0E}">
      <dsp:nvSpPr>
        <dsp:cNvPr id="0" name=""/>
        <dsp:cNvSpPr/>
      </dsp:nvSpPr>
      <dsp:spPr>
        <a:xfrm>
          <a:off x="263763" y="2706484"/>
          <a:ext cx="3359845"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nl-NL" sz="2000" kern="1200" dirty="0">
              <a:solidFill>
                <a:schemeClr val="tx2"/>
              </a:solidFill>
            </a:rPr>
            <a:t>Luisteren en begrijpen wat de persoon bedoelt</a:t>
          </a:r>
          <a:endParaRPr lang="en-US" sz="2000" kern="1200" dirty="0">
            <a:solidFill>
              <a:schemeClr val="tx2"/>
            </a:solidFill>
          </a:endParaRPr>
        </a:p>
      </dsp:txBody>
      <dsp:txXfrm>
        <a:off x="263763" y="2706484"/>
        <a:ext cx="3359845" cy="945000"/>
      </dsp:txXfrm>
    </dsp:sp>
    <dsp:sp modelId="{7EC6A2A7-CB4D-4D7C-A00F-1CF5351D07F6}">
      <dsp:nvSpPr>
        <dsp:cNvPr id="0" name=""/>
        <dsp:cNvSpPr/>
      </dsp:nvSpPr>
      <dsp:spPr>
        <a:xfrm>
          <a:off x="5135538" y="760702"/>
          <a:ext cx="1511930" cy="15119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8B688B-3C09-4069-A165-5620AF8A57B3}">
      <dsp:nvSpPr>
        <dsp:cNvPr id="0" name=""/>
        <dsp:cNvSpPr/>
      </dsp:nvSpPr>
      <dsp:spPr>
        <a:xfrm>
          <a:off x="4211581" y="2706484"/>
          <a:ext cx="3359845"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nl-NL" sz="2000" kern="1200" dirty="0">
              <a:solidFill>
                <a:schemeClr val="tx2"/>
              </a:solidFill>
            </a:rPr>
            <a:t>Neem tijd voor een gesprek of kom er op een rustiger moment op terug</a:t>
          </a:r>
          <a:endParaRPr lang="en-US" sz="2000" kern="1200" dirty="0">
            <a:solidFill>
              <a:schemeClr val="tx2"/>
            </a:solidFill>
          </a:endParaRPr>
        </a:p>
      </dsp:txBody>
      <dsp:txXfrm>
        <a:off x="4211581" y="2706484"/>
        <a:ext cx="3359845" cy="945000"/>
      </dsp:txXfrm>
    </dsp:sp>
    <dsp:sp modelId="{8E9DEAAF-EBCB-40AC-9569-E82370C5DED3}">
      <dsp:nvSpPr>
        <dsp:cNvPr id="0" name=""/>
        <dsp:cNvSpPr/>
      </dsp:nvSpPr>
      <dsp:spPr>
        <a:xfrm>
          <a:off x="9083356" y="760702"/>
          <a:ext cx="1511930" cy="15119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F9B511-08DE-4055-878B-00ECB30ACA6B}">
      <dsp:nvSpPr>
        <dsp:cNvPr id="0" name=""/>
        <dsp:cNvSpPr/>
      </dsp:nvSpPr>
      <dsp:spPr>
        <a:xfrm>
          <a:off x="8159399" y="2706484"/>
          <a:ext cx="3359845"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nl-NL" sz="2000" kern="1200" dirty="0">
              <a:solidFill>
                <a:schemeClr val="tx2"/>
              </a:solidFill>
            </a:rPr>
            <a:t>Bespreek </a:t>
          </a:r>
          <a:r>
            <a:rPr lang="nl-NL" sz="2000" kern="1200" dirty="0">
              <a:solidFill>
                <a:schemeClr val="tx2"/>
              </a:solidFill>
              <a:latin typeface="+mn-lt"/>
            </a:rPr>
            <a:t>hoe er gezamenlijk naar een oplossing gewerkt kan worden</a:t>
          </a:r>
          <a:endParaRPr lang="en-US" sz="2000" kern="1200" dirty="0">
            <a:solidFill>
              <a:schemeClr val="tx2"/>
            </a:solidFill>
            <a:latin typeface="+mn-lt"/>
          </a:endParaRPr>
        </a:p>
      </dsp:txBody>
      <dsp:txXfrm>
        <a:off x="8159399" y="2706484"/>
        <a:ext cx="3359845" cy="945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94B850D-63A6-4821-8269-9078D605315D}" type="datetimeFigureOut">
              <a:rPr lang="nl-NL" smtClean="0"/>
              <a:t>28-5-2026</a:t>
            </a:fld>
            <a:endParaRPr lang="nl-NL"/>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CE72ABC-F8CF-422F-864F-655BCD4A3574}" type="slidenum">
              <a:rPr lang="nl-NL" smtClean="0"/>
              <a:t>‹nr.›</a:t>
            </a:fld>
            <a:endParaRPr lang="nl-NL"/>
          </a:p>
        </p:txBody>
      </p:sp>
    </p:spTree>
    <p:extLst>
      <p:ext uri="{BB962C8B-B14F-4D97-AF65-F5344CB8AC3E}">
        <p14:creationId xmlns:p14="http://schemas.microsoft.com/office/powerpoint/2010/main" val="219435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trainer heet iedereen welkom. Vertel dat de eerste scholing (van 4 in totaal) van het PACE-NL Programma gaat beginnen. Deze bijeenkomst duurt max. 2 uur. Optioneel: Tussendoor is een korte pauze van 5 minuten. </a:t>
            </a:r>
          </a:p>
          <a:p>
            <a:endParaRPr lang="nl-NL" dirty="0"/>
          </a:p>
          <a:p>
            <a:r>
              <a:rPr lang="nl-NL" dirty="0"/>
              <a:t>Tip: Realiseer je dat er verschillende functies aanwezig zijn, van </a:t>
            </a:r>
            <a:r>
              <a:rPr lang="nl-NL" dirty="0" err="1"/>
              <a:t>helpenden</a:t>
            </a:r>
            <a:r>
              <a:rPr lang="nl-NL" dirty="0"/>
              <a:t> tot verpleegkundigen.  Pas je tempo en taal hier op aan en houd rekening met verschillende </a:t>
            </a:r>
            <a:r>
              <a:rPr lang="nl-NL" dirty="0" err="1"/>
              <a:t>niveau’s</a:t>
            </a:r>
            <a:r>
              <a:rPr lang="nl-NL" dirty="0"/>
              <a:t> van (voor) kennis.</a:t>
            </a:r>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a:t>
            </a:fld>
            <a:endParaRPr lang="nl-NL">
              <a:solidFill>
                <a:prstClr val="black"/>
              </a:solidFill>
              <a:latin typeface="Aptos" panose="02110004020202020204"/>
            </a:endParaRPr>
          </a:p>
        </p:txBody>
      </p:sp>
    </p:spTree>
    <p:extLst>
      <p:ext uri="{BB962C8B-B14F-4D97-AF65-F5344CB8AC3E}">
        <p14:creationId xmlns:p14="http://schemas.microsoft.com/office/powerpoint/2010/main" val="5661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BFCA-C3E4-63F9-6320-7417ED7012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D08863-ECEF-52A8-ABD8-AC0DC163E6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BF8624-DB64-B65B-2E1C-7ECE743B2BF1}"/>
              </a:ext>
            </a:extLst>
          </p:cNvPr>
          <p:cNvSpPr>
            <a:spLocks noGrp="1"/>
          </p:cNvSpPr>
          <p:nvPr>
            <p:ph type="body" idx="1"/>
          </p:nvPr>
        </p:nvSpPr>
        <p:spPr/>
        <p:txBody>
          <a:bodyPr/>
          <a:lstStyle/>
          <a:p>
            <a:r>
              <a:rPr lang="nl-NL" sz="1100" dirty="0">
                <a:solidFill>
                  <a:schemeClr val="bg1"/>
                </a:solidFill>
              </a:rPr>
              <a:t>Communicatie bestaat voor het grootste deel uit lichaamstaal. Je let op 3 dingen: wat je zegt, je houding en je toon. Stemgebruik is belangrijk. Woorden doen er minder toe dan lichaamstaal en stemgebruik. Je kunt exact dezelfde woorden gebruiken maar met een andere toon komt het heel anders binnen.</a:t>
            </a:r>
            <a:endParaRPr lang="nl-NL" sz="1100" dirty="0"/>
          </a:p>
        </p:txBody>
      </p:sp>
      <p:sp>
        <p:nvSpPr>
          <p:cNvPr id="4" name="Tijdelijke aanduiding voor dianummer 3">
            <a:extLst>
              <a:ext uri="{FF2B5EF4-FFF2-40B4-BE49-F238E27FC236}">
                <a16:creationId xmlns:a16="http://schemas.microsoft.com/office/drawing/2014/main" id="{21FFD6D6-05A4-19FC-D478-66D52FA31093}"/>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10</a:t>
            </a:fld>
            <a:endParaRPr lang="nl-NL">
              <a:solidFill>
                <a:prstClr val="black"/>
              </a:solidFill>
              <a:latin typeface="Aptos" panose="02110004020202020204"/>
            </a:endParaRPr>
          </a:p>
        </p:txBody>
      </p:sp>
    </p:spTree>
    <p:extLst>
      <p:ext uri="{BB962C8B-B14F-4D97-AF65-F5344CB8AC3E}">
        <p14:creationId xmlns:p14="http://schemas.microsoft.com/office/powerpoint/2010/main" val="361474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1C1F-A56A-6F9E-D914-9EE358D122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0D0302-B91F-0FA9-AC04-1A452C05647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8A726A-9F53-63DE-0B0D-27CA8520BF77}"/>
              </a:ext>
            </a:extLst>
          </p:cNvPr>
          <p:cNvSpPr>
            <a:spLocks noGrp="1"/>
          </p:cNvSpPr>
          <p:nvPr>
            <p:ph type="body" idx="1"/>
          </p:nvPr>
        </p:nvSpPr>
        <p:spPr/>
        <p:txBody>
          <a:bodyPr/>
          <a:lstStyle/>
          <a:p>
            <a:r>
              <a:rPr lang="nl-NL" dirty="0"/>
              <a:t>Dit filmpje illustreert het belang van lichaamstaal en stemgebruik. </a:t>
            </a:r>
          </a:p>
          <a:p>
            <a:endParaRPr lang="nl-NL" dirty="0"/>
          </a:p>
          <a:p>
            <a:r>
              <a:rPr lang="nl-NL" dirty="0"/>
              <a:t>Let op: de boodschap is eigenlijk positief: ‘je bent altijd op tijd’. Alleen de </a:t>
            </a:r>
            <a:r>
              <a:rPr lang="nl-NL" b="1" dirty="0"/>
              <a:t>vorm</a:t>
            </a:r>
            <a:r>
              <a:rPr lang="nl-NL" dirty="0"/>
              <a:t> is boos en kleinerend, waardoor de ander dat compliment niet als compliment kan ervaren of in verwarring wordt gebracht.</a:t>
            </a:r>
            <a:br>
              <a:rPr lang="nl-NL" dirty="0">
                <a:cs typeface="+mn-lt"/>
              </a:rPr>
            </a:br>
            <a:endParaRPr lang="nl-NL" dirty="0"/>
          </a:p>
          <a:p>
            <a:r>
              <a:rPr lang="nl-NL" dirty="0"/>
              <a:t>Bespreek:</a:t>
            </a:r>
          </a:p>
          <a:p>
            <a:r>
              <a:rPr lang="nl-NL" dirty="0"/>
              <a:t>“Wat was de kernboodschap?” </a:t>
            </a:r>
          </a:p>
          <a:p>
            <a:r>
              <a:rPr lang="nl-NL" dirty="0"/>
              <a:t>“Hoe kwam deze boodschap over op de ontvanger?”</a:t>
            </a:r>
          </a:p>
          <a:p>
            <a:r>
              <a:rPr lang="nl-NL" dirty="0"/>
              <a:t>“Welk gedrag maakte het onveilig?”</a:t>
            </a:r>
          </a:p>
          <a:p>
            <a:r>
              <a:rPr lang="nl-NL" dirty="0"/>
              <a:t>“Wat nemen we mee uit deze video?”</a:t>
            </a:r>
          </a:p>
          <a:p>
            <a:r>
              <a:rPr lang="nl-NL" dirty="0">
                <a:ea typeface="Calibri" panose="020F0502020204030204"/>
                <a:cs typeface="Calibri" panose="020F0502020204030204"/>
              </a:rPr>
              <a:t>"wat is belangrijker wat je zegt of hoe je het zegt?- verbaal </a:t>
            </a:r>
            <a:r>
              <a:rPr lang="nl-NL" dirty="0" err="1">
                <a:ea typeface="Calibri" panose="020F0502020204030204"/>
                <a:cs typeface="Calibri" panose="020F0502020204030204"/>
              </a:rPr>
              <a:t>vs</a:t>
            </a:r>
            <a:r>
              <a:rPr lang="nl-NL" dirty="0">
                <a:ea typeface="Calibri" panose="020F0502020204030204"/>
                <a:cs typeface="Calibri" panose="020F0502020204030204"/>
              </a:rPr>
              <a:t> non verbale communicatie-</a:t>
            </a:r>
          </a:p>
          <a:p>
            <a:endParaRPr lang="nl-NL" dirty="0">
              <a:ea typeface="Calibri" panose="020F0502020204030204"/>
              <a:cs typeface="Calibri" panose="020F0502020204030204"/>
            </a:endParaRPr>
          </a:p>
          <a:p>
            <a:r>
              <a:rPr lang="nl-NL" dirty="0">
                <a:ea typeface="Calibri" panose="020F0502020204030204"/>
                <a:cs typeface="Calibri" panose="020F0502020204030204"/>
              </a:rPr>
              <a:t>Conclusie, wees je bewust van je eigen houding en non verbale communicatie. Non verbale communicatie is minstens net zo belangrijk als verbale communicatie.</a:t>
            </a:r>
          </a:p>
        </p:txBody>
      </p:sp>
      <p:sp>
        <p:nvSpPr>
          <p:cNvPr id="4" name="Tijdelijke aanduiding voor dianummer 3">
            <a:extLst>
              <a:ext uri="{FF2B5EF4-FFF2-40B4-BE49-F238E27FC236}">
                <a16:creationId xmlns:a16="http://schemas.microsoft.com/office/drawing/2014/main" id="{3D1A8C98-8E04-E178-5145-B5BACB225206}"/>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11</a:t>
            </a:fld>
            <a:endParaRPr lang="nl-NL">
              <a:solidFill>
                <a:prstClr val="black"/>
              </a:solidFill>
              <a:latin typeface="Aptos" panose="02110004020202020204"/>
            </a:endParaRPr>
          </a:p>
        </p:txBody>
      </p:sp>
    </p:spTree>
    <p:extLst>
      <p:ext uri="{BB962C8B-B14F-4D97-AF65-F5344CB8AC3E}">
        <p14:creationId xmlns:p14="http://schemas.microsoft.com/office/powerpoint/2010/main" val="414859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0DF7-A521-2267-961D-59BCB0F693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36E4275-4DBD-A74F-E7DD-1CC51ADF08A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856A3D-CD8E-3AA2-C0C9-F60992F5CA8C}"/>
              </a:ext>
            </a:extLst>
          </p:cNvPr>
          <p:cNvSpPr>
            <a:spLocks noGrp="1"/>
          </p:cNvSpPr>
          <p:nvPr>
            <p:ph type="body" idx="1"/>
          </p:nvPr>
        </p:nvSpPr>
        <p:spPr/>
        <p:txBody>
          <a:bodyPr/>
          <a:lstStyle/>
          <a:p>
            <a:pPr defTabSz="990752">
              <a:defRPr/>
            </a:pPr>
            <a:r>
              <a:rPr lang="nl-NL" dirty="0"/>
              <a:t>Heel belangrijk bij communicatie: LSD en ANNA.</a:t>
            </a:r>
          </a:p>
          <a:p>
            <a:pPr defTabSz="990752">
              <a:defRPr/>
            </a:pPr>
            <a:endParaRPr lang="nl-NL" dirty="0"/>
          </a:p>
          <a:p>
            <a:pPr defTabSz="990752">
              <a:defRPr/>
            </a:pPr>
            <a:r>
              <a:rPr lang="nl-NL" dirty="0"/>
              <a:t>Actief Luisteren; lichaamstaal is heel belangrijk (oogcontact, rust uitstralen, gemeende interesse tonen).</a:t>
            </a:r>
            <a:br>
              <a:rPr lang="nl-NL" dirty="0">
                <a:cs typeface="+mn-lt"/>
              </a:rPr>
            </a:br>
            <a:r>
              <a:rPr lang="nl-NL" dirty="0"/>
              <a:t>Samenvatten en parafraseren: checken of je het goed hebt begrepen. Samenvatten nodigt vaak ook uit om verder te vertellen.</a:t>
            </a:r>
            <a:br>
              <a:rPr lang="nl-NL" dirty="0">
                <a:cs typeface="+mn-lt"/>
              </a:rPr>
            </a:br>
            <a:r>
              <a:rPr lang="nl-NL" dirty="0">
                <a:cs typeface="+mn-lt"/>
              </a:rPr>
              <a:t>Vraag door: </a:t>
            </a:r>
            <a:r>
              <a:rPr lang="nl-NL" dirty="0"/>
              <a:t>Kun je de vraag achter de vraag herkennen? (Kom niet meteen met aannames en oplossingen).</a:t>
            </a:r>
            <a:br>
              <a:rPr lang="nl-NL" dirty="0">
                <a:cs typeface="+mn-lt"/>
              </a:rPr>
            </a:br>
            <a:endParaRPr lang="nl-NL" dirty="0">
              <a:cs typeface="+mn-lt"/>
            </a:endParaRPr>
          </a:p>
          <a:p>
            <a:pPr defTabSz="990752">
              <a:defRPr/>
            </a:pPr>
            <a:r>
              <a:rPr lang="nl-NL" dirty="0"/>
              <a:t>Ga in gesprek met de groep over waarom deze vaardigheden belangrijk zijn en vraag om voorbeelden uit de praktijk.</a:t>
            </a:r>
            <a:br>
              <a:rPr lang="nl-NL" dirty="0">
                <a:ea typeface="Calibri"/>
                <a:cs typeface="+mn-lt"/>
              </a:rPr>
            </a:br>
            <a:r>
              <a:rPr lang="nl-NL" dirty="0">
                <a:ea typeface="Calibri"/>
                <a:cs typeface="+mn-lt"/>
              </a:rPr>
              <a:t>LSD</a:t>
            </a:r>
            <a:br>
              <a:rPr lang="nl-NL" dirty="0">
                <a:cs typeface="+mn-lt"/>
              </a:rPr>
            </a:br>
            <a:r>
              <a:rPr lang="nl-NL" b="1" dirty="0"/>
              <a:t>Naaste:</a:t>
            </a:r>
            <a:r>
              <a:rPr lang="nl-NL" dirty="0"/>
              <a:t> “Ik weet niet goed of hij nog comfortabel is.”</a:t>
            </a:r>
            <a:br>
              <a:rPr lang="nl-NL" dirty="0">
                <a:cs typeface="+mn-lt"/>
              </a:rPr>
            </a:br>
            <a:r>
              <a:rPr lang="nl-NL" dirty="0"/>
              <a:t> </a:t>
            </a:r>
            <a:r>
              <a:rPr lang="nl-NL" b="1" dirty="0"/>
              <a:t>Luisteren:</a:t>
            </a:r>
            <a:r>
              <a:rPr lang="nl-NL" dirty="0"/>
              <a:t> “Ik hoor dat u zich afvraagt hoe het echt met hem gaat.”</a:t>
            </a:r>
            <a:br>
              <a:rPr lang="nl-NL" dirty="0">
                <a:cs typeface="+mn-lt"/>
              </a:rPr>
            </a:br>
            <a:r>
              <a:rPr lang="nl-NL" dirty="0"/>
              <a:t> </a:t>
            </a:r>
            <a:r>
              <a:rPr lang="nl-NL" b="1" dirty="0"/>
              <a:t>Samenvatten:</a:t>
            </a:r>
            <a:r>
              <a:rPr lang="nl-NL" dirty="0"/>
              <a:t> “U wilt graag zeker weten dat hij geen onnodig ongemak heeft.”</a:t>
            </a:r>
            <a:br>
              <a:rPr lang="nl-NL" dirty="0">
                <a:cs typeface="+mn-lt"/>
              </a:rPr>
            </a:br>
            <a:r>
              <a:rPr lang="nl-NL" dirty="0"/>
              <a:t> </a:t>
            </a:r>
            <a:r>
              <a:rPr lang="nl-NL" b="1" dirty="0"/>
              <a:t>Doorvragen:</a:t>
            </a:r>
            <a:r>
              <a:rPr lang="nl-NL" dirty="0"/>
              <a:t> “Wat ziet u waardoor u zich daar zorgen over maakt?”</a:t>
            </a:r>
            <a:br>
              <a:rPr lang="nl-NL" dirty="0">
                <a:cs typeface="+mn-lt"/>
              </a:rPr>
            </a:br>
            <a:r>
              <a:rPr lang="nl-NL" dirty="0"/>
              <a:t> </a:t>
            </a:r>
            <a:r>
              <a:rPr lang="nl-NL" b="1" dirty="0"/>
              <a:t>Afstemmen:</a:t>
            </a:r>
            <a:r>
              <a:rPr lang="nl-NL" dirty="0"/>
              <a:t> “Zal ik met u meedenken over wat we nu kunnen observeren of bespreken met het team?</a:t>
            </a:r>
            <a:endParaRPr lang="nl-NL" dirty="0">
              <a:ea typeface="Calibri"/>
              <a:cs typeface="Calibri"/>
            </a:endParaRPr>
          </a:p>
          <a:p>
            <a:pPr defTabSz="990752">
              <a:defRPr/>
            </a:pPr>
            <a:endParaRPr lang="nl-NL" dirty="0">
              <a:cs typeface="+mn-lt"/>
            </a:endParaRPr>
          </a:p>
          <a:p>
            <a:pPr defTabSz="990752">
              <a:defRPr/>
            </a:pPr>
            <a:r>
              <a:rPr lang="nl-NL" b="1" dirty="0"/>
              <a:t>ANNA</a:t>
            </a:r>
            <a:br>
              <a:rPr lang="nl-NL" b="1" dirty="0">
                <a:cs typeface="+mn-lt"/>
              </a:rPr>
            </a:br>
            <a:r>
              <a:rPr lang="nl-NL" b="1" dirty="0"/>
              <a:t> Bewoner:</a:t>
            </a:r>
            <a:r>
              <a:rPr lang="nl-NL" dirty="0"/>
              <a:t> “Ik ga dood.”</a:t>
            </a:r>
            <a:br>
              <a:rPr lang="nl-NL" dirty="0">
                <a:cs typeface="+mn-lt"/>
              </a:rPr>
            </a:br>
            <a:r>
              <a:rPr lang="nl-NL" dirty="0"/>
              <a:t> </a:t>
            </a:r>
            <a:r>
              <a:rPr lang="nl-NL" b="1" dirty="0"/>
              <a:t>Niet helpend:</a:t>
            </a:r>
            <a:r>
              <a:rPr lang="nl-NL" dirty="0"/>
              <a:t> “Nee hoor, zo’n vaart loopt het niet. U wordt zeker 100.”</a:t>
            </a:r>
            <a:br>
              <a:rPr lang="nl-NL" dirty="0">
                <a:cs typeface="+mn-lt"/>
              </a:rPr>
            </a:br>
            <a:r>
              <a:rPr lang="nl-NL" dirty="0"/>
              <a:t> </a:t>
            </a:r>
            <a:r>
              <a:rPr lang="nl-NL" i="1" dirty="0"/>
              <a:t>(de zorgverlener vult in dat de bewoner gerustgesteld wil worden)</a:t>
            </a:r>
            <a:endParaRPr lang="nl-NL" dirty="0"/>
          </a:p>
          <a:p>
            <a:pPr defTabSz="990752">
              <a:defRPr/>
            </a:pPr>
            <a:r>
              <a:rPr lang="nl-NL" b="1" dirty="0"/>
              <a:t>Wel helpend:</a:t>
            </a:r>
            <a:br>
              <a:rPr lang="nl-NL" b="1" dirty="0">
                <a:cs typeface="+mn-lt"/>
              </a:rPr>
            </a:br>
            <a:r>
              <a:rPr lang="nl-NL" b="1" dirty="0"/>
              <a:t> “U zegt: ik ga dood.”</a:t>
            </a:r>
            <a:br>
              <a:rPr lang="nl-NL" b="1" dirty="0">
                <a:cs typeface="+mn-lt"/>
              </a:rPr>
            </a:br>
            <a:r>
              <a:rPr lang="nl-NL" b="1" dirty="0"/>
              <a:t> “Kunt u vertellen wat dat voor u betekent?”</a:t>
            </a:r>
            <a:br>
              <a:rPr lang="nl-NL" b="1" dirty="0">
                <a:cs typeface="+mn-lt"/>
              </a:rPr>
            </a:br>
            <a:r>
              <a:rPr lang="nl-NL" b="1" dirty="0"/>
              <a:t> “Waar denkt u dan aan?”</a:t>
            </a:r>
            <a:br>
              <a:rPr lang="nl-NL" b="1" dirty="0">
                <a:cs typeface="+mn-lt"/>
              </a:rPr>
            </a:br>
            <a:r>
              <a:rPr lang="nl-NL" b="1" dirty="0"/>
              <a:t> “Wat kan ik voor u doen?”</a:t>
            </a:r>
            <a:endParaRPr lang="nl-NL" dirty="0"/>
          </a:p>
          <a:p>
            <a:pPr defTabSz="990752">
              <a:defRPr/>
            </a:pPr>
            <a:br>
              <a:rPr lang="nl-NL" dirty="0">
                <a:ea typeface="Calibri"/>
                <a:cs typeface="+mn-lt"/>
              </a:rPr>
            </a:br>
            <a:br>
              <a:rPr lang="nl-NL" dirty="0">
                <a:cs typeface="+mn-lt"/>
              </a:rPr>
            </a:br>
            <a:endParaRPr lang="nl-NL">
              <a:ea typeface="Calibri"/>
              <a:cs typeface="+mn-lt"/>
            </a:endParaRPr>
          </a:p>
          <a:p>
            <a:endParaRPr lang="nl-NL" dirty="0"/>
          </a:p>
        </p:txBody>
      </p:sp>
      <p:sp>
        <p:nvSpPr>
          <p:cNvPr id="4" name="Tijdelijke aanduiding voor dianummer 3">
            <a:extLst>
              <a:ext uri="{FF2B5EF4-FFF2-40B4-BE49-F238E27FC236}">
                <a16:creationId xmlns:a16="http://schemas.microsoft.com/office/drawing/2014/main" id="{DD5B8C6E-1731-9355-3AB2-6184B60BBD0C}"/>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12</a:t>
            </a:fld>
            <a:endParaRPr lang="nl-NL">
              <a:solidFill>
                <a:prstClr val="black"/>
              </a:solidFill>
              <a:latin typeface="Aptos" panose="02110004020202020204"/>
            </a:endParaRPr>
          </a:p>
        </p:txBody>
      </p:sp>
    </p:spTree>
    <p:extLst>
      <p:ext uri="{BB962C8B-B14F-4D97-AF65-F5344CB8AC3E}">
        <p14:creationId xmlns:p14="http://schemas.microsoft.com/office/powerpoint/2010/main" val="7608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5E01B-74D2-770A-0710-487B521938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9820E7-9C07-CF30-0F93-65B27B37B9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55696B-55F2-8933-ED30-3C1628BAB870}"/>
              </a:ext>
            </a:extLst>
          </p:cNvPr>
          <p:cNvSpPr>
            <a:spLocks noGrp="1"/>
          </p:cNvSpPr>
          <p:nvPr>
            <p:ph type="body" idx="1"/>
          </p:nvPr>
        </p:nvSpPr>
        <p:spPr/>
        <p:txBody>
          <a:bodyPr/>
          <a:lstStyle/>
          <a:p>
            <a:r>
              <a:rPr lang="nl-NL" dirty="0"/>
              <a:t>in lastige gesprekken doen we vaak één van twee dingen: we </a:t>
            </a:r>
            <a:r>
              <a:rPr lang="nl-NL" b="0" dirty="0"/>
              <a:t>gaan te snel oplossen, of we gaan te snel uitleggen. En juist dan voelt de ander zich niet gehoord.</a:t>
            </a:r>
          </a:p>
          <a:p>
            <a:r>
              <a:rPr lang="nl-NL" dirty="0"/>
              <a:t>Dus de boodschap van deze slide is: </a:t>
            </a:r>
            <a:r>
              <a:rPr lang="nl-NL" b="0" dirty="0"/>
              <a:t>eerst begrijpen, dan pas reageren.</a:t>
            </a:r>
            <a:br>
              <a:rPr lang="nl-NL" dirty="0">
                <a:cs typeface="+mn-lt"/>
              </a:rPr>
            </a:br>
            <a:br>
              <a:rPr lang="nl-NL" dirty="0">
                <a:cs typeface="+mn-lt"/>
              </a:rPr>
            </a:br>
            <a:r>
              <a:rPr lang="nl-NL" dirty="0">
                <a:ea typeface="Calibri"/>
                <a:cs typeface="Calibri"/>
              </a:rPr>
              <a:t>Dit komt overeen met LSD en ANNA</a:t>
            </a:r>
            <a:endParaRPr lang="nl-NL" b="0" dirty="0">
              <a:ea typeface="Calibri"/>
              <a:cs typeface="Calibri"/>
            </a:endParaRPr>
          </a:p>
          <a:p>
            <a:br>
              <a:rPr lang="nl-NL" dirty="0"/>
            </a:br>
            <a:endParaRPr lang="nl-NL" dirty="0"/>
          </a:p>
        </p:txBody>
      </p:sp>
      <p:sp>
        <p:nvSpPr>
          <p:cNvPr id="4" name="Tijdelijke aanduiding voor dianummer 3">
            <a:extLst>
              <a:ext uri="{FF2B5EF4-FFF2-40B4-BE49-F238E27FC236}">
                <a16:creationId xmlns:a16="http://schemas.microsoft.com/office/drawing/2014/main" id="{0B1DFCA0-5C5D-63C9-6765-CE84A8645B27}"/>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13</a:t>
            </a:fld>
            <a:endParaRPr lang="nl-NL">
              <a:solidFill>
                <a:prstClr val="black"/>
              </a:solidFill>
              <a:latin typeface="Aptos" panose="02110004020202020204"/>
            </a:endParaRPr>
          </a:p>
        </p:txBody>
      </p:sp>
    </p:spTree>
    <p:extLst>
      <p:ext uri="{BB962C8B-B14F-4D97-AF65-F5344CB8AC3E}">
        <p14:creationId xmlns:p14="http://schemas.microsoft.com/office/powerpoint/2010/main" val="336801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Kwaliteitskader palliatieve zorg (2017)</a:t>
            </a:r>
          </a:p>
          <a:p>
            <a:r>
              <a:rPr lang="nl-NL" dirty="0"/>
              <a:t>Deze afbeelding is al kort besproken tijdens de kick-off bijeenkomst. Hier koppelen we de fases aan het soort vragen dat je stellen kunt.</a:t>
            </a:r>
          </a:p>
          <a:p>
            <a:endParaRPr lang="nl-NL" dirty="0"/>
          </a:p>
          <a:p>
            <a:pPr defTabSz="990752">
              <a:defRPr/>
            </a:pPr>
            <a:r>
              <a:rPr lang="en-US" dirty="0" err="1"/>
              <a:t>Palliatieve</a:t>
            </a:r>
            <a:r>
              <a:rPr lang="en-US" dirty="0"/>
              <a:t> </a:t>
            </a:r>
            <a:r>
              <a:rPr lang="en-US" dirty="0" err="1"/>
              <a:t>zorg</a:t>
            </a:r>
            <a:r>
              <a:rPr lang="en-US" dirty="0"/>
              <a:t> </a:t>
            </a:r>
            <a:r>
              <a:rPr lang="en-US" dirty="0" err="1"/>
              <a:t>en</a:t>
            </a:r>
            <a:r>
              <a:rPr lang="en-US" dirty="0"/>
              <a:t> het </a:t>
            </a:r>
            <a:r>
              <a:rPr lang="en-US" dirty="0" err="1"/>
              <a:t>voeren</a:t>
            </a:r>
            <a:r>
              <a:rPr lang="en-US" dirty="0"/>
              <a:t> van </a:t>
            </a:r>
            <a:r>
              <a:rPr lang="en-US" dirty="0" err="1"/>
              <a:t>gesprekken</a:t>
            </a:r>
            <a:r>
              <a:rPr lang="en-US" dirty="0"/>
              <a:t> over </a:t>
            </a:r>
            <a:r>
              <a:rPr lang="en-US" dirty="0" err="1"/>
              <a:t>wensen</a:t>
            </a:r>
            <a:r>
              <a:rPr lang="en-US" dirty="0"/>
              <a:t>, </a:t>
            </a:r>
            <a:r>
              <a:rPr lang="en-US" dirty="0" err="1"/>
              <a:t>waarden</a:t>
            </a:r>
            <a:r>
              <a:rPr lang="en-US" dirty="0"/>
              <a:t> </a:t>
            </a:r>
            <a:r>
              <a:rPr lang="en-US" dirty="0" err="1"/>
              <a:t>en</a:t>
            </a:r>
            <a:r>
              <a:rPr lang="en-US" dirty="0"/>
              <a:t> </a:t>
            </a:r>
            <a:r>
              <a:rPr lang="en-US" dirty="0" err="1"/>
              <a:t>behoeften</a:t>
            </a:r>
            <a:r>
              <a:rPr lang="en-US" dirty="0"/>
              <a:t> is </a:t>
            </a:r>
            <a:r>
              <a:rPr lang="en-US" dirty="0" err="1"/>
              <a:t>zeker</a:t>
            </a:r>
            <a:r>
              <a:rPr lang="en-US" dirty="0"/>
              <a:t> </a:t>
            </a:r>
            <a:r>
              <a:rPr lang="en-US" dirty="0" err="1"/>
              <a:t>niet</a:t>
            </a:r>
            <a:r>
              <a:rPr lang="en-US" dirty="0"/>
              <a:t> </a:t>
            </a:r>
            <a:r>
              <a:rPr lang="en-US" dirty="0" err="1"/>
              <a:t>alleen</a:t>
            </a:r>
            <a:r>
              <a:rPr lang="en-US" dirty="0"/>
              <a:t> </a:t>
            </a:r>
            <a:r>
              <a:rPr lang="en-US" dirty="0" err="1"/>
              <a:t>een</a:t>
            </a:r>
            <a:r>
              <a:rPr lang="en-US" dirty="0"/>
              <a:t> </a:t>
            </a:r>
            <a:r>
              <a:rPr lang="en-US" dirty="0" err="1"/>
              <a:t>taak</a:t>
            </a:r>
            <a:r>
              <a:rPr lang="en-US" dirty="0"/>
              <a:t> </a:t>
            </a:r>
            <a:r>
              <a:rPr lang="en-US" dirty="0" err="1"/>
              <a:t>voor</a:t>
            </a:r>
            <a:r>
              <a:rPr lang="en-US" dirty="0"/>
              <a:t> de arts. Als </a:t>
            </a:r>
            <a:r>
              <a:rPr lang="en-US" dirty="0" err="1"/>
              <a:t>zorgmedewerker</a:t>
            </a:r>
            <a:r>
              <a:rPr lang="en-US" dirty="0"/>
              <a:t> </a:t>
            </a:r>
            <a:r>
              <a:rPr lang="en-US" dirty="0" err="1"/>
              <a:t>kom</a:t>
            </a:r>
            <a:r>
              <a:rPr lang="en-US" dirty="0"/>
              <a:t> je </a:t>
            </a:r>
            <a:r>
              <a:rPr lang="en-US" dirty="0" err="1"/>
              <a:t>veel</a:t>
            </a:r>
            <a:r>
              <a:rPr lang="en-US" dirty="0"/>
              <a:t> met </a:t>
            </a:r>
            <a:r>
              <a:rPr lang="en-US" dirty="0" err="1"/>
              <a:t>bewoner</a:t>
            </a:r>
            <a:r>
              <a:rPr lang="en-US" dirty="0"/>
              <a:t> in contact. </a:t>
            </a:r>
            <a:r>
              <a:rPr lang="en-US" dirty="0" err="1"/>
              <a:t>Vanuit</a:t>
            </a:r>
            <a:r>
              <a:rPr lang="en-US" dirty="0"/>
              <a:t> </a:t>
            </a:r>
            <a:r>
              <a:rPr lang="en-US" dirty="0" err="1"/>
              <a:t>vertrouwensband</a:t>
            </a:r>
            <a:r>
              <a:rPr lang="en-US" dirty="0"/>
              <a:t> </a:t>
            </a:r>
            <a:r>
              <a:rPr lang="en-US" dirty="0" err="1"/>
              <a:t>kunnen</a:t>
            </a:r>
            <a:r>
              <a:rPr lang="en-US" dirty="0"/>
              <a:t> </a:t>
            </a:r>
            <a:r>
              <a:rPr lang="en-US" dirty="0" err="1"/>
              <a:t>zorgmedewerkers</a:t>
            </a:r>
            <a:r>
              <a:rPr lang="en-US" dirty="0"/>
              <a:t> </a:t>
            </a:r>
            <a:r>
              <a:rPr lang="en-US" dirty="0" err="1"/>
              <a:t>dit</a:t>
            </a:r>
            <a:r>
              <a:rPr lang="en-US" dirty="0"/>
              <a:t> </a:t>
            </a:r>
            <a:r>
              <a:rPr lang="en-US" dirty="0" err="1"/>
              <a:t>gesprek</a:t>
            </a:r>
            <a:r>
              <a:rPr lang="en-US" dirty="0"/>
              <a:t> </a:t>
            </a:r>
            <a:r>
              <a:rPr lang="en-US" dirty="0" err="1"/>
              <a:t>juist</a:t>
            </a:r>
            <a:r>
              <a:rPr lang="en-US" dirty="0"/>
              <a:t> heel </a:t>
            </a:r>
            <a:r>
              <a:rPr lang="en-US" dirty="0" err="1"/>
              <a:t>goed</a:t>
            </a:r>
            <a:r>
              <a:rPr lang="en-US" dirty="0"/>
              <a:t> </a:t>
            </a:r>
            <a:r>
              <a:rPr lang="en-US" dirty="0" err="1"/>
              <a:t>aangaan</a:t>
            </a:r>
            <a:r>
              <a:rPr lang="en-US" dirty="0"/>
              <a:t>. Zo </a:t>
            </a:r>
            <a:r>
              <a:rPr lang="en-US" dirty="0" err="1"/>
              <a:t>kunnen</a:t>
            </a:r>
            <a:r>
              <a:rPr lang="en-US" dirty="0"/>
              <a:t> </a:t>
            </a:r>
            <a:r>
              <a:rPr lang="en-US" dirty="0" err="1"/>
              <a:t>bewoners</a:t>
            </a:r>
            <a:r>
              <a:rPr lang="en-US" dirty="0"/>
              <a:t> </a:t>
            </a:r>
            <a:r>
              <a:rPr lang="en-US" dirty="0" err="1"/>
              <a:t>en</a:t>
            </a:r>
            <a:r>
              <a:rPr lang="en-US" dirty="0"/>
              <a:t> </a:t>
            </a:r>
            <a:r>
              <a:rPr lang="en-US" dirty="0" err="1"/>
              <a:t>familie</a:t>
            </a:r>
            <a:r>
              <a:rPr lang="en-US" dirty="0"/>
              <a:t> </a:t>
            </a:r>
            <a:r>
              <a:rPr lang="en-US" dirty="0" err="1"/>
              <a:t>zich</a:t>
            </a:r>
            <a:r>
              <a:rPr lang="en-US" dirty="0"/>
              <a:t> vast </a:t>
            </a:r>
            <a:r>
              <a:rPr lang="en-US" dirty="0" err="1"/>
              <a:t>voorbereiden</a:t>
            </a:r>
            <a:r>
              <a:rPr lang="en-US" dirty="0"/>
              <a:t> op </a:t>
            </a:r>
            <a:r>
              <a:rPr lang="en-US" dirty="0" err="1"/>
              <a:t>mogelijke</a:t>
            </a:r>
            <a:r>
              <a:rPr lang="en-US" dirty="0"/>
              <a:t> </a:t>
            </a:r>
            <a:r>
              <a:rPr lang="en-US" dirty="0" err="1"/>
              <a:t>toekomstige</a:t>
            </a:r>
            <a:r>
              <a:rPr lang="en-US" dirty="0"/>
              <a:t> </a:t>
            </a:r>
            <a:r>
              <a:rPr lang="en-US" dirty="0" err="1"/>
              <a:t>situaties</a:t>
            </a:r>
            <a:r>
              <a:rPr lang="en-US" dirty="0"/>
              <a:t>.  </a:t>
            </a:r>
          </a:p>
          <a:p>
            <a:endParaRPr lang="en-US" dirty="0"/>
          </a:p>
          <a:p>
            <a:r>
              <a:rPr lang="nl-NL" dirty="0"/>
              <a:t>Dit figuur laat zien dat palliatieve zorg niet pas start in de laatste dagen, maar </a:t>
            </a:r>
            <a:r>
              <a:rPr lang="nl-NL" b="1" dirty="0"/>
              <a:t>meeloopt met een voortschrijdende ziekte</a:t>
            </a:r>
            <a:r>
              <a:rPr lang="nl-NL" dirty="0"/>
              <a:t>.</a:t>
            </a:r>
          </a:p>
          <a:p>
            <a:endParaRPr lang="nl-NL" dirty="0"/>
          </a:p>
          <a:p>
            <a:r>
              <a:rPr lang="nl-NL" dirty="0"/>
              <a:t>Bovenaan zie je de tijdlijn: de ziekte gaat verder in de tijd richting overlijden. Onderaan zie je: </a:t>
            </a:r>
            <a:r>
              <a:rPr lang="nl-NL" b="1" dirty="0"/>
              <a:t>palliatieve zorg loopt daar als een brede balk onderdoor</a:t>
            </a:r>
            <a:r>
              <a:rPr lang="nl-NL" dirty="0"/>
              <a:t>. Dat betekent: palliatieve zorg kan al beginnen terwijl er nog behandelingen of herstelgerichte zorg plaatsvinden.</a:t>
            </a:r>
          </a:p>
          <a:p>
            <a:r>
              <a:rPr lang="nl-NL" dirty="0"/>
              <a:t>Het plaatje heeft vier onderdelen:</a:t>
            </a:r>
          </a:p>
          <a:p>
            <a:r>
              <a:rPr lang="nl-NL" b="1" dirty="0"/>
              <a:t>1) Ziektegerichte palliatie</a:t>
            </a:r>
            <a:r>
              <a:rPr lang="nl-NL" dirty="0"/>
              <a:t> (donkerblauw links)</a:t>
            </a:r>
            <a:br>
              <a:rPr lang="nl-NL" dirty="0"/>
            </a:br>
            <a:r>
              <a:rPr lang="nl-NL" dirty="0"/>
              <a:t>Dat is de fase waarin er vaak nog </a:t>
            </a:r>
            <a:r>
              <a:rPr lang="nl-NL" b="0" dirty="0"/>
              <a:t>behandelingen</a:t>
            </a:r>
            <a:r>
              <a:rPr lang="nl-NL" dirty="0"/>
              <a:t> of interventies zijn die gericht zijn op de ziekte, óók terwijl we al aandacht hebben voor comfort en kwaliteit van leven. Denk aan: medicatie bij hartfalen, antibiotica bij infecties, behandelingen die klachten verminderen. Het is dus niet óf behandelen óf palliatief—het kan samen.</a:t>
            </a:r>
          </a:p>
          <a:p>
            <a:r>
              <a:rPr lang="nl-NL" b="1" dirty="0"/>
              <a:t>2) Symptoomgerichte palliatie</a:t>
            </a:r>
            <a:r>
              <a:rPr lang="nl-NL" dirty="0"/>
              <a:t> (lichtblauw, groter wordend)</a:t>
            </a:r>
            <a:br>
              <a:rPr lang="nl-NL" dirty="0"/>
            </a:br>
            <a:r>
              <a:rPr lang="nl-NL" dirty="0"/>
              <a:t>Naarmate de ziekte vordert, verschuift de nadruk steeds meer naar </a:t>
            </a:r>
            <a:r>
              <a:rPr lang="nl-NL" b="0" dirty="0"/>
              <a:t>symptomen verlichten en dagelijkse kwaliteit van leven: pijn, benauwdheid, onrust, misselijkheid, vermoeidheid, slaap, angst. Je ziet dat dit deel groter wordt: dat betekent dat symptoomzorg steeds belangrijker wordt.</a:t>
            </a:r>
          </a:p>
          <a:p>
            <a:r>
              <a:rPr lang="nl-NL" b="0" dirty="0"/>
              <a:t>Belangrijk: die eerste twee lopen vaak door elkaar heen. Het is geen ‘strakke overgang’, maar een verschuiving in accent.</a:t>
            </a:r>
          </a:p>
          <a:p>
            <a:r>
              <a:rPr lang="nl-NL" b="1" dirty="0"/>
              <a:t>3) Palliatie in de stervensfase</a:t>
            </a:r>
            <a:r>
              <a:rPr lang="nl-NL" dirty="0"/>
              <a:t> (grijs blok)</a:t>
            </a:r>
            <a:br>
              <a:rPr lang="nl-NL" dirty="0"/>
            </a:br>
            <a:r>
              <a:rPr lang="nl-NL" dirty="0"/>
              <a:t>Dit is de fase waarin iemand </a:t>
            </a:r>
            <a:r>
              <a:rPr lang="nl-NL" b="0" dirty="0"/>
              <a:t>waarschijnlijk binnen dagen tot weken gaat overlijden. Dan verandert het doel: niet meer “zo lang mogelijk”, maar vooral: zo comfortabel mogelijk, met rust, goede afstemming, uitleg aan naasten </a:t>
            </a:r>
            <a:r>
              <a:rPr lang="nl-NL" dirty="0"/>
              <a:t>en vaak het zorgpad stervensfase.</a:t>
            </a:r>
          </a:p>
          <a:p>
            <a:r>
              <a:rPr lang="nl-NL" b="1" dirty="0"/>
              <a:t>4) Nazorg</a:t>
            </a:r>
            <a:r>
              <a:rPr lang="nl-NL" dirty="0"/>
              <a:t> (grijze driehoek)</a:t>
            </a:r>
            <a:br>
              <a:rPr lang="nl-NL" dirty="0"/>
            </a:br>
            <a:r>
              <a:rPr lang="nl-NL" dirty="0"/>
              <a:t>Nazorg is zorg voor naasten én het team, na het overlijden. Denk aan: condoleance/nazorggesprek, vragen beantwoorden, evalueren wat goed ging en wat beter kan.</a:t>
            </a:r>
          </a:p>
          <a:p>
            <a:endParaRPr lang="nl-NL" dirty="0"/>
          </a:p>
          <a:p>
            <a:pPr defTabSz="990752"/>
            <a:r>
              <a:rPr lang="nl-NL" dirty="0"/>
              <a:t>Omdat palliatieve zorg al vroeg kan starten, betekent dat dat gesprekken over wensen en behoeften </a:t>
            </a:r>
            <a:r>
              <a:rPr lang="nl-NL" b="1" dirty="0"/>
              <a:t>niet pas in de stervensfase</a:t>
            </a:r>
            <a:r>
              <a:rPr lang="nl-NL" dirty="0"/>
              <a:t> horen, maar juist in de fase daarvoor, als er nog tijd is om af te stemmen en vast te leggen.</a:t>
            </a:r>
            <a:r>
              <a:rPr lang="nl-NL" b="0" dirty="0"/>
              <a:t> </a:t>
            </a:r>
            <a:r>
              <a:rPr lang="nl-NL" dirty="0"/>
              <a:t>In het begin—zolang de nadruk nog meer ziektegericht is—gaan de vragen vooral over ‘wat is belangrijk in het dagelijks leven’ en ‘wie betrekken we’. Naarmate het meer symptoomgericht wordt, komen daar vragen bij over comfort, grenzen en wat we doen bij achteruitgang (als het slechter gaat: wat wilt u dan wel, en wat liever niet?). In de stervensfase verschuift het naar verwachtingen, rust, aanwezigheid en praktische afspraken (is er iets dat u nu graag wilt? Wat geeft  op dit moment het meest comfort?). En na overlijden gaat het om nazorg: hoe gaat het met naasten, en wat kunnen we als team leren.</a:t>
            </a:r>
          </a:p>
          <a:p>
            <a:pPr defTabSz="990752"/>
            <a:endParaRPr lang="nl-NL" dirty="0"/>
          </a:p>
          <a:p>
            <a:r>
              <a:rPr lang="nl-NL" dirty="0"/>
              <a:t>per fase 2 voorbeeldvragen:</a:t>
            </a:r>
          </a:p>
          <a:p>
            <a:r>
              <a:rPr lang="nl-NL" b="1" dirty="0"/>
              <a:t>Stabiel/chronisch</a:t>
            </a:r>
            <a:r>
              <a:rPr lang="nl-NL" dirty="0"/>
              <a:t>: “Wat is een goede dag?” “Wat wilt u vooral behouden?” "Hoe kijkt u naar de toekomst?"</a:t>
            </a:r>
            <a:endParaRPr lang="nl-NL" dirty="0">
              <a:ea typeface="Calibri"/>
              <a:cs typeface="Calibri"/>
            </a:endParaRPr>
          </a:p>
          <a:p>
            <a:r>
              <a:rPr lang="nl-NL" b="1" dirty="0"/>
              <a:t>Toenemende kwetsbaarheid</a:t>
            </a:r>
            <a:r>
              <a:rPr lang="nl-NL" dirty="0"/>
              <a:t>: “Waar maakt u zich zorgen over?” “Wat als het slechter gaat, wat past dan?” "wat biedt comfort, behoefte aan een afscheidsceremonie, is er nog iets dat gedaan of gezegd zou moeten worden, waar wordt u blij van?"</a:t>
            </a:r>
            <a:endParaRPr lang="nl-NL" dirty="0">
              <a:ea typeface="Calibri"/>
              <a:cs typeface="Calibri"/>
            </a:endParaRPr>
          </a:p>
          <a:p>
            <a:r>
              <a:rPr lang="nl-NL" b="1" dirty="0"/>
              <a:t>Laatste fase/sterfvensfase</a:t>
            </a:r>
            <a:r>
              <a:rPr lang="nl-NL" dirty="0"/>
              <a:t>: “Waar heeft u nu het meest behoefte aan?” “Wie moet er gebeld worden als het verandert?”</a:t>
            </a:r>
          </a:p>
          <a:p>
            <a:pPr defTabSz="990752"/>
            <a:endParaRPr lang="nl-NL" dirty="0"/>
          </a:p>
          <a:p>
            <a:pPr defTabSz="990752"/>
            <a:endParaRPr lang="nl-NL" b="0" dirty="0"/>
          </a:p>
          <a:p>
            <a:endParaRPr lang="nl-NL" dirty="0"/>
          </a:p>
        </p:txBody>
      </p:sp>
      <p:sp>
        <p:nvSpPr>
          <p:cNvPr id="4" name="Tijdelijke aanduiding voor dianummer 3"/>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14</a:t>
            </a:fld>
            <a:endParaRPr lang="nl-NL">
              <a:solidFill>
                <a:prstClr val="black"/>
              </a:solidFill>
              <a:latin typeface="Aptos" panose="02110004020202020204"/>
            </a:endParaRPr>
          </a:p>
        </p:txBody>
      </p:sp>
    </p:spTree>
    <p:extLst>
      <p:ext uri="{BB962C8B-B14F-4D97-AF65-F5344CB8AC3E}">
        <p14:creationId xmlns:p14="http://schemas.microsoft.com/office/powerpoint/2010/main" val="853723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8B50-BD57-9DBB-8B26-472BF0C8457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FF634E-DD8B-8F38-E767-745AFC287E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D7254D-451D-B49C-A372-FDCE1EAF878B}"/>
              </a:ext>
            </a:extLst>
          </p:cNvPr>
          <p:cNvSpPr>
            <a:spLocks noGrp="1"/>
          </p:cNvSpPr>
          <p:nvPr>
            <p:ph type="body" idx="1"/>
          </p:nvPr>
        </p:nvSpPr>
        <p:spPr/>
        <p:txBody>
          <a:bodyPr/>
          <a:lstStyle/>
          <a:p>
            <a:r>
              <a:rPr lang="nl-NL" dirty="0"/>
              <a:t>Deze </a:t>
            </a:r>
            <a:r>
              <a:rPr lang="nl-NL" b="0" dirty="0"/>
              <a:t>slide gaat over gesprekken die je vaak al voert, maar dan net wat bewuster en met een duidelijk doel: achterhalen wat ‘goed leven’ is voor deze bewoner, en zorgen dat het team daar consequent naar handelt.</a:t>
            </a:r>
          </a:p>
          <a:p>
            <a:endParaRPr lang="nl-NL" dirty="0"/>
          </a:p>
          <a:p>
            <a:r>
              <a:rPr lang="nl-NL" dirty="0"/>
              <a:t>loop de vier blokken langs:</a:t>
            </a:r>
          </a:p>
          <a:p>
            <a:r>
              <a:rPr lang="nl-NL" b="1" dirty="0"/>
              <a:t>1. ‘Deze vinden gepland en  belangrijk ook ongepland plaats’</a:t>
            </a:r>
            <a:br>
              <a:rPr lang="nl-NL" dirty="0"/>
            </a:br>
            <a:r>
              <a:rPr lang="nl-NL" dirty="0"/>
              <a:t>Sommige gesprekken plan je: zorgplanbespreking, MDO, evaluatie. Maar in de praktijk ontstaan de belangrijkste zinnen vaak juist tussendoor: bij ADL, aan bed, in de huiskamer, of wanneer familie even langskomt. De boodschap is: je hoeft niet te wachten op ‘het officiële gesprek’ om iets belangrijks op te halen.</a:t>
            </a:r>
          </a:p>
          <a:p>
            <a:r>
              <a:rPr lang="nl-NL" b="1" dirty="0"/>
              <a:t>2. ‘Gaat over goed leven: wat wil de bewoner/familie dat er nog wel gebeurt en wat niet?’</a:t>
            </a:r>
            <a:br>
              <a:rPr lang="nl-NL" dirty="0"/>
            </a:br>
            <a:r>
              <a:rPr lang="nl-NL" dirty="0"/>
              <a:t>Dit is de kern. Niet meteen medisch, maar: wat is voor iemand belangrijk? Waar wordt iemand rustig van? Wat wil iemand beslist vermijden? Dat kunnen heel concrete dingen zijn, zoals: niet meer naar het ziekenhuis, wel comfort, wel muziek, geen prikken als het niet nodig is, of juist: ‘alles proberen’ zolang het nog zinvol voelt.</a:t>
            </a:r>
          </a:p>
          <a:p>
            <a:r>
              <a:rPr lang="nl-NL" b="1" dirty="0"/>
              <a:t>3. ‘Betrek familie bij deze gesprekken’</a:t>
            </a:r>
            <a:br>
              <a:rPr lang="nl-NL" dirty="0"/>
            </a:br>
            <a:r>
              <a:rPr lang="nl-NL" dirty="0"/>
              <a:t>Familie kent vaak de waarden en voorkeuren van iemand, zeker als iemand zelf minder goed kan aangeven wat hij/zij wil. En andersom: familie heeft ook behoefte aan duidelijkheid. Betrekken betekent niet dat familie beslist, maar dat je samen één beeld vormt van wat belangrijk is en hoe we dat doen.</a:t>
            </a:r>
          </a:p>
          <a:p>
            <a:r>
              <a:rPr lang="nl-NL" b="1" dirty="0"/>
              <a:t>4. ‘Rapporteer deze gesprekken en/of werk informatie bij in het zorgplan’</a:t>
            </a:r>
            <a:br>
              <a:rPr lang="nl-NL" dirty="0"/>
            </a:br>
            <a:r>
              <a:rPr lang="nl-NL" dirty="0"/>
              <a:t>Dit is het verschil tussen ‘een goed gesprek’ en ‘structureel betere zorg’. Als we dit niet vastleggen, dan hangt het af van toevalligheden en van wie er dienst heeft. Dus: leg in één of twee zinnen vast wat belangrijk is en wat de afspraak is, zodat collega’s dezelfde lijn kunnen volgen.</a:t>
            </a:r>
          </a:p>
          <a:p>
            <a:endParaRPr lang="nl-NL" dirty="0"/>
          </a:p>
          <a:p>
            <a:r>
              <a:rPr lang="nl-NL" sz="1200" b="1" dirty="0"/>
              <a:t>Voorbeeldproces communicatie (pas aan </a:t>
            </a:r>
            <a:r>
              <a:rPr lang="nl-NL" sz="1200" b="1" dirty="0" err="1"/>
              <a:t>aan</a:t>
            </a:r>
            <a:r>
              <a:rPr lang="nl-NL" sz="1200" b="1" dirty="0"/>
              <a:t> eigen organisatie):</a:t>
            </a:r>
            <a:endParaRPr lang="nl-NL" sz="1200" dirty="0"/>
          </a:p>
          <a:p>
            <a:r>
              <a:rPr lang="nl-NL" sz="1200" b="1" dirty="0"/>
              <a:t>Trigger (startmoment)</a:t>
            </a:r>
            <a:br>
              <a:rPr lang="nl-NL" sz="1200" dirty="0"/>
            </a:br>
            <a:r>
              <a:rPr lang="nl-NL" sz="1200" dirty="0"/>
              <a:t>Start een gesprek over wensen/waarden/behoeften bij: opname/kennismaking, markering verhoogde kwetsbaarheid, duidelijke achteruitgang, ziekenhuisopname, herhaalde onrust/benauwdheid/pijn, of wanneer familie vragen/zorgen uit.</a:t>
            </a:r>
          </a:p>
          <a:p>
            <a:endParaRPr lang="nl-NL" sz="1200" b="1" dirty="0"/>
          </a:p>
          <a:p>
            <a:r>
              <a:rPr lang="nl-NL" sz="1200" b="1" dirty="0"/>
              <a:t>Eerste gesprek – laagdrempelig (5-10 min)</a:t>
            </a:r>
            <a:br>
              <a:rPr lang="nl-NL" sz="1200" dirty="0"/>
            </a:br>
            <a:r>
              <a:rPr lang="nl-NL" sz="1200" b="1" dirty="0"/>
              <a:t>Wie:</a:t>
            </a:r>
            <a:r>
              <a:rPr lang="nl-NL" sz="1200" dirty="0"/>
              <a:t> zorgmedewerker met relatie (vaak EVV/verpleegkundige of verzorgende in de dagelijkse zorg).</a:t>
            </a:r>
            <a:br>
              <a:rPr lang="nl-NL" sz="1200" dirty="0"/>
            </a:br>
            <a:r>
              <a:rPr lang="nl-NL" sz="1200" b="1" dirty="0"/>
              <a:t>Wanneer:</a:t>
            </a:r>
            <a:r>
              <a:rPr lang="nl-NL" sz="1200" dirty="0"/>
              <a:t> binnen 1-2 weken na trigger (sneller bij snelle achteruitgang).</a:t>
            </a:r>
            <a:br>
              <a:rPr lang="nl-NL" sz="1200" dirty="0"/>
            </a:br>
            <a:r>
              <a:rPr lang="nl-NL" sz="1200" b="1" dirty="0"/>
              <a:t>Doel:</a:t>
            </a:r>
            <a:r>
              <a:rPr lang="nl-NL" sz="1200" dirty="0"/>
              <a:t> ophalen wat belangrijk is + wie betrekken + of er ‘wel/niet’-voorkeuren zijn.</a:t>
            </a:r>
            <a:br>
              <a:rPr lang="nl-NL" sz="1200" dirty="0"/>
            </a:br>
            <a:r>
              <a:rPr lang="nl-NL" sz="1200" b="1" dirty="0"/>
              <a:t>Output:</a:t>
            </a:r>
            <a:r>
              <a:rPr lang="nl-NL" sz="1200" dirty="0"/>
              <a:t> korte notitie in ECD. </a:t>
            </a:r>
          </a:p>
          <a:p>
            <a:endParaRPr lang="nl-NL" sz="1200" b="1" dirty="0"/>
          </a:p>
          <a:p>
            <a:r>
              <a:rPr lang="nl-NL" sz="1200" b="1" dirty="0"/>
              <a:t>Vervolggesprek – gepland (15-30 min) + familie (bijv. zorgplanbespreking)</a:t>
            </a:r>
            <a:br>
              <a:rPr lang="nl-NL" sz="1200" dirty="0"/>
            </a:br>
            <a:r>
              <a:rPr lang="nl-NL" sz="1200" b="1" dirty="0"/>
              <a:t>Wie:</a:t>
            </a:r>
            <a:r>
              <a:rPr lang="nl-NL" sz="1200" dirty="0"/>
              <a:t> EVV/verpleegkundige (eventueel samen met </a:t>
            </a:r>
            <a:r>
              <a:rPr lang="nl-NL" sz="1200" dirty="0" err="1"/>
              <a:t>aandachtsvelder</a:t>
            </a:r>
            <a:r>
              <a:rPr lang="nl-NL" sz="1200" dirty="0"/>
              <a:t>); </a:t>
            </a:r>
            <a:r>
              <a:rPr lang="nl-NL" sz="1200" b="1" dirty="0"/>
              <a:t>arts/VS</a:t>
            </a:r>
            <a:r>
              <a:rPr lang="nl-NL" sz="1200" dirty="0"/>
              <a:t> sluit aan als er behandelbeleid/medische grenzen besproken worden (bv. ziekenhuisopname/antibiotica/vocht).</a:t>
            </a:r>
            <a:br>
              <a:rPr lang="nl-NL" sz="1200" dirty="0"/>
            </a:br>
            <a:r>
              <a:rPr lang="nl-NL" sz="1200" b="1" dirty="0"/>
              <a:t>Wanneer:</a:t>
            </a:r>
            <a:r>
              <a:rPr lang="nl-NL" sz="1200" dirty="0"/>
              <a:t> binnen 2-4 weken na trigger (of eerder bij snelle achteruitgang).</a:t>
            </a:r>
            <a:br>
              <a:rPr lang="nl-NL" sz="1200" dirty="0"/>
            </a:br>
            <a:r>
              <a:rPr lang="nl-NL" sz="1200" b="1" dirty="0"/>
              <a:t>Doel:</a:t>
            </a:r>
            <a:r>
              <a:rPr lang="nl-NL" sz="1200" dirty="0"/>
              <a:t> concretiseren: wat doen we bij verslechtering, contactafspraken met naasten, en wat leggen we vast in zorgplan.</a:t>
            </a:r>
          </a:p>
          <a:p>
            <a:endParaRPr lang="nl-NL" sz="1200" b="1" dirty="0"/>
          </a:p>
          <a:p>
            <a:r>
              <a:rPr lang="nl-NL" sz="1200" b="1" dirty="0"/>
              <a:t>Borging in team (1 minuut)</a:t>
            </a:r>
            <a:br>
              <a:rPr lang="nl-NL" sz="1200" dirty="0"/>
            </a:br>
            <a:r>
              <a:rPr lang="nl-NL" sz="1200" b="1" dirty="0"/>
              <a:t>Wie:</a:t>
            </a:r>
            <a:r>
              <a:rPr lang="nl-NL" sz="1200" dirty="0"/>
              <a:t> EVV/verpleegkundige deelt kernpunten in overdracht/teamoverleg; team maakt 1 afspraak “Als X, dan Y”.</a:t>
            </a:r>
            <a:br>
              <a:rPr lang="nl-NL" sz="1200" dirty="0"/>
            </a:br>
            <a:r>
              <a:rPr lang="nl-NL" sz="1200" b="1" dirty="0"/>
              <a:t>Waar:</a:t>
            </a:r>
            <a:r>
              <a:rPr lang="nl-NL" sz="1200" dirty="0"/>
              <a:t> vastleggen onder vaste plek in ECD (‘Eigen regie’ of ‘Palliatieve zorg’) zodat iedereen het snel vindt.</a:t>
            </a:r>
            <a:br>
              <a:rPr lang="nl-NL" sz="1200" dirty="0"/>
            </a:br>
            <a:r>
              <a:rPr lang="nl-NL" sz="1200" b="1" dirty="0"/>
              <a:t>Herhalen:</a:t>
            </a:r>
            <a:r>
              <a:rPr lang="nl-NL" sz="1200" dirty="0"/>
              <a:t> elke 3-6 maanden of bij verandering: “Klopt dit nog?”</a:t>
            </a:r>
          </a:p>
          <a:p>
            <a:endParaRPr lang="nl-NL" dirty="0"/>
          </a:p>
        </p:txBody>
      </p:sp>
      <p:sp>
        <p:nvSpPr>
          <p:cNvPr id="4" name="Tijdelijke aanduiding voor dianummer 3">
            <a:extLst>
              <a:ext uri="{FF2B5EF4-FFF2-40B4-BE49-F238E27FC236}">
                <a16:creationId xmlns:a16="http://schemas.microsoft.com/office/drawing/2014/main" id="{749FDB49-B5D7-635B-D0F2-54538FFC1F50}"/>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15</a:t>
            </a:fld>
            <a:endParaRPr lang="nl-NL">
              <a:solidFill>
                <a:prstClr val="black"/>
              </a:solidFill>
              <a:latin typeface="Aptos" panose="02110004020202020204"/>
            </a:endParaRPr>
          </a:p>
        </p:txBody>
      </p:sp>
    </p:spTree>
    <p:extLst>
      <p:ext uri="{BB962C8B-B14F-4D97-AF65-F5344CB8AC3E}">
        <p14:creationId xmlns:p14="http://schemas.microsoft.com/office/powerpoint/2010/main" val="3787309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4FC73-0F52-1947-A897-2CF8A263710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2F82C4-0E15-C74F-85AF-2568099026F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378948-1977-0E4C-0EF7-98D74AAF90DD}"/>
              </a:ext>
            </a:extLst>
          </p:cNvPr>
          <p:cNvSpPr>
            <a:spLocks noGrp="1"/>
          </p:cNvSpPr>
          <p:nvPr>
            <p:ph type="body" idx="1"/>
          </p:nvPr>
        </p:nvSpPr>
        <p:spPr/>
        <p:txBody>
          <a:bodyPr/>
          <a:lstStyle/>
          <a:p>
            <a:pPr defTabSz="990752">
              <a:defRPr/>
            </a:pPr>
            <a:r>
              <a:rPr lang="nl-NL" dirty="0"/>
              <a:t>Als hulpmiddel om het gesprek aan te gaan: het Wensenboekje. Deel er een aantal uit, zodat zorgmedewerkers erin kunnen kijken. Het zorgteam gaat dit Wensenboekje overhandigen aan bewoners (en familie). Bewoners en familie kunnen dit samen doornemen, bespreken en invullen. Als zorgmedewerkers kom je hier later op terug en ga je in gesprek over wat is opgeschreven. Zo nodig, kun je daar verslag van leggen in het zorgplan (ECD), zodat wensen en behoeften breed bekend worden. </a:t>
            </a:r>
          </a:p>
          <a:p>
            <a:pPr defTabSz="990752">
              <a:defRPr/>
            </a:pPr>
            <a:endParaRPr lang="nl-NL" dirty="0"/>
          </a:p>
          <a:p>
            <a:pPr defTabSz="990752">
              <a:defRPr/>
            </a:pPr>
            <a:r>
              <a:rPr lang="nl-NL" dirty="0"/>
              <a:t>Vraag zorgmedewerkers wat zij van het wensenboekje vinden. Wat vinden zij relevant om te weten? Wat zou kunnen helpen?</a:t>
            </a:r>
          </a:p>
          <a:p>
            <a:pPr defTabSz="990752">
              <a:defRPr/>
            </a:pPr>
            <a:endParaRPr lang="nl-NL" dirty="0"/>
          </a:p>
          <a:p>
            <a:pPr defTabSz="990752">
              <a:defRPr/>
            </a:pPr>
            <a:r>
              <a:rPr lang="en-US" dirty="0">
                <a:cs typeface="+mn-lt"/>
              </a:rPr>
              <a:t>Het is de </a:t>
            </a:r>
            <a:r>
              <a:rPr lang="en-US" dirty="0" err="1">
                <a:cs typeface="+mn-lt"/>
              </a:rPr>
              <a:t>bedoeling</a:t>
            </a:r>
            <a:r>
              <a:rPr lang="en-US" dirty="0">
                <a:cs typeface="+mn-lt"/>
              </a:rPr>
              <a:t> </a:t>
            </a:r>
            <a:r>
              <a:rPr lang="en-US" dirty="0" err="1">
                <a:cs typeface="+mn-lt"/>
              </a:rPr>
              <a:t>dat</a:t>
            </a:r>
            <a:r>
              <a:rPr lang="en-US" dirty="0">
                <a:cs typeface="+mn-lt"/>
              </a:rPr>
              <a:t> het </a:t>
            </a:r>
            <a:r>
              <a:rPr lang="en-US" dirty="0" err="1">
                <a:cs typeface="+mn-lt"/>
              </a:rPr>
              <a:t>boekje</a:t>
            </a:r>
            <a:r>
              <a:rPr lang="en-US" dirty="0">
                <a:cs typeface="+mn-lt"/>
              </a:rPr>
              <a:t> in de </a:t>
            </a:r>
            <a:r>
              <a:rPr lang="en-US" dirty="0" err="1">
                <a:cs typeface="+mn-lt"/>
              </a:rPr>
              <a:t>komende</a:t>
            </a:r>
            <a:r>
              <a:rPr lang="en-US" dirty="0">
                <a:cs typeface="+mn-lt"/>
              </a:rPr>
              <a:t> </a:t>
            </a:r>
            <a:r>
              <a:rPr lang="en-US" dirty="0" err="1">
                <a:cs typeface="+mn-lt"/>
              </a:rPr>
              <a:t>periode</a:t>
            </a:r>
            <a:r>
              <a:rPr lang="en-US" dirty="0">
                <a:cs typeface="+mn-lt"/>
              </a:rPr>
              <a:t> </a:t>
            </a:r>
            <a:r>
              <a:rPr lang="en-US" dirty="0" err="1">
                <a:cs typeface="+mn-lt"/>
              </a:rPr>
              <a:t>wordt</a:t>
            </a:r>
            <a:r>
              <a:rPr lang="en-US" dirty="0">
                <a:cs typeface="+mn-lt"/>
              </a:rPr>
              <a:t> </a:t>
            </a:r>
            <a:r>
              <a:rPr lang="en-US" dirty="0" err="1">
                <a:cs typeface="+mn-lt"/>
              </a:rPr>
              <a:t>uitgedeeld</a:t>
            </a:r>
            <a:r>
              <a:rPr lang="en-US" dirty="0">
                <a:cs typeface="+mn-lt"/>
              </a:rPr>
              <a:t> </a:t>
            </a:r>
            <a:r>
              <a:rPr lang="en-US" dirty="0" err="1">
                <a:cs typeface="+mn-lt"/>
              </a:rPr>
              <a:t>aan</a:t>
            </a:r>
            <a:r>
              <a:rPr lang="en-US" dirty="0">
                <a:cs typeface="+mn-lt"/>
              </a:rPr>
              <a:t> alle </a:t>
            </a:r>
            <a:r>
              <a:rPr lang="en-US" dirty="0" err="1">
                <a:cs typeface="+mn-lt"/>
              </a:rPr>
              <a:t>bewoners</a:t>
            </a:r>
            <a:r>
              <a:rPr lang="en-US" dirty="0">
                <a:cs typeface="+mn-lt"/>
              </a:rPr>
              <a:t>. </a:t>
            </a:r>
            <a:r>
              <a:rPr lang="nl-NL" dirty="0"/>
              <a:t>Er is een begeleidende brief om bij het boekje te geven (bijlage bij het document ‘de tien stappen van het Zorgpad Palliatieve Zorg’).</a:t>
            </a:r>
          </a:p>
          <a:p>
            <a:pPr defTabSz="990752">
              <a:defRPr/>
            </a:pPr>
            <a:r>
              <a:rPr lang="en-US" dirty="0">
                <a:cs typeface="+mn-lt"/>
              </a:rPr>
              <a:t>Voor </a:t>
            </a:r>
            <a:r>
              <a:rPr lang="en-US" dirty="0" err="1">
                <a:cs typeface="+mn-lt"/>
              </a:rPr>
              <a:t>nieuwe</a:t>
            </a:r>
            <a:r>
              <a:rPr lang="en-US" dirty="0">
                <a:cs typeface="+mn-lt"/>
              </a:rPr>
              <a:t> </a:t>
            </a:r>
            <a:r>
              <a:rPr lang="en-US" dirty="0" err="1">
                <a:cs typeface="+mn-lt"/>
              </a:rPr>
              <a:t>bewoners</a:t>
            </a:r>
            <a:r>
              <a:rPr lang="en-US" dirty="0">
                <a:cs typeface="+mn-lt"/>
              </a:rPr>
              <a:t> </a:t>
            </a:r>
            <a:r>
              <a:rPr lang="en-US" dirty="0" err="1">
                <a:cs typeface="+mn-lt"/>
              </a:rPr>
              <a:t>geldt</a:t>
            </a:r>
            <a:r>
              <a:rPr lang="en-US" dirty="0">
                <a:cs typeface="+mn-lt"/>
              </a:rPr>
              <a:t>: in de </a:t>
            </a:r>
            <a:r>
              <a:rPr lang="en-US" dirty="0" err="1">
                <a:cs typeface="+mn-lt"/>
              </a:rPr>
              <a:t>eerste</a:t>
            </a:r>
            <a:r>
              <a:rPr lang="en-US" dirty="0">
                <a:cs typeface="+mn-lt"/>
              </a:rPr>
              <a:t> 6 </a:t>
            </a:r>
            <a:r>
              <a:rPr lang="en-US" dirty="0" err="1">
                <a:cs typeface="+mn-lt"/>
              </a:rPr>
              <a:t>weken</a:t>
            </a:r>
            <a:r>
              <a:rPr lang="en-US" dirty="0">
                <a:cs typeface="+mn-lt"/>
              </a:rPr>
              <a:t> </a:t>
            </a:r>
            <a:r>
              <a:rPr lang="en-US" dirty="0" err="1">
                <a:cs typeface="+mn-lt"/>
              </a:rPr>
              <a:t>na</a:t>
            </a:r>
            <a:r>
              <a:rPr lang="en-US" dirty="0">
                <a:cs typeface="+mn-lt"/>
              </a:rPr>
              <a:t> </a:t>
            </a:r>
            <a:r>
              <a:rPr lang="en-US" dirty="0" err="1">
                <a:cs typeface="+mn-lt"/>
              </a:rPr>
              <a:t>inhuizing</a:t>
            </a:r>
            <a:r>
              <a:rPr lang="en-US" dirty="0">
                <a:cs typeface="+mn-lt"/>
              </a:rPr>
              <a:t>. </a:t>
            </a:r>
            <a:r>
              <a:rPr lang="en-US" dirty="0" err="1">
                <a:cs typeface="+mn-lt"/>
              </a:rPr>
              <a:t>Bespreek</a:t>
            </a:r>
            <a:r>
              <a:rPr lang="en-US" dirty="0">
                <a:cs typeface="+mn-lt"/>
              </a:rPr>
              <a:t> het </a:t>
            </a:r>
            <a:r>
              <a:rPr lang="en-US" dirty="0" err="1">
                <a:cs typeface="+mn-lt"/>
              </a:rPr>
              <a:t>boekje</a:t>
            </a:r>
            <a:r>
              <a:rPr lang="en-US" dirty="0">
                <a:cs typeface="+mn-lt"/>
              </a:rPr>
              <a:t> </a:t>
            </a:r>
            <a:r>
              <a:rPr lang="en-US" dirty="0" err="1">
                <a:cs typeface="+mn-lt"/>
              </a:rPr>
              <a:t>daarna</a:t>
            </a:r>
            <a:r>
              <a:rPr lang="en-US" dirty="0">
                <a:cs typeface="+mn-lt"/>
              </a:rPr>
              <a:t> </a:t>
            </a:r>
            <a:r>
              <a:rPr lang="en-US" dirty="0" err="1">
                <a:cs typeface="+mn-lt"/>
              </a:rPr>
              <a:t>ook</a:t>
            </a:r>
            <a:r>
              <a:rPr lang="en-US" dirty="0">
                <a:cs typeface="+mn-lt"/>
              </a:rPr>
              <a:t> met </a:t>
            </a:r>
            <a:r>
              <a:rPr lang="en-US" dirty="0" err="1">
                <a:cs typeface="+mn-lt"/>
              </a:rPr>
              <a:t>familie</a:t>
            </a:r>
            <a:r>
              <a:rPr lang="en-US" dirty="0">
                <a:cs typeface="+mn-lt"/>
              </a:rPr>
              <a:t> en </a:t>
            </a:r>
            <a:r>
              <a:rPr lang="en-US" dirty="0" err="1">
                <a:cs typeface="+mn-lt"/>
              </a:rPr>
              <a:t>bewoner</a:t>
            </a:r>
            <a:r>
              <a:rPr lang="en-US" dirty="0">
                <a:cs typeface="+mn-lt"/>
              </a:rPr>
              <a:t>. Het </a:t>
            </a:r>
            <a:r>
              <a:rPr lang="en-US" dirty="0" err="1">
                <a:cs typeface="+mn-lt"/>
              </a:rPr>
              <a:t>kan</a:t>
            </a:r>
            <a:r>
              <a:rPr lang="en-US" dirty="0">
                <a:cs typeface="+mn-lt"/>
              </a:rPr>
              <a:t> dan </a:t>
            </a:r>
            <a:r>
              <a:rPr lang="en-US" dirty="0" err="1">
                <a:cs typeface="+mn-lt"/>
              </a:rPr>
              <a:t>ook</a:t>
            </a:r>
            <a:r>
              <a:rPr lang="en-US" dirty="0">
                <a:cs typeface="+mn-lt"/>
              </a:rPr>
              <a:t> </a:t>
            </a:r>
            <a:r>
              <a:rPr lang="en-US" dirty="0" err="1">
                <a:cs typeface="+mn-lt"/>
              </a:rPr>
              <a:t>gebruikt</a:t>
            </a:r>
            <a:r>
              <a:rPr lang="en-US" dirty="0">
                <a:cs typeface="+mn-lt"/>
              </a:rPr>
              <a:t> </a:t>
            </a:r>
            <a:r>
              <a:rPr lang="en-US" dirty="0" err="1">
                <a:cs typeface="+mn-lt"/>
              </a:rPr>
              <a:t>worden</a:t>
            </a:r>
            <a:r>
              <a:rPr lang="en-US" dirty="0">
                <a:cs typeface="+mn-lt"/>
              </a:rPr>
              <a:t> </a:t>
            </a:r>
            <a:r>
              <a:rPr lang="en-US" dirty="0" err="1">
                <a:cs typeface="+mn-lt"/>
              </a:rPr>
              <a:t>als</a:t>
            </a:r>
            <a:r>
              <a:rPr lang="en-US" dirty="0">
                <a:cs typeface="+mn-lt"/>
              </a:rPr>
              <a:t> </a:t>
            </a:r>
            <a:r>
              <a:rPr lang="en-US" dirty="0" err="1">
                <a:cs typeface="+mn-lt"/>
              </a:rPr>
              <a:t>informatie</a:t>
            </a:r>
            <a:r>
              <a:rPr lang="en-US" dirty="0">
                <a:cs typeface="+mn-lt"/>
              </a:rPr>
              <a:t> </a:t>
            </a:r>
            <a:r>
              <a:rPr lang="en-US" dirty="0" err="1">
                <a:cs typeface="+mn-lt"/>
              </a:rPr>
              <a:t>voor</a:t>
            </a:r>
            <a:r>
              <a:rPr lang="en-US" dirty="0">
                <a:cs typeface="+mn-lt"/>
              </a:rPr>
              <a:t> in het dossier.</a:t>
            </a:r>
            <a:br>
              <a:rPr lang="en-US" dirty="0">
                <a:cs typeface="+mn-lt"/>
              </a:rPr>
            </a:br>
            <a:endParaRPr lang="nl-NL" dirty="0"/>
          </a:p>
          <a:p>
            <a:endParaRPr lang="nl-NL" dirty="0"/>
          </a:p>
        </p:txBody>
      </p:sp>
      <p:sp>
        <p:nvSpPr>
          <p:cNvPr id="4" name="Tijdelijke aanduiding voor dianummer 3">
            <a:extLst>
              <a:ext uri="{FF2B5EF4-FFF2-40B4-BE49-F238E27FC236}">
                <a16:creationId xmlns:a16="http://schemas.microsoft.com/office/drawing/2014/main" id="{FBD10978-C13A-9087-5C61-78D758221F2A}"/>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16</a:t>
            </a:fld>
            <a:endParaRPr lang="nl-NL">
              <a:solidFill>
                <a:prstClr val="black"/>
              </a:solidFill>
              <a:latin typeface="Aptos" panose="02110004020202020204"/>
            </a:endParaRPr>
          </a:p>
        </p:txBody>
      </p:sp>
    </p:spTree>
    <p:extLst>
      <p:ext uri="{BB962C8B-B14F-4D97-AF65-F5344CB8AC3E}">
        <p14:creationId xmlns:p14="http://schemas.microsoft.com/office/powerpoint/2010/main" val="355323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54220-9EFC-3207-AB88-BC1DC97A38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2C301E-7DBB-85DB-A79F-C38AF0B703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D2EC99-2613-40AD-8563-8E2800DA59C8}"/>
              </a:ext>
            </a:extLst>
          </p:cNvPr>
          <p:cNvSpPr>
            <a:spLocks noGrp="1"/>
          </p:cNvSpPr>
          <p:nvPr>
            <p:ph type="body" idx="1"/>
          </p:nvPr>
        </p:nvSpPr>
        <p:spPr/>
        <p:txBody>
          <a:bodyPr/>
          <a:lstStyle/>
          <a:p>
            <a:r>
              <a:rPr lang="nl-NL" sz="1100" dirty="0"/>
              <a:t>Bespreek:</a:t>
            </a:r>
            <a:br>
              <a:rPr lang="nl-NL" sz="1100" dirty="0"/>
            </a:br>
            <a:r>
              <a:rPr lang="nl-NL" sz="1100" b="1" dirty="0"/>
              <a:t>Punt 1: </a:t>
            </a:r>
            <a:r>
              <a:rPr lang="nl-NL" sz="1100" dirty="0"/>
              <a:t>Wanneer de bewoner nog goed in staat is om gesprekken te voeren is hij/zij het eerste aanspreekpunt. Je treedt eerst met de bewoner in contact en vraagt of er behoefte is om een naaste te betrekken bij het gesprek.</a:t>
            </a:r>
          </a:p>
          <a:p>
            <a:r>
              <a:rPr lang="nl-NL" sz="1100" b="1" dirty="0"/>
              <a:t>Punt 2:  </a:t>
            </a:r>
            <a:r>
              <a:rPr lang="nl-NL" sz="1100" dirty="0"/>
              <a:t>De bewoner kan geen gesprekken meer voeren, gesprekken worden nu gevoerd met de eerste contactpersoon en indien akkoord met andere betrokkenen. Doordat familie veel op de afdeling is </a:t>
            </a:r>
            <a:r>
              <a:rPr lang="nl-NL" sz="1100" dirty="0" err="1"/>
              <a:t>is</a:t>
            </a:r>
            <a:r>
              <a:rPr lang="nl-NL" sz="1100" dirty="0"/>
              <a:t> het mogelijk dat zij jou of jij hen spontaan treft en spreekt. Zorg er wel voor dat het voeren van gesprekken niet alleen van toevalligheden afhangt. </a:t>
            </a:r>
          </a:p>
          <a:p>
            <a:r>
              <a:rPr lang="nl-NL" sz="1100" b="1" dirty="0"/>
              <a:t>Punt 3: </a:t>
            </a:r>
            <a:r>
              <a:rPr lang="nl-NL" sz="1100" dirty="0"/>
              <a:t>Familie is wel betrokken maar minder afwezig, nu zul je meer moeten plannen. Stem af met de eerste contactpersoon wat een prettige werkwijze is voor jullie beiden.</a:t>
            </a:r>
          </a:p>
          <a:p>
            <a:r>
              <a:rPr lang="nl-NL" sz="1100" b="1" dirty="0"/>
              <a:t>Punt 4: </a:t>
            </a:r>
            <a:r>
              <a:rPr lang="nl-NL" sz="1100" dirty="0"/>
              <a:t>Een mentor is vaak niet op de hoogte van specifieke wensen. Het is per mentor afhankelijk in hoeverre er mee gedacht kan worden bij het bespreken van toekomstige wensen.</a:t>
            </a:r>
          </a:p>
          <a:p>
            <a:endParaRPr lang="nl-NL" sz="1100" dirty="0"/>
          </a:p>
          <a:p>
            <a:r>
              <a:rPr lang="nl-NL" sz="1100" dirty="0"/>
              <a:t>Zin die je kunt gebruiken bij het introduceren van het wensenboekje: Wij werken met een wensenboekje om de bewoner beter te leren kennen en om erachter te komen wat voor de bewoner belangrijk is in het leven nu en in de toekomst. </a:t>
            </a:r>
            <a:br>
              <a:rPr lang="nl-NL" sz="1100" dirty="0"/>
            </a:br>
            <a:endParaRPr lang="nl-NL" sz="1100" dirty="0"/>
          </a:p>
          <a:p>
            <a:r>
              <a:rPr lang="nl-NL" sz="1100" dirty="0"/>
              <a:t>Het is belangrijk om toe te voegen dat je het gesprek en het wensenboekje iedereen aanbiedt en dat dit niet te maken heeft met een verwachte levensverwachting voor een bepaald persoon.</a:t>
            </a:r>
            <a:br>
              <a:rPr lang="nl-NL" sz="1100" dirty="0"/>
            </a:br>
            <a:endParaRPr lang="nl-NL" sz="1100" dirty="0"/>
          </a:p>
          <a:p>
            <a:endParaRPr lang="nl-NL" sz="1100" dirty="0"/>
          </a:p>
        </p:txBody>
      </p:sp>
      <p:sp>
        <p:nvSpPr>
          <p:cNvPr id="4" name="Tijdelijke aanduiding voor dianummer 3">
            <a:extLst>
              <a:ext uri="{FF2B5EF4-FFF2-40B4-BE49-F238E27FC236}">
                <a16:creationId xmlns:a16="http://schemas.microsoft.com/office/drawing/2014/main" id="{EA0A00B6-FAE8-87EB-54C7-404E566E4CB9}"/>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17</a:t>
            </a:fld>
            <a:endParaRPr lang="nl-NL">
              <a:solidFill>
                <a:prstClr val="black"/>
              </a:solidFill>
              <a:latin typeface="Aptos" panose="02110004020202020204"/>
            </a:endParaRPr>
          </a:p>
        </p:txBody>
      </p:sp>
    </p:spTree>
    <p:extLst>
      <p:ext uri="{BB962C8B-B14F-4D97-AF65-F5344CB8AC3E}">
        <p14:creationId xmlns:p14="http://schemas.microsoft.com/office/powerpoint/2010/main" val="1667967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Deze</a:t>
            </a:r>
            <a:r>
              <a:rPr lang="en-US"/>
              <a:t> sheet </a:t>
            </a:r>
            <a:r>
              <a:rPr lang="en-US" err="1"/>
              <a:t>laat</a:t>
            </a:r>
            <a:r>
              <a:rPr lang="en-US"/>
              <a:t> zien hoe we het boekje inzetten in de praktijk. Nieuwe bewoners en hun naasten ontvangen het boekje binnen zes weken na opname. We doen dit bewust vroeg in het zorgproces, omdat we het belangrijk vinden om tijdig in gesprek te gaan over de toekomst. Daarbij is het belangrijk om goed toe te lichten dat dit gesprek niet gaat over levensverwachting, maar over wensen, zorgen en wat voor iemand belangrijk is in de komende periode.</a:t>
            </a:r>
            <a:endParaRPr lang="nl-NL"/>
          </a:p>
          <a:p>
            <a:r>
              <a:rPr lang="en-US"/>
              <a:t>Het </a:t>
            </a:r>
            <a:r>
              <a:rPr lang="en-US" err="1"/>
              <a:t>boekje</a:t>
            </a:r>
            <a:r>
              <a:rPr lang="en-US"/>
              <a:t> is nadrukkelijk van en voor de bewoner en diens naasten. Zij kunnen het eerst samen bekijken en bespreken, in hun eigen tempo. Vervolgens komen de uitkomsten terug in de eerste zorgleefplanbespreking, zodat wat voor de bewoner belangrijk is ook meegenomen kan worden in de zorg en begeleiding.</a:t>
            </a:r>
          </a:p>
          <a:p>
            <a:r>
              <a:rPr lang="en-US" err="1"/>
              <a:t>Tegelijkertijd</a:t>
            </a:r>
            <a:r>
              <a:rPr lang="en-US"/>
              <a:t> </a:t>
            </a:r>
            <a:r>
              <a:rPr lang="en-US" err="1"/>
              <a:t>erkennen</a:t>
            </a:r>
            <a:r>
              <a:rPr lang="en-US"/>
              <a:t> we dat niet iedere bewoner of naaste met het boekje aan de slag zal gaan. Daarom is het van belang dat zorgverleners in ieder geval altijd de basis van het gesprek kunnen voeren. De drie vragen op deze sheet helpen daarbij: hoe kijkt iemand naar de toekomst, waar hoopt iemand op en waar maakt iemand zich zorgen over. Deze vragen geven laagdrempelig ingang tot een gesprek over wensen, behoeften en passende zorg</a:t>
            </a:r>
          </a:p>
          <a:p>
            <a:endParaRPr lang="en-US" dirty="0">
              <a:ea typeface="Calibri"/>
              <a:cs typeface="Calibri"/>
            </a:endParaRPr>
          </a:p>
          <a:p>
            <a:r>
              <a:rPr lang="en-US" dirty="0"/>
              <a:t>Wie de </a:t>
            </a:r>
            <a:r>
              <a:rPr lang="en-US" dirty="0" err="1"/>
              <a:t>boekjes</a:t>
            </a:r>
            <a:r>
              <a:rPr lang="en-US" dirty="0"/>
              <a:t> </a:t>
            </a:r>
            <a:r>
              <a:rPr lang="en-US" dirty="0" err="1"/>
              <a:t>uitdeelt</a:t>
            </a:r>
            <a:r>
              <a:rPr lang="en-US" dirty="0"/>
              <a:t> </a:t>
            </a:r>
            <a:r>
              <a:rPr lang="en-US" dirty="0" err="1"/>
              <a:t>en</a:t>
            </a:r>
            <a:r>
              <a:rPr lang="en-US" dirty="0"/>
              <a:t> hoe </a:t>
            </a:r>
            <a:r>
              <a:rPr lang="en-US" dirty="0" err="1"/>
              <a:t>wordt</a:t>
            </a:r>
            <a:r>
              <a:rPr lang="en-US" dirty="0"/>
              <a:t> </a:t>
            </a:r>
            <a:r>
              <a:rPr lang="en-US" dirty="0" err="1"/>
              <a:t>bijgehouden</a:t>
            </a:r>
            <a:r>
              <a:rPr lang="en-US" dirty="0"/>
              <a:t> of </a:t>
            </a:r>
            <a:r>
              <a:rPr lang="en-US" dirty="0" err="1"/>
              <a:t>bewoners</a:t>
            </a:r>
            <a:r>
              <a:rPr lang="en-US" dirty="0"/>
              <a:t> </a:t>
            </a:r>
            <a:r>
              <a:rPr lang="en-US" dirty="0" err="1"/>
              <a:t>en</a:t>
            </a:r>
            <a:r>
              <a:rPr lang="en-US" dirty="0"/>
              <a:t> </a:t>
            </a:r>
            <a:r>
              <a:rPr lang="en-US" dirty="0" err="1"/>
              <a:t>naasten</a:t>
            </a:r>
            <a:r>
              <a:rPr lang="en-US" dirty="0"/>
              <a:t> het </a:t>
            </a:r>
            <a:r>
              <a:rPr lang="en-US" dirty="0" err="1"/>
              <a:t>boekje</a:t>
            </a:r>
            <a:r>
              <a:rPr lang="en-US" dirty="0"/>
              <a:t> </a:t>
            </a:r>
            <a:r>
              <a:rPr lang="en-US" dirty="0" err="1"/>
              <a:t>hebben</a:t>
            </a:r>
            <a:r>
              <a:rPr lang="en-US" dirty="0"/>
              <a:t> </a:t>
            </a:r>
            <a:r>
              <a:rPr lang="en-US" dirty="0" err="1"/>
              <a:t>ontvangen</a:t>
            </a:r>
            <a:r>
              <a:rPr lang="en-US" dirty="0"/>
              <a:t>, </a:t>
            </a:r>
            <a:r>
              <a:rPr lang="en-US" dirty="0" err="1"/>
              <a:t>kan</a:t>
            </a:r>
            <a:r>
              <a:rPr lang="en-US" dirty="0"/>
              <a:t> het team het </a:t>
            </a:r>
            <a:r>
              <a:rPr lang="en-US" dirty="0" err="1"/>
              <a:t>beste</a:t>
            </a:r>
            <a:r>
              <a:rPr lang="en-US" dirty="0"/>
              <a:t> </a:t>
            </a:r>
            <a:r>
              <a:rPr lang="en-US" dirty="0" err="1"/>
              <a:t>onderling</a:t>
            </a:r>
            <a:r>
              <a:rPr lang="en-US" dirty="0"/>
              <a:t> </a:t>
            </a:r>
            <a:r>
              <a:rPr lang="en-US" dirty="0" err="1"/>
              <a:t>afspreken</a:t>
            </a:r>
            <a:r>
              <a:rPr lang="en-US" dirty="0"/>
              <a:t>. Bij de start van het </a:t>
            </a:r>
            <a:r>
              <a:rPr lang="en-US" dirty="0" err="1"/>
              <a:t>werken</a:t>
            </a:r>
            <a:r>
              <a:rPr lang="en-US" dirty="0"/>
              <a:t> met </a:t>
            </a:r>
            <a:r>
              <a:rPr lang="en-US" dirty="0" err="1"/>
              <a:t>deze</a:t>
            </a:r>
            <a:r>
              <a:rPr lang="en-US" dirty="0"/>
              <a:t> </a:t>
            </a:r>
            <a:r>
              <a:rPr lang="en-US" dirty="0" err="1"/>
              <a:t>boekjes</a:t>
            </a:r>
            <a:r>
              <a:rPr lang="en-US" dirty="0"/>
              <a:t> is het </a:t>
            </a:r>
            <a:r>
              <a:rPr lang="en-US" dirty="0" err="1"/>
              <a:t>belangrijk</a:t>
            </a:r>
            <a:r>
              <a:rPr lang="en-US" dirty="0"/>
              <a:t> </a:t>
            </a:r>
            <a:r>
              <a:rPr lang="en-US" dirty="0" err="1"/>
              <a:t>dat</a:t>
            </a:r>
            <a:r>
              <a:rPr lang="en-US" dirty="0"/>
              <a:t> </a:t>
            </a:r>
            <a:r>
              <a:rPr lang="en-US" dirty="0" err="1"/>
              <a:t>niet</a:t>
            </a:r>
            <a:r>
              <a:rPr lang="en-US" dirty="0"/>
              <a:t> </a:t>
            </a:r>
            <a:r>
              <a:rPr lang="en-US" dirty="0" err="1"/>
              <a:t>alleen</a:t>
            </a:r>
            <a:r>
              <a:rPr lang="en-US" dirty="0"/>
              <a:t> </a:t>
            </a:r>
            <a:r>
              <a:rPr lang="en-US" dirty="0" err="1"/>
              <a:t>nieuwe</a:t>
            </a:r>
            <a:r>
              <a:rPr lang="en-US" dirty="0"/>
              <a:t>, maar </a:t>
            </a:r>
            <a:r>
              <a:rPr lang="en-US" dirty="0" err="1"/>
              <a:t>ook</a:t>
            </a:r>
            <a:r>
              <a:rPr lang="en-US" dirty="0"/>
              <a:t> </a:t>
            </a:r>
            <a:r>
              <a:rPr lang="en-US" dirty="0" err="1"/>
              <a:t>huidige</a:t>
            </a:r>
            <a:r>
              <a:rPr lang="en-US" dirty="0"/>
              <a:t> </a:t>
            </a:r>
            <a:r>
              <a:rPr lang="en-US" dirty="0" err="1"/>
              <a:t>bewoners</a:t>
            </a:r>
            <a:r>
              <a:rPr lang="en-US" dirty="0"/>
              <a:t> het </a:t>
            </a:r>
            <a:r>
              <a:rPr lang="en-US" dirty="0" err="1"/>
              <a:t>boekje</a:t>
            </a:r>
            <a:r>
              <a:rPr lang="en-US" dirty="0"/>
              <a:t> </a:t>
            </a:r>
            <a:r>
              <a:rPr lang="en-US" dirty="0" err="1"/>
              <a:t>uitgereikt</a:t>
            </a:r>
            <a:r>
              <a:rPr lang="en-US" dirty="0"/>
              <a:t> </a:t>
            </a:r>
            <a:r>
              <a:rPr lang="en-US" dirty="0" err="1"/>
              <a:t>krijgen</a:t>
            </a:r>
            <a:r>
              <a:rPr lang="en-US" dirty="0"/>
              <a:t>.</a:t>
            </a:r>
            <a:endParaRPr lang="en-US" dirty="0">
              <a:ea typeface="Calibri"/>
              <a:cs typeface="Calibri"/>
            </a:endParaRPr>
          </a:p>
          <a:p>
            <a:r>
              <a:rPr lang="en-US" dirty="0"/>
              <a:t>Het is heel </a:t>
            </a:r>
            <a:r>
              <a:rPr lang="en-US" dirty="0" err="1"/>
              <a:t>begrijpelijk</a:t>
            </a:r>
            <a:r>
              <a:rPr lang="en-US" dirty="0"/>
              <a:t> </a:t>
            </a:r>
            <a:r>
              <a:rPr lang="en-US" dirty="0" err="1"/>
              <a:t>dat</a:t>
            </a:r>
            <a:r>
              <a:rPr lang="en-US" dirty="0"/>
              <a:t> het in het begin </a:t>
            </a:r>
            <a:r>
              <a:rPr lang="en-US" dirty="0" err="1"/>
              <a:t>spannend</a:t>
            </a:r>
            <a:r>
              <a:rPr lang="en-US" dirty="0"/>
              <a:t> </a:t>
            </a:r>
            <a:r>
              <a:rPr lang="en-US" dirty="0" err="1"/>
              <a:t>kan</a:t>
            </a:r>
            <a:r>
              <a:rPr lang="en-US" dirty="0"/>
              <a:t> </a:t>
            </a:r>
            <a:r>
              <a:rPr lang="en-US" dirty="0" err="1"/>
              <a:t>zijn</a:t>
            </a:r>
            <a:r>
              <a:rPr lang="en-US" dirty="0"/>
              <a:t> om met </a:t>
            </a:r>
            <a:r>
              <a:rPr lang="en-US" dirty="0" err="1"/>
              <a:t>bewoners</a:t>
            </a:r>
            <a:r>
              <a:rPr lang="en-US" dirty="0"/>
              <a:t> of </a:t>
            </a:r>
            <a:r>
              <a:rPr lang="en-US" dirty="0" err="1"/>
              <a:t>naasten</a:t>
            </a:r>
            <a:r>
              <a:rPr lang="en-US" dirty="0"/>
              <a:t> in </a:t>
            </a:r>
            <a:r>
              <a:rPr lang="en-US" dirty="0" err="1"/>
              <a:t>gesprek</a:t>
            </a:r>
            <a:r>
              <a:rPr lang="en-US" dirty="0"/>
              <a:t> </a:t>
            </a:r>
            <a:r>
              <a:rPr lang="en-US" dirty="0" err="1"/>
              <a:t>te</a:t>
            </a:r>
            <a:r>
              <a:rPr lang="en-US" dirty="0"/>
              <a:t> </a:t>
            </a:r>
            <a:r>
              <a:rPr lang="en-US" dirty="0" err="1"/>
              <a:t>gaan</a:t>
            </a:r>
            <a:r>
              <a:rPr lang="en-US" dirty="0"/>
              <a:t> over het </a:t>
            </a:r>
            <a:r>
              <a:rPr lang="en-US" dirty="0" err="1"/>
              <a:t>boekje</a:t>
            </a:r>
            <a:r>
              <a:rPr lang="en-US" dirty="0"/>
              <a:t> </a:t>
            </a:r>
            <a:r>
              <a:rPr lang="en-US" dirty="0" err="1"/>
              <a:t>en</a:t>
            </a:r>
            <a:r>
              <a:rPr lang="en-US" dirty="0"/>
              <a:t> over </a:t>
            </a:r>
            <a:r>
              <a:rPr lang="en-US" dirty="0" err="1"/>
              <a:t>palliatieve</a:t>
            </a:r>
            <a:r>
              <a:rPr lang="en-US" dirty="0"/>
              <a:t> </a:t>
            </a:r>
            <a:r>
              <a:rPr lang="en-US" dirty="0" err="1"/>
              <a:t>zorg</a:t>
            </a:r>
            <a:r>
              <a:rPr lang="en-US" dirty="0"/>
              <a:t>. Wat </a:t>
            </a:r>
            <a:r>
              <a:rPr lang="en-US" dirty="0" err="1"/>
              <a:t>vaak</a:t>
            </a:r>
            <a:r>
              <a:rPr lang="en-US" dirty="0"/>
              <a:t> </a:t>
            </a:r>
            <a:r>
              <a:rPr lang="en-US" dirty="0" err="1"/>
              <a:t>helpt</a:t>
            </a:r>
            <a:r>
              <a:rPr lang="en-US" dirty="0"/>
              <a:t>, is om </a:t>
            </a:r>
            <a:r>
              <a:rPr lang="en-US" dirty="0" err="1"/>
              <a:t>te</a:t>
            </a:r>
            <a:r>
              <a:rPr lang="en-US" dirty="0"/>
              <a:t> </a:t>
            </a:r>
            <a:r>
              <a:rPr lang="en-US" dirty="0" err="1"/>
              <a:t>beginnen</a:t>
            </a:r>
            <a:r>
              <a:rPr lang="en-US" dirty="0"/>
              <a:t> </a:t>
            </a:r>
            <a:r>
              <a:rPr lang="en-US" dirty="0" err="1"/>
              <a:t>bij</a:t>
            </a:r>
            <a:r>
              <a:rPr lang="en-US" dirty="0"/>
              <a:t> </a:t>
            </a:r>
            <a:r>
              <a:rPr lang="en-US" dirty="0" err="1"/>
              <a:t>iemand</a:t>
            </a:r>
            <a:r>
              <a:rPr lang="en-US" dirty="0"/>
              <a:t> </a:t>
            </a:r>
            <a:r>
              <a:rPr lang="en-US" dirty="0" err="1"/>
              <a:t>bij</a:t>
            </a:r>
            <a:r>
              <a:rPr lang="en-US" dirty="0"/>
              <a:t> </a:t>
            </a:r>
            <a:r>
              <a:rPr lang="en-US" dirty="0" err="1"/>
              <a:t>wie</a:t>
            </a:r>
            <a:r>
              <a:rPr lang="en-US" dirty="0"/>
              <a:t> je </a:t>
            </a:r>
            <a:r>
              <a:rPr lang="en-US" dirty="0" err="1"/>
              <a:t>je</a:t>
            </a:r>
            <a:r>
              <a:rPr lang="en-US" dirty="0"/>
              <a:t> </a:t>
            </a:r>
            <a:r>
              <a:rPr lang="en-US" dirty="0" err="1"/>
              <a:t>als</a:t>
            </a:r>
            <a:r>
              <a:rPr lang="en-US" dirty="0"/>
              <a:t> </a:t>
            </a:r>
            <a:r>
              <a:rPr lang="en-US" dirty="0" err="1"/>
              <a:t>zorgverlener</a:t>
            </a:r>
            <a:r>
              <a:rPr lang="en-US" dirty="0"/>
              <a:t> op je </a:t>
            </a:r>
            <a:r>
              <a:rPr lang="en-US" dirty="0" err="1"/>
              <a:t>gemak</a:t>
            </a:r>
            <a:r>
              <a:rPr lang="en-US" dirty="0"/>
              <a:t> </a:t>
            </a:r>
            <a:r>
              <a:rPr lang="en-US" dirty="0" err="1"/>
              <a:t>voelt</a:t>
            </a:r>
            <a:r>
              <a:rPr lang="en-US" dirty="0"/>
              <a:t>. Het mag </a:t>
            </a:r>
            <a:r>
              <a:rPr lang="en-US" dirty="0" err="1"/>
              <a:t>daarbij</a:t>
            </a:r>
            <a:r>
              <a:rPr lang="en-US" dirty="0"/>
              <a:t> </a:t>
            </a:r>
            <a:r>
              <a:rPr lang="en-US" dirty="0" err="1"/>
              <a:t>ook</a:t>
            </a:r>
            <a:r>
              <a:rPr lang="en-US" dirty="0"/>
              <a:t> </a:t>
            </a:r>
            <a:r>
              <a:rPr lang="en-US" dirty="0" err="1"/>
              <a:t>benoemd</a:t>
            </a:r>
            <a:r>
              <a:rPr lang="en-US" dirty="0"/>
              <a:t> </a:t>
            </a:r>
            <a:r>
              <a:rPr lang="en-US" dirty="0" err="1"/>
              <a:t>worden</a:t>
            </a:r>
            <a:r>
              <a:rPr lang="en-US" dirty="0"/>
              <a:t> </a:t>
            </a:r>
            <a:r>
              <a:rPr lang="en-US" dirty="0" err="1"/>
              <a:t>dat</a:t>
            </a:r>
            <a:r>
              <a:rPr lang="en-US" dirty="0"/>
              <a:t> </a:t>
            </a:r>
            <a:r>
              <a:rPr lang="en-US" dirty="0" err="1"/>
              <a:t>dit</a:t>
            </a:r>
            <a:r>
              <a:rPr lang="en-US" dirty="0"/>
              <a:t> </a:t>
            </a:r>
            <a:r>
              <a:rPr lang="en-US" dirty="0" err="1"/>
              <a:t>nieuw</a:t>
            </a:r>
            <a:r>
              <a:rPr lang="en-US" dirty="0"/>
              <a:t> is </a:t>
            </a:r>
            <a:r>
              <a:rPr lang="en-US" dirty="0" err="1"/>
              <a:t>en</a:t>
            </a:r>
            <a:r>
              <a:rPr lang="en-US" dirty="0"/>
              <a:t> </a:t>
            </a:r>
            <a:r>
              <a:rPr lang="en-US" dirty="0" err="1"/>
              <a:t>dat</a:t>
            </a:r>
            <a:r>
              <a:rPr lang="en-US" dirty="0"/>
              <a:t> je het </a:t>
            </a:r>
            <a:r>
              <a:rPr lang="en-US" dirty="0" err="1"/>
              <a:t>zelf</a:t>
            </a:r>
            <a:r>
              <a:rPr lang="en-US" dirty="0"/>
              <a:t> </a:t>
            </a:r>
            <a:r>
              <a:rPr lang="en-US" dirty="0" err="1"/>
              <a:t>nog</a:t>
            </a:r>
            <a:r>
              <a:rPr lang="en-US" dirty="0"/>
              <a:t> </a:t>
            </a:r>
            <a:r>
              <a:rPr lang="en-US" dirty="0" err="1"/>
              <a:t>spannend</a:t>
            </a:r>
            <a:r>
              <a:rPr lang="en-US" dirty="0"/>
              <a:t> </a:t>
            </a:r>
            <a:r>
              <a:rPr lang="en-US" dirty="0" err="1"/>
              <a:t>vindt</a:t>
            </a:r>
            <a:r>
              <a:rPr lang="en-US" dirty="0"/>
              <a:t>. </a:t>
            </a:r>
            <a:r>
              <a:rPr lang="en-US" dirty="0" err="1"/>
              <a:t>Daarnaast</a:t>
            </a:r>
            <a:r>
              <a:rPr lang="en-US" dirty="0"/>
              <a:t> </a:t>
            </a:r>
            <a:r>
              <a:rPr lang="en-US" dirty="0" err="1"/>
              <a:t>kan</a:t>
            </a:r>
            <a:r>
              <a:rPr lang="en-US" dirty="0"/>
              <a:t> het </a:t>
            </a:r>
            <a:r>
              <a:rPr lang="en-US" dirty="0" err="1"/>
              <a:t>helpend</a:t>
            </a:r>
            <a:r>
              <a:rPr lang="en-US" dirty="0"/>
              <a:t> </a:t>
            </a:r>
            <a:r>
              <a:rPr lang="en-US" dirty="0" err="1"/>
              <a:t>zijn</a:t>
            </a:r>
            <a:r>
              <a:rPr lang="en-US" dirty="0"/>
              <a:t> om </a:t>
            </a:r>
            <a:r>
              <a:rPr lang="en-US" dirty="0" err="1"/>
              <a:t>eerst</a:t>
            </a:r>
            <a:r>
              <a:rPr lang="en-US" dirty="0"/>
              <a:t> </a:t>
            </a:r>
            <a:r>
              <a:rPr lang="en-US" dirty="0" err="1"/>
              <a:t>te</a:t>
            </a:r>
            <a:r>
              <a:rPr lang="en-US" dirty="0"/>
              <a:t> </a:t>
            </a:r>
            <a:r>
              <a:rPr lang="en-US" dirty="0" err="1"/>
              <a:t>oefenen</a:t>
            </a:r>
            <a:r>
              <a:rPr lang="en-US" dirty="0"/>
              <a:t> met </a:t>
            </a:r>
            <a:r>
              <a:rPr lang="en-US" dirty="0" err="1"/>
              <a:t>een</a:t>
            </a:r>
            <a:r>
              <a:rPr lang="en-US" dirty="0"/>
              <a:t> </a:t>
            </a:r>
            <a:r>
              <a:rPr lang="en-US" dirty="0" err="1"/>
              <a:t>collega</a:t>
            </a:r>
            <a:r>
              <a:rPr lang="en-US" dirty="0"/>
              <a:t> of </a:t>
            </a:r>
            <a:r>
              <a:rPr lang="en-US" dirty="0" err="1"/>
              <a:t>een</a:t>
            </a:r>
            <a:r>
              <a:rPr lang="en-US" dirty="0"/>
              <a:t> </a:t>
            </a:r>
            <a:r>
              <a:rPr lang="en-US" dirty="0" err="1"/>
              <a:t>familielid</a:t>
            </a:r>
            <a:r>
              <a:rPr lang="en-US" dirty="0"/>
              <a:t>. Op die </a:t>
            </a:r>
            <a:r>
              <a:rPr lang="en-US" dirty="0" err="1"/>
              <a:t>manier</a:t>
            </a:r>
            <a:r>
              <a:rPr lang="en-US" dirty="0"/>
              <a:t> </a:t>
            </a:r>
            <a:r>
              <a:rPr lang="en-US" dirty="0" err="1"/>
              <a:t>groeit</a:t>
            </a:r>
            <a:r>
              <a:rPr lang="en-US" dirty="0"/>
              <a:t> het </a:t>
            </a:r>
            <a:r>
              <a:rPr lang="en-US" dirty="0" err="1"/>
              <a:t>vertrouwen</a:t>
            </a:r>
            <a:r>
              <a:rPr lang="en-US" dirty="0"/>
              <a:t> </a:t>
            </a:r>
            <a:r>
              <a:rPr lang="en-US" dirty="0" err="1"/>
              <a:t>stap</a:t>
            </a:r>
            <a:r>
              <a:rPr lang="en-US" dirty="0"/>
              <a:t> </a:t>
            </a:r>
            <a:r>
              <a:rPr lang="en-US" dirty="0" err="1"/>
              <a:t>voor</a:t>
            </a:r>
            <a:r>
              <a:rPr lang="en-US" dirty="0"/>
              <a:t> </a:t>
            </a:r>
            <a:r>
              <a:rPr lang="en-US" dirty="0" err="1"/>
              <a:t>stap</a:t>
            </a:r>
            <a:r>
              <a:rPr lang="en-US" dirty="0"/>
              <a:t>.</a:t>
            </a:r>
            <a:endParaRPr lang="en-US" dirty="0">
              <a:ea typeface="Calibri"/>
              <a:cs typeface="Calibri"/>
            </a:endParaRPr>
          </a:p>
          <a:p>
            <a:r>
              <a:rPr lang="en-US" dirty="0"/>
              <a:t>Binnen </a:t>
            </a:r>
            <a:r>
              <a:rPr lang="en-US" dirty="0" err="1"/>
              <a:t>ieder</a:t>
            </a:r>
            <a:r>
              <a:rPr lang="en-US" dirty="0"/>
              <a:t> team </a:t>
            </a:r>
            <a:r>
              <a:rPr lang="en-US" dirty="0" err="1"/>
              <a:t>zullen</a:t>
            </a:r>
            <a:r>
              <a:rPr lang="en-US" dirty="0"/>
              <a:t> er </a:t>
            </a:r>
            <a:r>
              <a:rPr lang="en-US" dirty="0" err="1"/>
              <a:t>collega’s</a:t>
            </a:r>
            <a:r>
              <a:rPr lang="en-US" dirty="0"/>
              <a:t> </a:t>
            </a:r>
            <a:r>
              <a:rPr lang="en-US" dirty="0" err="1"/>
              <a:t>zijn</a:t>
            </a:r>
            <a:r>
              <a:rPr lang="en-US" dirty="0"/>
              <a:t> die </a:t>
            </a:r>
            <a:r>
              <a:rPr lang="en-US" dirty="0" err="1"/>
              <a:t>zich</a:t>
            </a:r>
            <a:r>
              <a:rPr lang="en-US" dirty="0"/>
              <a:t> al wat </a:t>
            </a:r>
            <a:r>
              <a:rPr lang="en-US" dirty="0" err="1"/>
              <a:t>zekerder</a:t>
            </a:r>
            <a:r>
              <a:rPr lang="en-US" dirty="0"/>
              <a:t> </a:t>
            </a:r>
            <a:r>
              <a:rPr lang="en-US" dirty="0" err="1"/>
              <a:t>voelen</a:t>
            </a:r>
            <a:r>
              <a:rPr lang="en-US" dirty="0"/>
              <a:t> in het </a:t>
            </a:r>
            <a:r>
              <a:rPr lang="en-US" dirty="0" err="1"/>
              <a:t>voeren</a:t>
            </a:r>
            <a:r>
              <a:rPr lang="en-US" dirty="0"/>
              <a:t> van </a:t>
            </a:r>
            <a:r>
              <a:rPr lang="en-US" dirty="0" err="1"/>
              <a:t>dit</a:t>
            </a:r>
            <a:r>
              <a:rPr lang="en-US" dirty="0"/>
              <a:t> </a:t>
            </a:r>
            <a:r>
              <a:rPr lang="en-US" dirty="0" err="1"/>
              <a:t>soort</a:t>
            </a:r>
            <a:r>
              <a:rPr lang="en-US" dirty="0"/>
              <a:t> </a:t>
            </a:r>
            <a:r>
              <a:rPr lang="en-US" dirty="0" err="1"/>
              <a:t>gesprekken</a:t>
            </a:r>
            <a:r>
              <a:rPr lang="en-US" dirty="0"/>
              <a:t>. Het </a:t>
            </a:r>
            <a:r>
              <a:rPr lang="en-US" dirty="0" err="1"/>
              <a:t>helpt</a:t>
            </a:r>
            <a:r>
              <a:rPr lang="en-US" dirty="0"/>
              <a:t> om </a:t>
            </a:r>
            <a:r>
              <a:rPr lang="en-US" dirty="0" err="1"/>
              <a:t>juist</a:t>
            </a:r>
            <a:r>
              <a:rPr lang="en-US" dirty="0"/>
              <a:t> </a:t>
            </a:r>
            <a:r>
              <a:rPr lang="en-US" dirty="0" err="1"/>
              <a:t>deze</a:t>
            </a:r>
            <a:r>
              <a:rPr lang="en-US" dirty="0"/>
              <a:t> </a:t>
            </a:r>
            <a:r>
              <a:rPr lang="en-US" dirty="0" err="1"/>
              <a:t>collega’s</a:t>
            </a:r>
            <a:r>
              <a:rPr lang="en-US" dirty="0"/>
              <a:t> in </a:t>
            </a:r>
            <a:r>
              <a:rPr lang="en-US" dirty="0" err="1"/>
              <a:t>eerste</a:t>
            </a:r>
            <a:r>
              <a:rPr lang="en-US" dirty="0"/>
              <a:t> </a:t>
            </a:r>
            <a:r>
              <a:rPr lang="en-US" dirty="0" err="1"/>
              <a:t>instantie</a:t>
            </a:r>
            <a:r>
              <a:rPr lang="en-US" dirty="0"/>
              <a:t> </a:t>
            </a:r>
            <a:r>
              <a:rPr lang="en-US" dirty="0" err="1"/>
              <a:t>een</a:t>
            </a:r>
            <a:r>
              <a:rPr lang="en-US" dirty="0"/>
              <a:t> </a:t>
            </a:r>
            <a:r>
              <a:rPr lang="en-US" dirty="0" err="1"/>
              <a:t>kartrekkersrol</a:t>
            </a:r>
            <a:r>
              <a:rPr lang="en-US" dirty="0"/>
              <a:t> </a:t>
            </a:r>
            <a:r>
              <a:rPr lang="en-US" dirty="0" err="1"/>
              <a:t>te</a:t>
            </a:r>
            <a:r>
              <a:rPr lang="en-US" dirty="0"/>
              <a:t> </a:t>
            </a:r>
            <a:r>
              <a:rPr lang="en-US" dirty="0" err="1"/>
              <a:t>geven</a:t>
            </a:r>
            <a:r>
              <a:rPr lang="en-US" dirty="0"/>
              <a:t>, </a:t>
            </a:r>
            <a:r>
              <a:rPr lang="en-US" dirty="0" err="1"/>
              <a:t>zodat</a:t>
            </a:r>
            <a:r>
              <a:rPr lang="en-US" dirty="0"/>
              <a:t> </a:t>
            </a:r>
            <a:r>
              <a:rPr lang="en-US" dirty="0" err="1"/>
              <a:t>zij</a:t>
            </a:r>
            <a:r>
              <a:rPr lang="en-US" dirty="0"/>
              <a:t> </a:t>
            </a:r>
            <a:r>
              <a:rPr lang="en-US" dirty="0" err="1"/>
              <a:t>anderen</a:t>
            </a:r>
            <a:r>
              <a:rPr lang="en-US" dirty="0"/>
              <a:t> </a:t>
            </a:r>
            <a:r>
              <a:rPr lang="en-US" dirty="0" err="1"/>
              <a:t>kunnen</a:t>
            </a:r>
            <a:r>
              <a:rPr lang="en-US" dirty="0"/>
              <a:t> </a:t>
            </a:r>
            <a:r>
              <a:rPr lang="en-US" dirty="0" err="1"/>
              <a:t>meenemen</a:t>
            </a:r>
            <a:r>
              <a:rPr lang="en-US" dirty="0"/>
              <a:t> </a:t>
            </a:r>
            <a:r>
              <a:rPr lang="en-US" dirty="0" err="1"/>
              <a:t>en</a:t>
            </a:r>
            <a:r>
              <a:rPr lang="en-US" dirty="0"/>
              <a:t> </a:t>
            </a:r>
            <a:r>
              <a:rPr lang="en-US" dirty="0" err="1"/>
              <a:t>ondersteunen</a:t>
            </a:r>
            <a:r>
              <a:rPr lang="en-US" dirty="0"/>
              <a:t> in het </a:t>
            </a:r>
            <a:r>
              <a:rPr lang="en-US" dirty="0" err="1"/>
              <a:t>proces</a:t>
            </a:r>
            <a:r>
              <a:rPr lang="en-US" dirty="0"/>
              <a:t> van </a:t>
            </a:r>
            <a:r>
              <a:rPr lang="en-US" dirty="0" err="1"/>
              <a:t>gespreksvoering</a:t>
            </a:r>
            <a:r>
              <a:rPr lang="en-US" dirty="0"/>
              <a:t> over </a:t>
            </a:r>
            <a:r>
              <a:rPr lang="en-US" dirty="0" err="1"/>
              <a:t>palliatieve</a:t>
            </a:r>
            <a:r>
              <a:rPr lang="en-US" dirty="0"/>
              <a:t> </a:t>
            </a:r>
            <a:r>
              <a:rPr lang="en-US" dirty="0" err="1"/>
              <a:t>zorg</a:t>
            </a:r>
            <a:r>
              <a:rPr lang="en-US" dirty="0"/>
              <a:t>.</a:t>
            </a:r>
            <a:endParaRPr lang="en-US" dirty="0">
              <a:ea typeface="Calibri"/>
              <a:cs typeface="Calibri"/>
            </a:endParaRP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0CE72ABC-F8CF-422F-864F-655BCD4A3574}" type="slidenum">
              <a:rPr lang="nl-NL" smtClean="0"/>
              <a:t>18</a:t>
            </a:fld>
            <a:endParaRPr lang="nl-NL"/>
          </a:p>
        </p:txBody>
      </p:sp>
    </p:spTree>
    <p:extLst>
      <p:ext uri="{BB962C8B-B14F-4D97-AF65-F5344CB8AC3E}">
        <p14:creationId xmlns:p14="http://schemas.microsoft.com/office/powerpoint/2010/main" val="1151990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E297-7EAE-286B-D6D0-B5B431FACA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90A831-6532-F964-BC87-C6A51418E6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8B2670-618D-BDEA-E2A0-050483D7F4E0}"/>
              </a:ext>
            </a:extLst>
          </p:cNvPr>
          <p:cNvSpPr>
            <a:spLocks noGrp="1"/>
          </p:cNvSpPr>
          <p:nvPr>
            <p:ph type="body" idx="1"/>
          </p:nvPr>
        </p:nvSpPr>
        <p:spPr/>
        <p:txBody>
          <a:bodyPr/>
          <a:lstStyle/>
          <a:p>
            <a:r>
              <a:rPr lang="nl-NL" b="1" dirty="0"/>
              <a:t>Pas deze dia aan als er op een andere plek in het ECD gerapporteerd moet worden.</a:t>
            </a:r>
          </a:p>
          <a:p>
            <a:endParaRPr lang="nl-NL" dirty="0"/>
          </a:p>
          <a:p>
            <a:r>
              <a:rPr lang="nl-NL" dirty="0"/>
              <a:t>als we een goed gesprek hebben gehad, maar het nergens terug te vinden is, dan hangt het af van toeval of collega’s dezelfde lijn volgen. Daarom leggen we minimaal vast dat het wensenboekje is besproken, en vooral: </a:t>
            </a:r>
            <a:r>
              <a:rPr lang="nl-NL" b="0" dirty="0"/>
              <a:t>wat de kernafspraken zijn.</a:t>
            </a:r>
          </a:p>
          <a:p>
            <a:endParaRPr lang="nl-NL" dirty="0"/>
          </a:p>
          <a:p>
            <a:r>
              <a:rPr lang="nl-NL" dirty="0"/>
              <a:t>Je hoeft geen lang verhaal te schrijven. Denk aan een ‘samenvatting in 3 regels’:</a:t>
            </a:r>
          </a:p>
          <a:p>
            <a:r>
              <a:rPr lang="nl-NL" dirty="0"/>
              <a:t>- wat is belangrijk voor deze bewoner,</a:t>
            </a:r>
          </a:p>
          <a:p>
            <a:r>
              <a:rPr lang="nl-NL" dirty="0"/>
              <a:t>- wat willen we wel/niet doen als het slechter gaat,</a:t>
            </a:r>
          </a:p>
          <a:p>
            <a:r>
              <a:rPr lang="nl-NL" dirty="0"/>
              <a:t>- wie betrekken we en hoe communiceren we dat in het team.</a:t>
            </a:r>
            <a:endParaRPr lang="nl-NL" dirty="0">
              <a:ea typeface="Calibri"/>
              <a:cs typeface="Calibri"/>
            </a:endParaRPr>
          </a:p>
          <a:p>
            <a:endParaRPr lang="nl-NL" dirty="0"/>
          </a:p>
          <a:p>
            <a:r>
              <a:rPr lang="nl-NL" dirty="0"/>
              <a:t>Waar je het noteert verschilt per organisatie of ECD. Dit kan onder ‘eigen regie’ of onder ‘palliatieve zorg’. Het belangrijkste is: </a:t>
            </a:r>
            <a:r>
              <a:rPr lang="nl-NL" b="0" dirty="0"/>
              <a:t>het is vindbaar </a:t>
            </a:r>
            <a:r>
              <a:rPr lang="nl-NL" dirty="0"/>
              <a:t>en we weten als team waar we kijken. Meestal is het de EVV of verpleegkundige die het zorgplan bijwerkt, maar iedereen kan signalen of een korte notitie toevoegen zodat het niet blijft hangen in één gesprek.”</a:t>
            </a:r>
            <a:endParaRPr lang="nl-NL" dirty="0">
              <a:ea typeface="Calibri"/>
              <a:cs typeface="Calibri"/>
            </a:endParaRPr>
          </a:p>
          <a:p>
            <a:endParaRPr lang="nl-NL" dirty="0"/>
          </a:p>
        </p:txBody>
      </p:sp>
      <p:sp>
        <p:nvSpPr>
          <p:cNvPr id="4" name="Tijdelijke aanduiding voor dianummer 3">
            <a:extLst>
              <a:ext uri="{FF2B5EF4-FFF2-40B4-BE49-F238E27FC236}">
                <a16:creationId xmlns:a16="http://schemas.microsoft.com/office/drawing/2014/main" id="{F99FDFD9-59FB-3E6C-0E1F-D662937F6A86}"/>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19</a:t>
            </a:fld>
            <a:endParaRPr lang="nl-NL">
              <a:solidFill>
                <a:prstClr val="black"/>
              </a:solidFill>
              <a:latin typeface="Aptos" panose="02110004020202020204"/>
            </a:endParaRPr>
          </a:p>
        </p:txBody>
      </p:sp>
    </p:spTree>
    <p:extLst>
      <p:ext uri="{BB962C8B-B14F-4D97-AF65-F5344CB8AC3E}">
        <p14:creationId xmlns:p14="http://schemas.microsoft.com/office/powerpoint/2010/main" val="134198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791F-15A6-CE21-5929-6A3CE9D040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B5363D-4CE8-06D8-C8C1-5186EF2C00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695909-7543-2FD0-85D8-B09B2221FF37}"/>
              </a:ext>
            </a:extLst>
          </p:cNvPr>
          <p:cNvSpPr>
            <a:spLocks noGrp="1"/>
          </p:cNvSpPr>
          <p:nvPr>
            <p:ph type="body" idx="1"/>
          </p:nvPr>
        </p:nvSpPr>
        <p:spPr/>
        <p:txBody>
          <a:bodyPr/>
          <a:lstStyle/>
          <a:p>
            <a:pPr defTabSz="990752">
              <a:defRPr/>
            </a:pPr>
            <a:r>
              <a:rPr lang="nl-NL" dirty="0"/>
              <a:t>Deze dia toont de inbedding van deze </a:t>
            </a:r>
            <a:r>
              <a:rPr lang="nl-NL" sz="1200" i="0" dirty="0"/>
              <a:t>scholingsbijeenkomst</a:t>
            </a:r>
            <a:r>
              <a:rPr lang="nl-NL" dirty="0"/>
              <a:t>. Het is de 1</a:t>
            </a:r>
            <a:r>
              <a:rPr lang="nl-NL" baseline="30000" dirty="0"/>
              <a:t>e</a:t>
            </a:r>
            <a:r>
              <a:rPr lang="nl-NL" dirty="0"/>
              <a:t> van 4 scholingen. De thema’s van de andere </a:t>
            </a:r>
            <a:r>
              <a:rPr lang="nl-NL" sz="1200" i="0" dirty="0"/>
              <a:t>scholingsbijeenkomsten</a:t>
            </a:r>
            <a:r>
              <a:rPr lang="nl-NL" dirty="0"/>
              <a:t> staan vermeld (niet te diep op in gaan, dat komt bij de betreffende </a:t>
            </a:r>
            <a:r>
              <a:rPr lang="nl-NL" sz="1200" i="0" dirty="0"/>
              <a:t>scholingsbijeenkomst</a:t>
            </a:r>
            <a:r>
              <a:rPr lang="nl-NL" dirty="0"/>
              <a:t> zelf).</a:t>
            </a:r>
            <a:endParaRPr lang="nl-NL" dirty="0">
              <a:ea typeface="Calibri"/>
              <a:cs typeface="Calibri"/>
            </a:endParaRPr>
          </a:p>
          <a:p>
            <a:pPr defTabSz="990752">
              <a:defRPr/>
            </a:pPr>
            <a:endParaRPr lang="nl-NL" dirty="0">
              <a:ea typeface="Calibri"/>
              <a:cs typeface="Calibri"/>
            </a:endParaRPr>
          </a:p>
          <a:p>
            <a:pPr defTabSz="990752">
              <a:defRPr/>
            </a:pPr>
            <a:r>
              <a:rPr lang="nl-NL" dirty="0"/>
              <a:t>Vertel over het doel van deze </a:t>
            </a:r>
            <a:r>
              <a:rPr lang="nl-NL" sz="1200" i="0" dirty="0"/>
              <a:t>scholingsbijeenkomst</a:t>
            </a:r>
            <a:r>
              <a:rPr lang="nl-NL" dirty="0"/>
              <a:t>: </a:t>
            </a:r>
            <a:r>
              <a:rPr lang="nl-NL" sz="1300" dirty="0"/>
              <a:t>Bewustwording vergroten van het belang van tijdige en terugkerende gesprekken over wensen en waarden in de palliatieve fase. Kort samengevat gaat deze </a:t>
            </a:r>
            <a:r>
              <a:rPr lang="nl-NL" sz="1400" i="0" dirty="0"/>
              <a:t>scholingsbijeenkomst</a:t>
            </a:r>
            <a:r>
              <a:rPr lang="nl-NL" sz="1300" dirty="0"/>
              <a:t> over ‘tijdig en bewust communiceren’. </a:t>
            </a:r>
            <a:endParaRPr lang="nl-NL" sz="1300" dirty="0">
              <a:ea typeface="Calibri"/>
              <a:cs typeface="Calibri"/>
            </a:endParaRPr>
          </a:p>
          <a:p>
            <a:pPr defTabSz="990752">
              <a:defRPr/>
            </a:pPr>
            <a:endParaRPr lang="nl-NL" sz="1300" dirty="0">
              <a:ea typeface="Calibri"/>
              <a:cs typeface="Calibri"/>
            </a:endParaRPr>
          </a:p>
          <a:p>
            <a:pPr defTabSz="990752">
              <a:defRPr/>
            </a:pPr>
            <a:r>
              <a:rPr lang="nl-NL" sz="1300" dirty="0"/>
              <a:t>Ook zal een hulpmiddel toegelicht worden wat helpen om het gesprek over waarden, wensen en behoeften voor de laatste levensfase met bewoners en familie aan te gaan: het Wensenboekje.</a:t>
            </a:r>
            <a:endParaRPr lang="nl-NL" dirty="0"/>
          </a:p>
        </p:txBody>
      </p:sp>
      <p:sp>
        <p:nvSpPr>
          <p:cNvPr id="4" name="Tijdelijke aanduiding voor dianummer 3">
            <a:extLst>
              <a:ext uri="{FF2B5EF4-FFF2-40B4-BE49-F238E27FC236}">
                <a16:creationId xmlns:a16="http://schemas.microsoft.com/office/drawing/2014/main" id="{07746A8C-1B8C-440B-99A4-2D6DEB0EA072}"/>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a:t>
            </a:fld>
            <a:endParaRPr lang="nl-NL">
              <a:solidFill>
                <a:prstClr val="black"/>
              </a:solidFill>
              <a:latin typeface="Aptos" panose="02110004020202020204"/>
            </a:endParaRPr>
          </a:p>
        </p:txBody>
      </p:sp>
    </p:spTree>
    <p:extLst>
      <p:ext uri="{BB962C8B-B14F-4D97-AF65-F5344CB8AC3E}">
        <p14:creationId xmlns:p14="http://schemas.microsoft.com/office/powerpoint/2010/main" val="3249456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16D86-115A-0CAA-FFEE-234AF8CAFB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BB5F4B-A9D1-2D67-E231-14C8744291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0BF186-547E-713D-E2E4-374622481166}"/>
              </a:ext>
            </a:extLst>
          </p:cNvPr>
          <p:cNvSpPr>
            <a:spLocks noGrp="1"/>
          </p:cNvSpPr>
          <p:nvPr>
            <p:ph type="body" idx="1"/>
          </p:nvPr>
        </p:nvSpPr>
        <p:spPr/>
        <p:txBody>
          <a:bodyPr/>
          <a:lstStyle/>
          <a:p>
            <a:r>
              <a:rPr lang="nl-NL" dirty="0"/>
              <a:t>Tips:</a:t>
            </a:r>
          </a:p>
          <a:p>
            <a:r>
              <a:rPr lang="nl-NL" dirty="0"/>
              <a:t>Stem onderling af naar welke bewoner gaat.</a:t>
            </a:r>
            <a:br>
              <a:rPr lang="nl-NL" dirty="0"/>
            </a:br>
            <a:r>
              <a:rPr lang="nl-NL" dirty="0"/>
              <a:t>Wanneer Begin bij bewoners/eerste contactpersonen bij wie je je het meest op je gemak voelt. Als het goed voelt kun je ook opnoemen dat dit de eerste keer is dat je het boekje uitreikt. Je kunt ook eerst oefenen met een collega.</a:t>
            </a:r>
            <a:br>
              <a:rPr lang="nl-NL" dirty="0"/>
            </a:br>
            <a:r>
              <a:rPr lang="nl-NL" dirty="0"/>
              <a:t>Probeer het uitreiken van boekjes niet als extra werk in te plannen maar in te voegen tijdens gesprekken die je toch al zou voeren, bijvoorbeeld tijdens een zorgplan-bespreking of bij een voorbereiding/terugkoppeling MDO.</a:t>
            </a:r>
          </a:p>
        </p:txBody>
      </p:sp>
      <p:sp>
        <p:nvSpPr>
          <p:cNvPr id="4" name="Tijdelijke aanduiding voor dianummer 3">
            <a:extLst>
              <a:ext uri="{FF2B5EF4-FFF2-40B4-BE49-F238E27FC236}">
                <a16:creationId xmlns:a16="http://schemas.microsoft.com/office/drawing/2014/main" id="{4A176832-9960-6633-A74A-2CAE425F4DD2}"/>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20</a:t>
            </a:fld>
            <a:endParaRPr lang="nl-NL">
              <a:solidFill>
                <a:prstClr val="black"/>
              </a:solidFill>
              <a:latin typeface="Aptos" panose="02110004020202020204"/>
            </a:endParaRPr>
          </a:p>
        </p:txBody>
      </p:sp>
    </p:spTree>
    <p:extLst>
      <p:ext uri="{BB962C8B-B14F-4D97-AF65-F5344CB8AC3E}">
        <p14:creationId xmlns:p14="http://schemas.microsoft.com/office/powerpoint/2010/main" val="156053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21</a:t>
            </a:fld>
            <a:endParaRPr lang="nl-NL">
              <a:solidFill>
                <a:prstClr val="black"/>
              </a:solidFill>
              <a:latin typeface="Aptos" panose="02110004020202020204"/>
            </a:endParaRPr>
          </a:p>
        </p:txBody>
      </p:sp>
    </p:spTree>
    <p:extLst>
      <p:ext uri="{BB962C8B-B14F-4D97-AF65-F5344CB8AC3E}">
        <p14:creationId xmlns:p14="http://schemas.microsoft.com/office/powerpoint/2010/main" val="394917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8956C-FFB7-75E2-38D9-6A3C5E8C12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E02493-58F6-9146-A55E-E7400069D1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6E05D5-10C8-D7FA-A449-41EA40F760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Leg kort de opbouw uit: Zorgpad als kapstok → oefenen met 2 casussen → communicatieprincipes → wensenboekje → methodisch vastleggen → opdracht.</a:t>
            </a:r>
            <a:endParaRPr lang="nl-NL" sz="1400" dirty="0">
              <a:ea typeface="Calibri"/>
              <a:cs typeface="Calibri"/>
            </a:endParaRPr>
          </a:p>
          <a:p>
            <a:r>
              <a:rPr lang="nl-NL" sz="1300" dirty="0"/>
              <a:t>Benoem dat het bespreken van de palliatieve fase, en de casussen de zorgmedewerkers persoonlijk kunnen raken. Zorgmedewerkers moeten zich vrij voelen om te doen wat op dat moment goed voelt voor hen.</a:t>
            </a:r>
            <a:endParaRPr lang="nl-NL" sz="1300" dirty="0">
              <a:ea typeface="Calibri"/>
              <a:cs typeface="Calibri"/>
            </a:endParaRPr>
          </a:p>
        </p:txBody>
      </p:sp>
      <p:sp>
        <p:nvSpPr>
          <p:cNvPr id="4" name="Tijdelijke aanduiding voor dianummer 3">
            <a:extLst>
              <a:ext uri="{FF2B5EF4-FFF2-40B4-BE49-F238E27FC236}">
                <a16:creationId xmlns:a16="http://schemas.microsoft.com/office/drawing/2014/main" id="{98107C5D-B225-97C8-A5EC-F750FCD29E38}"/>
              </a:ext>
            </a:extLst>
          </p:cNvPr>
          <p:cNvSpPr>
            <a:spLocks noGrp="1"/>
          </p:cNvSpPr>
          <p:nvPr>
            <p:ph type="sldNum" sz="quarter" idx="5"/>
          </p:nvPr>
        </p:nvSpPr>
        <p:spPr/>
        <p:txBody>
          <a:bodyPr/>
          <a:lstStyle/>
          <a:p>
            <a:pPr defTabSz="990752">
              <a:defRPr/>
            </a:pPr>
            <a:fld id="{031C2C7F-9151-4448-B76D-98AA80CC75A2}" type="slidenum">
              <a:rPr lang="nl-NL">
                <a:solidFill>
                  <a:prstClr val="black"/>
                </a:solidFill>
                <a:latin typeface="Aptos" panose="02110004020202020204"/>
              </a:rPr>
              <a:pPr defTabSz="990752">
                <a:defRPr/>
              </a:pPr>
              <a:t>3</a:t>
            </a:fld>
            <a:endParaRPr lang="nl-NL">
              <a:solidFill>
                <a:prstClr val="black"/>
              </a:solidFill>
              <a:latin typeface="Aptos" panose="02110004020202020204"/>
            </a:endParaRPr>
          </a:p>
        </p:txBody>
      </p:sp>
    </p:spTree>
    <p:extLst>
      <p:ext uri="{BB962C8B-B14F-4D97-AF65-F5344CB8AC3E}">
        <p14:creationId xmlns:p14="http://schemas.microsoft.com/office/powerpoint/2010/main" val="123832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alle </a:t>
            </a:r>
            <a:r>
              <a:rPr lang="nl-NL" sz="1200" i="0" dirty="0"/>
              <a:t>scholingsbijeenkomsten</a:t>
            </a:r>
            <a:r>
              <a:rPr lang="nl-NL" dirty="0"/>
              <a:t> komt het Zorgpad Palliatieve Zorg terug. </a:t>
            </a:r>
            <a:r>
              <a:rPr lang="nl-NL" sz="1300" dirty="0"/>
              <a:t>Het Zorgpad Palliatieve Zorg bestaat uit tien verschillende stappen met bijbehorende instrumenten die zorgmedewerkers ondersteunen in hun dagelijkse praktijk. </a:t>
            </a:r>
            <a:endParaRPr lang="nl-NL" dirty="0">
              <a:ea typeface="Calibri"/>
              <a:cs typeface="Calibri"/>
            </a:endParaRPr>
          </a:p>
          <a:p>
            <a:endParaRPr lang="nl-NL" sz="1300" dirty="0">
              <a:ea typeface="Calibri"/>
              <a:cs typeface="Calibri"/>
            </a:endParaRPr>
          </a:p>
          <a:p>
            <a:r>
              <a:rPr lang="nl-NL" sz="1300" dirty="0"/>
              <a:t>Dit Zorgpad vormt de inhoudelijke basis voor de implementatie van palliatieve zorg binnen het PACE-NL programma. Elke </a:t>
            </a:r>
            <a:r>
              <a:rPr lang="nl-NL" sz="1400" i="0" dirty="0"/>
              <a:t>scholingsbijeenkomst</a:t>
            </a:r>
            <a:r>
              <a:rPr lang="nl-NL" sz="1300" dirty="0"/>
              <a:t> behandelt specifieke stappen van het Zorgpad, zodat kennis en vaardigheden direct kunnen worden geïntegreerd in het dagelijks werk. </a:t>
            </a:r>
            <a:endParaRPr lang="nl-NL" dirty="0">
              <a:ea typeface="Calibri"/>
              <a:cs typeface="Calibri"/>
            </a:endParaRPr>
          </a:p>
          <a:p>
            <a:endParaRPr lang="nl-NL" dirty="0">
              <a:ea typeface="Calibri"/>
              <a:cs typeface="Calibri"/>
            </a:endParaRPr>
          </a:p>
          <a:p>
            <a:r>
              <a:rPr lang="nl-NL" dirty="0"/>
              <a:t>In deze </a:t>
            </a:r>
            <a:r>
              <a:rPr lang="nl-NL" sz="1200" i="0" dirty="0"/>
              <a:t>scholingsbijeenkomst</a:t>
            </a:r>
            <a:r>
              <a:rPr lang="nl-NL" dirty="0"/>
              <a:t> richten we ons vooral op stap 1. Maar ook in stap 3 en stap 7 komt </a:t>
            </a:r>
            <a:r>
              <a:rPr lang="nl-NL" sz="1300" dirty="0"/>
              <a:t>het bespreken en bijhouden van wensen en behoeften terug. Zo loopt communicatie over wensen en behoeften als een rode draad door het hele Zorgpad. </a:t>
            </a:r>
            <a:r>
              <a:rPr lang="nl-NL" dirty="0"/>
              <a:t> </a:t>
            </a:r>
            <a:endParaRPr lang="nl-NL" dirty="0">
              <a:ea typeface="Calibri"/>
              <a:cs typeface="Calibri"/>
            </a:endParaRPr>
          </a:p>
          <a:p>
            <a:endParaRPr lang="nl-NL" sz="1300" b="1" dirty="0">
              <a:ea typeface="Calibri"/>
              <a:cs typeface="Calibri"/>
            </a:endParaRPr>
          </a:p>
          <a:p>
            <a:r>
              <a:rPr lang="nl-NL" sz="1300" dirty="0"/>
              <a:t>Inhoud stap 1: op het moment dat een nieuwe bewoner wordt aangemeld maakt degene die verantwoordelijk is voor het bijwerken en beheren van het zorgplan van de bewoner (vaak de Eerste Verantwoordelijke Verpleegkundige of arts) standaard een ‘palliatief zorgdoel’ aan in het zorgplan in het elektronisch cliëntendossier (ECD). Het vastleggen van de palliatieve fase bij opname bevordert proactieve zorgplanning en creëert bewustwording bij zorgmedewerkers. Vanaf het begin worden zij gestimuleerd om na te denken over de zorgbehoeften van de bewoner waardoor palliatieve zorg tijdig en effectief wordt ingericht. Het voorkomt dat wensen en behoeften pas op het laatste moment worden besproken. Als er geen acties volgen uit het gesprek en de gezondheidssituatie stabiel blijft dan blijft het palliatief zorgdoel actief totdat er achteruitgang gesignaleerd wordt (zie stap 2).</a:t>
            </a:r>
            <a:endParaRPr lang="nl-NL" sz="1300" dirty="0">
              <a:ea typeface="Calibri"/>
              <a:cs typeface="Calibri"/>
            </a:endParaRPr>
          </a:p>
          <a:p>
            <a:endParaRPr lang="nl-NL" dirty="0">
              <a:ea typeface="Calibri"/>
              <a:cs typeface="Calibri"/>
            </a:endParaRPr>
          </a:p>
          <a:p>
            <a:r>
              <a:rPr lang="nl-NL" b="1" dirty="0"/>
              <a:t>Interactie</a:t>
            </a:r>
            <a:br>
              <a:rPr lang="nl-NL" dirty="0">
                <a:cs typeface="+mn-lt"/>
              </a:rPr>
            </a:br>
            <a:r>
              <a:rPr lang="nl-NL" dirty="0"/>
              <a:t>Waar loopt communicatie bij jullie het vaakst spaak: bij bewoners, bij familie, of in het team?</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4</a:t>
            </a:fld>
            <a:endParaRPr lang="nl-NL">
              <a:solidFill>
                <a:prstClr val="black"/>
              </a:solidFill>
              <a:latin typeface="Aptos" panose="02110004020202020204"/>
            </a:endParaRPr>
          </a:p>
        </p:txBody>
      </p:sp>
    </p:spTree>
    <p:extLst>
      <p:ext uri="{BB962C8B-B14F-4D97-AF65-F5344CB8AC3E}">
        <p14:creationId xmlns:p14="http://schemas.microsoft.com/office/powerpoint/2010/main" val="13992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het werkblad met de casusopdracht 1 uit (bijlage A bij trainershandleiding). Neem gezamenlijk casus 1 (deze dia) door. </a:t>
            </a:r>
          </a:p>
          <a:p>
            <a:endParaRPr lang="nl-NL" dirty="0"/>
          </a:p>
          <a:p>
            <a:r>
              <a:rPr lang="nl-NL" dirty="0"/>
              <a:t>Neem voor deze casusopdracht ongeveer 30 minuten de tijd (15 min. in groepjes, 15 minuten nabespreken).</a:t>
            </a:r>
          </a:p>
          <a:p>
            <a:endParaRPr lang="nl-NL" dirty="0"/>
          </a:p>
          <a:p>
            <a:r>
              <a:rPr lang="nl-NL" dirty="0"/>
              <a:t>De leerdoelen bij deze casusopdracht zijn:</a:t>
            </a:r>
          </a:p>
          <a:p>
            <a:pPr lvl="0"/>
            <a:r>
              <a:rPr lang="nl-NL" sz="1300" dirty="0"/>
              <a:t>• Reflecteren op communicatie bij levensmoeheid/worsteling met het leven </a:t>
            </a:r>
          </a:p>
          <a:p>
            <a:pPr lvl="0"/>
            <a:r>
              <a:rPr lang="nl-NL" sz="1300" dirty="0"/>
              <a:t>• Benoemen hoe je luisterend aanwezig kunt zijn bij uitzichtloosheid</a:t>
            </a:r>
          </a:p>
          <a:p>
            <a:pPr lvl="0"/>
            <a:r>
              <a:rPr lang="nl-NL" sz="1300" dirty="0"/>
              <a:t>• Inschatten wanneer en hoe je professionele grenzen bewaakt</a:t>
            </a:r>
          </a:p>
          <a:p>
            <a:pPr lvl="0"/>
            <a:r>
              <a:rPr lang="nl-NL" sz="1300" dirty="0"/>
              <a:t>• Reflecteren op de ethische en emotionele dimensie van euthanasie in de ouderenzorg</a:t>
            </a:r>
          </a:p>
          <a:p>
            <a:endParaRPr lang="nl-NL" dirty="0"/>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5</a:t>
            </a:fld>
            <a:endParaRPr lang="nl-NL">
              <a:solidFill>
                <a:prstClr val="black"/>
              </a:solidFill>
              <a:latin typeface="Aptos" panose="02110004020202020204"/>
            </a:endParaRPr>
          </a:p>
        </p:txBody>
      </p:sp>
    </p:spTree>
    <p:extLst>
      <p:ext uri="{BB962C8B-B14F-4D97-AF65-F5344CB8AC3E}">
        <p14:creationId xmlns:p14="http://schemas.microsoft.com/office/powerpoint/2010/main" val="13992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F376C-F3D8-484C-4266-E379E02C94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FD12AE-2F66-74B0-F520-6DBC2F6324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5447BC-A5BE-5ED6-2540-4E3A10A381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Zie</a:t>
            </a:r>
            <a:r>
              <a:rPr lang="en-US" dirty="0"/>
              <a:t> de </a:t>
            </a:r>
            <a:r>
              <a:rPr lang="en-US" dirty="0" err="1"/>
              <a:t>trainershandleiding</a:t>
            </a:r>
            <a:r>
              <a:rPr lang="en-US" dirty="0"/>
              <a:t> </a:t>
            </a:r>
            <a:r>
              <a:rPr lang="en-US" dirty="0" err="1"/>
              <a:t>voor</a:t>
            </a:r>
            <a:r>
              <a:rPr lang="en-US" dirty="0"/>
              <a:t> </a:t>
            </a:r>
            <a:r>
              <a:rPr lang="en-US" dirty="0" err="1"/>
              <a:t>handvatten</a:t>
            </a:r>
            <a:r>
              <a:rPr lang="en-US" dirty="0"/>
              <a:t> om </a:t>
            </a:r>
            <a:r>
              <a:rPr lang="en-US" dirty="0" err="1"/>
              <a:t>dit</a:t>
            </a:r>
            <a:r>
              <a:rPr lang="en-US" dirty="0"/>
              <a:t> </a:t>
            </a:r>
            <a:r>
              <a:rPr lang="en-US" dirty="0" err="1"/>
              <a:t>na</a:t>
            </a:r>
            <a:r>
              <a:rPr lang="en-US" dirty="0"/>
              <a:t> </a:t>
            </a:r>
            <a:r>
              <a:rPr lang="en-US" dirty="0" err="1"/>
              <a:t>te</a:t>
            </a:r>
            <a:r>
              <a:rPr lang="en-US" dirty="0"/>
              <a:t> </a:t>
            </a:r>
            <a:r>
              <a:rPr lang="en-US" dirty="0" err="1"/>
              <a:t>bespreken</a:t>
            </a:r>
            <a:endParaRPr lang="nl-NL" dirty="0"/>
          </a:p>
          <a:p>
            <a:endParaRPr lang="nl-NL" dirty="0"/>
          </a:p>
          <a:p>
            <a:r>
              <a:rPr lang="nl-NL" dirty="0"/>
              <a:t>Tussen de 2 casussen kun je als er tijd is, 5 minuten pauze inlassen. Dit is optioneel.</a:t>
            </a:r>
          </a:p>
        </p:txBody>
      </p:sp>
      <p:sp>
        <p:nvSpPr>
          <p:cNvPr id="4" name="Tijdelijke aanduiding voor dianummer 3">
            <a:extLst>
              <a:ext uri="{FF2B5EF4-FFF2-40B4-BE49-F238E27FC236}">
                <a16:creationId xmlns:a16="http://schemas.microsoft.com/office/drawing/2014/main" id="{CAC7EED1-52A6-29E7-DC11-BB7B7942B8B6}"/>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6</a:t>
            </a:fld>
            <a:endParaRPr lang="nl-NL">
              <a:solidFill>
                <a:prstClr val="black"/>
              </a:solidFill>
              <a:latin typeface="Aptos" panose="02110004020202020204"/>
            </a:endParaRPr>
          </a:p>
        </p:txBody>
      </p:sp>
    </p:spTree>
    <p:extLst>
      <p:ext uri="{BB962C8B-B14F-4D97-AF65-F5344CB8AC3E}">
        <p14:creationId xmlns:p14="http://schemas.microsoft.com/office/powerpoint/2010/main" val="1368388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3013-A5D0-5AE1-3D14-B139ADEB19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81E39C-01C8-E8D3-5811-702C998E92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6708E0-78E6-982F-42E9-2E803DF336C4}"/>
              </a:ext>
            </a:extLst>
          </p:cNvPr>
          <p:cNvSpPr>
            <a:spLocks noGrp="1"/>
          </p:cNvSpPr>
          <p:nvPr>
            <p:ph type="body" idx="1"/>
          </p:nvPr>
        </p:nvSpPr>
        <p:spPr/>
        <p:txBody>
          <a:bodyPr/>
          <a:lstStyle/>
          <a:p>
            <a:r>
              <a:rPr lang="nl-NL" dirty="0"/>
              <a:t>Deel het werkblad met de casusopdracht 2 uit (bijlage B bij trainershandleiding). Neem gezamenlijk casus 2 (deze dia) door. </a:t>
            </a:r>
          </a:p>
          <a:p>
            <a:endParaRPr lang="nl-NL" dirty="0"/>
          </a:p>
          <a:p>
            <a:r>
              <a:rPr lang="nl-NL" dirty="0"/>
              <a:t>Neem voor deze casusopdracht ongeveer 30 minuten de tijd (15 min. in groepjes, 15 minuten nabespreken).</a:t>
            </a:r>
          </a:p>
          <a:p>
            <a:endParaRPr lang="nl-NL" dirty="0"/>
          </a:p>
          <a:p>
            <a:r>
              <a:rPr lang="nl-NL" dirty="0"/>
              <a:t>De leerdoelen bij deze casusopdracht zijn:</a:t>
            </a:r>
          </a:p>
          <a:p>
            <a:pPr lvl="0"/>
            <a:r>
              <a:rPr lang="nl-NL" sz="1300" dirty="0"/>
              <a:t>• Reflecteren op communicatie met boze of ontevreden familie</a:t>
            </a:r>
          </a:p>
          <a:p>
            <a:pPr lvl="0"/>
            <a:r>
              <a:rPr lang="nl-NL" sz="1300" dirty="0"/>
              <a:t>• Onderscheid maken tussen verschillende contexten van familie en bewoners</a:t>
            </a:r>
          </a:p>
          <a:p>
            <a:pPr lvl="0"/>
            <a:r>
              <a:rPr lang="nl-NL" sz="1300" dirty="0"/>
              <a:t>• Inschatten hoe je professionele informatie en empathie kunt combineren</a:t>
            </a:r>
          </a:p>
          <a:p>
            <a:pPr lvl="0"/>
            <a:r>
              <a:rPr lang="nl-NL" sz="1300" dirty="0"/>
              <a:t>• Inzicht krijgen in ethische keuzes in de laatste levensfase</a:t>
            </a:r>
          </a:p>
          <a:p>
            <a:endParaRPr lang="en-US" dirty="0">
              <a:cs typeface="Calibri"/>
            </a:endParaRPr>
          </a:p>
          <a:p>
            <a:r>
              <a:rPr lang="en-US" dirty="0">
                <a:cs typeface="Calibri"/>
              </a:rPr>
              <a:t>Doel van </a:t>
            </a:r>
            <a:r>
              <a:rPr lang="en-US" dirty="0" err="1">
                <a:cs typeface="Calibri"/>
              </a:rPr>
              <a:t>deze</a:t>
            </a:r>
            <a:r>
              <a:rPr lang="en-US" dirty="0">
                <a:cs typeface="Calibri"/>
              </a:rPr>
              <a:t> </a:t>
            </a:r>
            <a:r>
              <a:rPr lang="en-US" dirty="0" err="1">
                <a:cs typeface="Calibri"/>
              </a:rPr>
              <a:t>casusopdracht</a:t>
            </a:r>
            <a:r>
              <a:rPr lang="en-US" dirty="0">
                <a:cs typeface="Calibri"/>
              </a:rPr>
              <a:t>: </a:t>
            </a:r>
            <a:r>
              <a:rPr lang="en-US" dirty="0" err="1">
                <a:cs typeface="Calibri"/>
              </a:rPr>
              <a:t>leren</a:t>
            </a:r>
            <a:r>
              <a:rPr lang="en-US" dirty="0">
                <a:cs typeface="Calibri"/>
              </a:rPr>
              <a:t> hoe je op </a:t>
            </a:r>
            <a:r>
              <a:rPr lang="en-US" dirty="0" err="1">
                <a:cs typeface="Calibri"/>
              </a:rPr>
              <a:t>een</a:t>
            </a:r>
            <a:r>
              <a:rPr lang="en-US" dirty="0">
                <a:cs typeface="Calibri"/>
              </a:rPr>
              <a:t> </a:t>
            </a:r>
            <a:r>
              <a:rPr lang="en-US" dirty="0" err="1">
                <a:cs typeface="Calibri"/>
              </a:rPr>
              <a:t>rustige</a:t>
            </a:r>
            <a:r>
              <a:rPr lang="en-US" dirty="0">
                <a:cs typeface="Calibri"/>
              </a:rPr>
              <a:t> </a:t>
            </a:r>
            <a:r>
              <a:rPr lang="en-US" dirty="0" err="1">
                <a:cs typeface="Calibri"/>
              </a:rPr>
              <a:t>manier</a:t>
            </a:r>
            <a:r>
              <a:rPr lang="en-US" dirty="0">
                <a:cs typeface="Calibri"/>
              </a:rPr>
              <a:t> in </a:t>
            </a:r>
            <a:r>
              <a:rPr lang="en-US" dirty="0" err="1">
                <a:cs typeface="Calibri"/>
              </a:rPr>
              <a:t>gesprek</a:t>
            </a:r>
            <a:r>
              <a:rPr lang="en-US" dirty="0">
                <a:cs typeface="Calibri"/>
              </a:rPr>
              <a:t> </a:t>
            </a:r>
            <a:r>
              <a:rPr lang="en-US" dirty="0" err="1">
                <a:cs typeface="Calibri"/>
              </a:rPr>
              <a:t>kunt</a:t>
            </a:r>
            <a:r>
              <a:rPr lang="en-US" dirty="0">
                <a:cs typeface="Calibri"/>
              </a:rPr>
              <a:t> </a:t>
            </a:r>
            <a:r>
              <a:rPr lang="en-US" dirty="0" err="1">
                <a:cs typeface="Calibri"/>
              </a:rPr>
              <a:t>komen</a:t>
            </a:r>
            <a:r>
              <a:rPr lang="en-US" dirty="0">
                <a:cs typeface="Calibri"/>
              </a:rPr>
              <a:t> met </a:t>
            </a:r>
            <a:r>
              <a:rPr lang="en-US" dirty="0" err="1">
                <a:cs typeface="Calibri"/>
              </a:rPr>
              <a:t>familie</a:t>
            </a:r>
            <a:r>
              <a:rPr lang="en-US" dirty="0">
                <a:cs typeface="Calibri"/>
              </a:rPr>
              <a:t> over de </a:t>
            </a:r>
            <a:r>
              <a:rPr lang="en-US" dirty="0" err="1">
                <a:cs typeface="Calibri"/>
              </a:rPr>
              <a:t>achteruitgang</a:t>
            </a:r>
            <a:r>
              <a:rPr lang="en-US" dirty="0">
                <a:cs typeface="Calibri"/>
              </a:rPr>
              <a:t> van </a:t>
            </a:r>
            <a:r>
              <a:rPr lang="en-US" dirty="0" err="1">
                <a:cs typeface="Calibri"/>
              </a:rPr>
              <a:t>moeder</a:t>
            </a:r>
            <a:r>
              <a:rPr lang="en-US" dirty="0">
                <a:cs typeface="Calibri"/>
              </a:rPr>
              <a:t> (Maria) en </a:t>
            </a:r>
            <a:r>
              <a:rPr lang="en-US" dirty="0" err="1">
                <a:cs typeface="Calibri"/>
              </a:rPr>
              <a:t>luisteren</a:t>
            </a:r>
            <a:r>
              <a:rPr lang="en-US" dirty="0">
                <a:cs typeface="Calibri"/>
              </a:rPr>
              <a:t> </a:t>
            </a:r>
            <a:r>
              <a:rPr lang="en-US" dirty="0" err="1">
                <a:cs typeface="Calibri"/>
              </a:rPr>
              <a:t>naar</a:t>
            </a:r>
            <a:r>
              <a:rPr lang="en-US" dirty="0">
                <a:cs typeface="Calibri"/>
              </a:rPr>
              <a:t> de </a:t>
            </a:r>
            <a:r>
              <a:rPr lang="en-US" dirty="0" err="1">
                <a:cs typeface="Calibri"/>
              </a:rPr>
              <a:t>gevoelens</a:t>
            </a:r>
            <a:r>
              <a:rPr lang="en-US" dirty="0">
                <a:cs typeface="Calibri"/>
              </a:rPr>
              <a:t> die </a:t>
            </a:r>
            <a:r>
              <a:rPr lang="en-US" dirty="0" err="1">
                <a:cs typeface="Calibri"/>
              </a:rPr>
              <a:t>dit</a:t>
            </a:r>
            <a:r>
              <a:rPr lang="en-US" dirty="0">
                <a:cs typeface="Calibri"/>
              </a:rPr>
              <a:t> met </a:t>
            </a:r>
            <a:r>
              <a:rPr lang="en-US" dirty="0" err="1">
                <a:cs typeface="Calibri"/>
              </a:rPr>
              <a:t>zich</a:t>
            </a:r>
            <a:r>
              <a:rPr lang="en-US" dirty="0">
                <a:cs typeface="Calibri"/>
              </a:rPr>
              <a:t> </a:t>
            </a:r>
            <a:r>
              <a:rPr lang="en-US" dirty="0" err="1">
                <a:cs typeface="Calibri"/>
              </a:rPr>
              <a:t>meebrengt</a:t>
            </a:r>
            <a:r>
              <a:rPr lang="en-US" dirty="0">
                <a:cs typeface="Calibri"/>
              </a:rPr>
              <a:t> </a:t>
            </a:r>
            <a:r>
              <a:rPr lang="en-US" dirty="0" err="1">
                <a:cs typeface="Calibri"/>
              </a:rPr>
              <a:t>voor</a:t>
            </a:r>
            <a:r>
              <a:rPr lang="en-US" dirty="0">
                <a:cs typeface="Calibri"/>
              </a:rPr>
              <a:t> de </a:t>
            </a:r>
            <a:r>
              <a:rPr lang="en-US" dirty="0" err="1">
                <a:cs typeface="Calibri"/>
              </a:rPr>
              <a:t>familie</a:t>
            </a:r>
            <a:r>
              <a:rPr lang="en-US" dirty="0">
                <a:cs typeface="Calibri"/>
              </a:rPr>
              <a:t>. </a:t>
            </a:r>
            <a:r>
              <a:rPr lang="en-US" dirty="0" err="1">
                <a:cs typeface="Calibri"/>
              </a:rPr>
              <a:t>Daarnaast</a:t>
            </a:r>
            <a:r>
              <a:rPr lang="en-US" dirty="0">
                <a:cs typeface="Calibri"/>
              </a:rPr>
              <a:t> </a:t>
            </a:r>
            <a:r>
              <a:rPr lang="en-US" dirty="0" err="1">
                <a:cs typeface="Calibri"/>
              </a:rPr>
              <a:t>bewustzijn</a:t>
            </a:r>
            <a:r>
              <a:rPr lang="en-US" dirty="0">
                <a:cs typeface="Calibri"/>
              </a:rPr>
              <a:t> </a:t>
            </a:r>
            <a:r>
              <a:rPr lang="en-US" dirty="0" err="1">
                <a:cs typeface="Calibri"/>
              </a:rPr>
              <a:t>creëren</a:t>
            </a:r>
            <a:r>
              <a:rPr lang="en-US" dirty="0">
                <a:cs typeface="Calibri"/>
              </a:rPr>
              <a:t> </a:t>
            </a:r>
            <a:r>
              <a:rPr lang="en-US" dirty="0" err="1">
                <a:cs typeface="Calibri"/>
              </a:rPr>
              <a:t>bij</a:t>
            </a:r>
            <a:r>
              <a:rPr lang="en-US" dirty="0">
                <a:cs typeface="Calibri"/>
              </a:rPr>
              <a:t> </a:t>
            </a:r>
            <a:r>
              <a:rPr lang="en-US" dirty="0" err="1">
                <a:cs typeface="Calibri"/>
              </a:rPr>
              <a:t>naasten</a:t>
            </a:r>
            <a:r>
              <a:rPr lang="en-US" dirty="0">
                <a:cs typeface="Calibri"/>
              </a:rPr>
              <a:t> </a:t>
            </a:r>
            <a:r>
              <a:rPr lang="en-US" dirty="0" err="1">
                <a:cs typeface="Calibri"/>
              </a:rPr>
              <a:t>dat</a:t>
            </a:r>
            <a:r>
              <a:rPr lang="en-US" dirty="0">
                <a:cs typeface="Calibri"/>
              </a:rPr>
              <a:t> </a:t>
            </a:r>
            <a:r>
              <a:rPr lang="en-US" dirty="0" err="1">
                <a:cs typeface="Calibri"/>
              </a:rPr>
              <a:t>levenseinde</a:t>
            </a:r>
            <a:r>
              <a:rPr lang="en-US" dirty="0">
                <a:cs typeface="Calibri"/>
              </a:rPr>
              <a:t> </a:t>
            </a:r>
            <a:r>
              <a:rPr lang="en-US" dirty="0" err="1">
                <a:cs typeface="Calibri"/>
              </a:rPr>
              <a:t>nadert</a:t>
            </a:r>
            <a:r>
              <a:rPr lang="en-US" dirty="0">
                <a:cs typeface="Calibri"/>
              </a:rPr>
              <a:t>. </a:t>
            </a:r>
            <a:br>
              <a:rPr lang="en-US" dirty="0">
                <a:cs typeface="Calibri"/>
              </a:rPr>
            </a:br>
            <a:endParaRPr lang="nl-NL" dirty="0"/>
          </a:p>
          <a:p>
            <a:endParaRPr lang="nl-NL" dirty="0"/>
          </a:p>
        </p:txBody>
      </p:sp>
      <p:sp>
        <p:nvSpPr>
          <p:cNvPr id="4" name="Tijdelijke aanduiding voor dianummer 3">
            <a:extLst>
              <a:ext uri="{FF2B5EF4-FFF2-40B4-BE49-F238E27FC236}">
                <a16:creationId xmlns:a16="http://schemas.microsoft.com/office/drawing/2014/main" id="{FF38BCF4-1FC7-D02D-8B66-B620EF169210}"/>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7</a:t>
            </a:fld>
            <a:endParaRPr lang="nl-NL">
              <a:solidFill>
                <a:prstClr val="black"/>
              </a:solidFill>
              <a:latin typeface="Aptos" panose="02110004020202020204"/>
            </a:endParaRPr>
          </a:p>
        </p:txBody>
      </p:sp>
    </p:spTree>
    <p:extLst>
      <p:ext uri="{BB962C8B-B14F-4D97-AF65-F5344CB8AC3E}">
        <p14:creationId xmlns:p14="http://schemas.microsoft.com/office/powerpoint/2010/main" val="334474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60198-5FD9-CCED-EF39-6B8D3E7BDC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B82D84-2810-5911-C343-81B733D59B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287568-D376-D2D6-DE64-0A64A6268122}"/>
              </a:ext>
            </a:extLst>
          </p:cNvPr>
          <p:cNvSpPr>
            <a:spLocks noGrp="1"/>
          </p:cNvSpPr>
          <p:nvPr>
            <p:ph type="body" idx="1"/>
          </p:nvPr>
        </p:nvSpPr>
        <p:spPr/>
        <p:txBody>
          <a:bodyPr/>
          <a:lstStyle/>
          <a:p>
            <a:r>
              <a:rPr lang="en-US" dirty="0">
                <a:cs typeface="Calibri"/>
              </a:rPr>
              <a:t>Om mee </a:t>
            </a:r>
            <a:r>
              <a:rPr lang="en-US" dirty="0" err="1">
                <a:cs typeface="Calibri"/>
              </a:rPr>
              <a:t>te</a:t>
            </a:r>
            <a:r>
              <a:rPr lang="en-US" dirty="0">
                <a:cs typeface="Calibri"/>
              </a:rPr>
              <a:t> </a:t>
            </a:r>
            <a:r>
              <a:rPr lang="en-US" dirty="0" err="1">
                <a:cs typeface="Calibri"/>
              </a:rPr>
              <a:t>geven</a:t>
            </a:r>
            <a:r>
              <a:rPr lang="en-US" dirty="0">
                <a:cs typeface="Calibri"/>
              </a:rPr>
              <a:t> </a:t>
            </a:r>
            <a:r>
              <a:rPr lang="en-US" dirty="0" err="1">
                <a:cs typeface="Calibri"/>
              </a:rPr>
              <a:t>bij</a:t>
            </a:r>
            <a:r>
              <a:rPr lang="en-US" dirty="0">
                <a:cs typeface="Calibri"/>
              </a:rPr>
              <a:t> de </a:t>
            </a:r>
            <a:r>
              <a:rPr lang="en-US" dirty="0" err="1">
                <a:cs typeface="Calibri"/>
              </a:rPr>
              <a:t>terugkoppeling</a:t>
            </a:r>
            <a:r>
              <a:rPr lang="en-US" dirty="0">
                <a:cs typeface="Calibri"/>
              </a:rPr>
              <a:t>:</a:t>
            </a:r>
          </a:p>
          <a:p>
            <a:r>
              <a:rPr lang="en-US" dirty="0">
                <a:cs typeface="Calibri"/>
              </a:rPr>
              <a:t>Er </a:t>
            </a:r>
            <a:r>
              <a:rPr lang="en-US" dirty="0" err="1">
                <a:cs typeface="Calibri"/>
              </a:rPr>
              <a:t>kan</a:t>
            </a:r>
            <a:r>
              <a:rPr lang="en-US" dirty="0">
                <a:cs typeface="Calibri"/>
              </a:rPr>
              <a:t> </a:t>
            </a:r>
            <a:r>
              <a:rPr lang="en-US" dirty="0" err="1">
                <a:cs typeface="Calibri"/>
              </a:rPr>
              <a:t>een</a:t>
            </a:r>
            <a:r>
              <a:rPr lang="en-US" dirty="0">
                <a:cs typeface="Calibri"/>
              </a:rPr>
              <a:t> </a:t>
            </a:r>
            <a:r>
              <a:rPr lang="en-US" dirty="0" err="1">
                <a:cs typeface="Calibri"/>
              </a:rPr>
              <a:t>neiging</a:t>
            </a:r>
            <a:r>
              <a:rPr lang="en-US" dirty="0">
                <a:cs typeface="Calibri"/>
              </a:rPr>
              <a:t> </a:t>
            </a:r>
            <a:r>
              <a:rPr lang="en-US" dirty="0" err="1">
                <a:cs typeface="Calibri"/>
              </a:rPr>
              <a:t>ontstaan</a:t>
            </a:r>
            <a:r>
              <a:rPr lang="en-US" dirty="0">
                <a:cs typeface="Calibri"/>
              </a:rPr>
              <a:t> om direct met </a:t>
            </a:r>
            <a:r>
              <a:rPr lang="en-US" dirty="0" err="1">
                <a:cs typeface="Calibri"/>
              </a:rPr>
              <a:t>familie</a:t>
            </a:r>
            <a:r>
              <a:rPr lang="en-US" dirty="0">
                <a:cs typeface="Calibri"/>
              </a:rPr>
              <a:t> in </a:t>
            </a:r>
            <a:r>
              <a:rPr lang="en-US" dirty="0" err="1">
                <a:cs typeface="Calibri"/>
              </a:rPr>
              <a:t>discussie</a:t>
            </a:r>
            <a:r>
              <a:rPr lang="en-US" dirty="0">
                <a:cs typeface="Calibri"/>
              </a:rPr>
              <a:t> </a:t>
            </a:r>
            <a:r>
              <a:rPr lang="en-US" dirty="0" err="1">
                <a:cs typeface="Calibri"/>
              </a:rPr>
              <a:t>te</a:t>
            </a:r>
            <a:r>
              <a:rPr lang="en-US" dirty="0">
                <a:cs typeface="Calibri"/>
              </a:rPr>
              <a:t> </a:t>
            </a:r>
            <a:r>
              <a:rPr lang="en-US" dirty="0" err="1">
                <a:cs typeface="Calibri"/>
              </a:rPr>
              <a:t>gaan</a:t>
            </a:r>
            <a:r>
              <a:rPr lang="en-US" dirty="0">
                <a:cs typeface="Calibri"/>
              </a:rPr>
              <a:t> door er "</a:t>
            </a:r>
            <a:r>
              <a:rPr lang="en-US" dirty="0" err="1">
                <a:cs typeface="Calibri"/>
              </a:rPr>
              <a:t>medisch</a:t>
            </a:r>
            <a:r>
              <a:rPr lang="en-US" dirty="0">
                <a:cs typeface="Calibri"/>
              </a:rPr>
              <a:t>“ in </a:t>
            </a:r>
            <a:r>
              <a:rPr lang="en-US" dirty="0" err="1">
                <a:cs typeface="Calibri"/>
              </a:rPr>
              <a:t>te</a:t>
            </a:r>
            <a:r>
              <a:rPr lang="en-US" dirty="0">
                <a:cs typeface="Calibri"/>
              </a:rPr>
              <a:t> </a:t>
            </a:r>
            <a:r>
              <a:rPr lang="en-US" dirty="0" err="1">
                <a:cs typeface="Calibri"/>
              </a:rPr>
              <a:t>stappen</a:t>
            </a:r>
            <a:r>
              <a:rPr lang="en-US" dirty="0">
                <a:cs typeface="Calibri"/>
              </a:rPr>
              <a:t>, en </a:t>
            </a:r>
            <a:r>
              <a:rPr lang="en-US" dirty="0" err="1">
                <a:cs typeface="Calibri"/>
              </a:rPr>
              <a:t>te</a:t>
            </a:r>
            <a:r>
              <a:rPr lang="en-US" dirty="0">
                <a:cs typeface="Calibri"/>
              </a:rPr>
              <a:t> </a:t>
            </a:r>
            <a:r>
              <a:rPr lang="en-US" dirty="0" err="1">
                <a:cs typeface="Calibri"/>
              </a:rPr>
              <a:t>zeggen</a:t>
            </a:r>
            <a:r>
              <a:rPr lang="en-US" dirty="0">
                <a:cs typeface="Calibri"/>
              </a:rPr>
              <a:t> </a:t>
            </a:r>
            <a:r>
              <a:rPr lang="en-US" dirty="0" err="1">
                <a:cs typeface="Calibri"/>
              </a:rPr>
              <a:t>dat</a:t>
            </a:r>
            <a:r>
              <a:rPr lang="en-US" dirty="0">
                <a:cs typeface="Calibri"/>
              </a:rPr>
              <a:t> </a:t>
            </a:r>
            <a:r>
              <a:rPr lang="en-US" dirty="0" err="1">
                <a:cs typeface="Calibri"/>
              </a:rPr>
              <a:t>weinig</a:t>
            </a:r>
            <a:r>
              <a:rPr lang="en-US" dirty="0">
                <a:cs typeface="Calibri"/>
              </a:rPr>
              <a:t> eten en </a:t>
            </a:r>
            <a:r>
              <a:rPr lang="en-US" dirty="0" err="1">
                <a:cs typeface="Calibri"/>
              </a:rPr>
              <a:t>drinken</a:t>
            </a:r>
            <a:r>
              <a:rPr lang="en-US" dirty="0">
                <a:cs typeface="Calibri"/>
              </a:rPr>
              <a:t> nu </a:t>
            </a:r>
            <a:r>
              <a:rPr lang="en-US" dirty="0" err="1">
                <a:cs typeface="Calibri"/>
              </a:rPr>
              <a:t>eenmaal</a:t>
            </a:r>
            <a:r>
              <a:rPr lang="en-US" dirty="0">
                <a:cs typeface="Calibri"/>
              </a:rPr>
              <a:t> </a:t>
            </a:r>
            <a:r>
              <a:rPr lang="en-US" dirty="0" err="1">
                <a:cs typeface="Calibri"/>
              </a:rPr>
              <a:t>bij</a:t>
            </a:r>
            <a:r>
              <a:rPr lang="en-US" dirty="0">
                <a:cs typeface="Calibri"/>
              </a:rPr>
              <a:t> </a:t>
            </a:r>
            <a:r>
              <a:rPr lang="en-US" dirty="0" err="1">
                <a:cs typeface="Calibri"/>
              </a:rPr>
              <a:t>vergevorderde</a:t>
            </a:r>
            <a:r>
              <a:rPr lang="en-US" dirty="0">
                <a:cs typeface="Calibri"/>
              </a:rPr>
              <a:t> </a:t>
            </a:r>
            <a:r>
              <a:rPr lang="en-US" dirty="0" err="1">
                <a:cs typeface="Calibri"/>
              </a:rPr>
              <a:t>dementie</a:t>
            </a:r>
            <a:r>
              <a:rPr lang="en-US" dirty="0">
                <a:cs typeface="Calibri"/>
              </a:rPr>
              <a:t> </a:t>
            </a:r>
            <a:r>
              <a:rPr lang="en-US" dirty="0" err="1">
                <a:cs typeface="Calibri"/>
              </a:rPr>
              <a:t>en</a:t>
            </a:r>
            <a:r>
              <a:rPr lang="en-US" dirty="0">
                <a:cs typeface="Calibri"/>
              </a:rPr>
              <a:t> de </a:t>
            </a:r>
            <a:r>
              <a:rPr lang="en-US" dirty="0" err="1">
                <a:cs typeface="Calibri"/>
              </a:rPr>
              <a:t>laatste</a:t>
            </a:r>
            <a:r>
              <a:rPr lang="en-US" dirty="0">
                <a:cs typeface="Calibri"/>
              </a:rPr>
              <a:t> </a:t>
            </a:r>
            <a:r>
              <a:rPr lang="en-US" dirty="0" err="1">
                <a:cs typeface="Calibri"/>
              </a:rPr>
              <a:t>levensfase</a:t>
            </a:r>
            <a:r>
              <a:rPr lang="en-US" dirty="0">
                <a:cs typeface="Calibri"/>
              </a:rPr>
              <a:t> </a:t>
            </a:r>
            <a:r>
              <a:rPr lang="en-US" dirty="0" err="1">
                <a:cs typeface="Calibri"/>
              </a:rPr>
              <a:t>hoort</a:t>
            </a:r>
            <a:r>
              <a:rPr lang="en-US" dirty="0">
                <a:cs typeface="Calibri"/>
              </a:rPr>
              <a:t>. </a:t>
            </a:r>
          </a:p>
          <a:p>
            <a:br>
              <a:rPr lang="en-US" dirty="0">
                <a:cs typeface="Calibri"/>
              </a:rPr>
            </a:br>
            <a:r>
              <a:rPr lang="en-US" dirty="0" err="1">
                <a:cs typeface="Calibri"/>
              </a:rPr>
              <a:t>Belangrijk</a:t>
            </a:r>
            <a:r>
              <a:rPr lang="en-US" dirty="0">
                <a:cs typeface="Calibri"/>
              </a:rPr>
              <a:t>: </a:t>
            </a:r>
          </a:p>
          <a:p>
            <a:pPr defTabSz="990752">
              <a:defRPr/>
            </a:pPr>
            <a:r>
              <a:rPr lang="en-US" dirty="0"/>
              <a:t>Erken </a:t>
            </a:r>
            <a:r>
              <a:rPr lang="en-US" dirty="0" err="1"/>
              <a:t>gevoelens</a:t>
            </a:r>
            <a:r>
              <a:rPr lang="en-US" dirty="0"/>
              <a:t>: “Het is </a:t>
            </a:r>
            <a:r>
              <a:rPr lang="en-US" dirty="0" err="1"/>
              <a:t>ook</a:t>
            </a:r>
            <a:r>
              <a:rPr lang="en-US" dirty="0"/>
              <a:t> heel </a:t>
            </a:r>
            <a:r>
              <a:rPr lang="en-US" dirty="0" err="1"/>
              <a:t>lastig</a:t>
            </a:r>
            <a:r>
              <a:rPr lang="en-US" dirty="0"/>
              <a:t> om </a:t>
            </a:r>
            <a:r>
              <a:rPr lang="en-US" dirty="0" err="1"/>
              <a:t>uw</a:t>
            </a:r>
            <a:r>
              <a:rPr lang="en-US" dirty="0"/>
              <a:t> </a:t>
            </a:r>
            <a:r>
              <a:rPr lang="en-US" dirty="0" err="1"/>
              <a:t>moeder</a:t>
            </a:r>
            <a:r>
              <a:rPr lang="en-US" dirty="0"/>
              <a:t> zo </a:t>
            </a:r>
            <a:r>
              <a:rPr lang="en-US" dirty="0" err="1"/>
              <a:t>te</a:t>
            </a:r>
            <a:r>
              <a:rPr lang="en-US" dirty="0"/>
              <a:t> </a:t>
            </a:r>
            <a:r>
              <a:rPr lang="en-US" dirty="0" err="1"/>
              <a:t>zien</a:t>
            </a:r>
            <a:r>
              <a:rPr lang="en-US" dirty="0"/>
              <a:t>, </a:t>
            </a:r>
            <a:r>
              <a:rPr lang="en-US" dirty="0" err="1"/>
              <a:t>dat</a:t>
            </a:r>
            <a:r>
              <a:rPr lang="en-US" dirty="0"/>
              <a:t> </a:t>
            </a:r>
            <a:r>
              <a:rPr lang="en-US" dirty="0" err="1"/>
              <a:t>kan</a:t>
            </a:r>
            <a:r>
              <a:rPr lang="en-US" dirty="0"/>
              <a:t> </a:t>
            </a:r>
            <a:r>
              <a:rPr lang="en-US" dirty="0" err="1"/>
              <a:t>ik</a:t>
            </a:r>
            <a:r>
              <a:rPr lang="en-US" dirty="0"/>
              <a:t> </a:t>
            </a:r>
            <a:r>
              <a:rPr lang="en-US" dirty="0" err="1"/>
              <a:t>mij</a:t>
            </a:r>
            <a:r>
              <a:rPr lang="en-US" dirty="0"/>
              <a:t> </a:t>
            </a:r>
            <a:r>
              <a:rPr lang="en-US" dirty="0" err="1"/>
              <a:t>voorstellen</a:t>
            </a:r>
            <a:r>
              <a:rPr lang="en-US" dirty="0"/>
              <a:t>.” </a:t>
            </a:r>
          </a:p>
          <a:p>
            <a:r>
              <a:rPr lang="en-US" dirty="0" err="1">
                <a:cs typeface="Calibri"/>
              </a:rPr>
              <a:t>Be</a:t>
            </a:r>
            <a:r>
              <a:rPr lang="en-US" dirty="0" err="1"/>
              <a:t>nadruk</a:t>
            </a:r>
            <a:r>
              <a:rPr lang="en-US" dirty="0"/>
              <a:t> </a:t>
            </a:r>
            <a:r>
              <a:rPr lang="en-US" dirty="0" err="1"/>
              <a:t>gedeelde</a:t>
            </a:r>
            <a:r>
              <a:rPr lang="en-US" dirty="0"/>
              <a:t> </a:t>
            </a:r>
            <a:r>
              <a:rPr lang="en-US" dirty="0" err="1"/>
              <a:t>grond</a:t>
            </a:r>
            <a:r>
              <a:rPr lang="en-US" dirty="0"/>
              <a:t>: “Doel van </a:t>
            </a:r>
            <a:r>
              <a:rPr lang="en-US" dirty="0" err="1"/>
              <a:t>dit</a:t>
            </a:r>
            <a:r>
              <a:rPr lang="en-US" dirty="0"/>
              <a:t> </a:t>
            </a:r>
            <a:r>
              <a:rPr lang="en-US" dirty="0" err="1"/>
              <a:t>gesprek</a:t>
            </a:r>
            <a:r>
              <a:rPr lang="en-US" dirty="0"/>
              <a:t> vanuit </a:t>
            </a:r>
            <a:r>
              <a:rPr lang="en-US" dirty="0" err="1"/>
              <a:t>mij</a:t>
            </a:r>
            <a:r>
              <a:rPr lang="en-US" dirty="0"/>
              <a:t>/</a:t>
            </a:r>
            <a:r>
              <a:rPr lang="en-US" dirty="0" err="1"/>
              <a:t>ons</a:t>
            </a:r>
            <a:r>
              <a:rPr lang="en-US" dirty="0"/>
              <a:t> is </a:t>
            </a:r>
            <a:r>
              <a:rPr lang="en-US" dirty="0" err="1"/>
              <a:t>een</a:t>
            </a:r>
            <a:r>
              <a:rPr lang="en-US" dirty="0"/>
              <a:t> </a:t>
            </a:r>
            <a:r>
              <a:rPr lang="en-US" dirty="0" err="1"/>
              <a:t>eervol</a:t>
            </a:r>
            <a:r>
              <a:rPr lang="en-US" dirty="0"/>
              <a:t> </a:t>
            </a:r>
            <a:r>
              <a:rPr lang="en-US" dirty="0" err="1"/>
              <a:t>toekomstplan</a:t>
            </a:r>
            <a:r>
              <a:rPr lang="en-US" dirty="0"/>
              <a:t> </a:t>
            </a:r>
            <a:r>
              <a:rPr lang="en-US" dirty="0" err="1"/>
              <a:t>te</a:t>
            </a:r>
            <a:r>
              <a:rPr lang="en-US" dirty="0"/>
              <a:t> </a:t>
            </a:r>
            <a:r>
              <a:rPr lang="en-US" dirty="0" err="1"/>
              <a:t>maken</a:t>
            </a:r>
            <a:r>
              <a:rPr lang="en-US" dirty="0"/>
              <a:t> </a:t>
            </a:r>
            <a:r>
              <a:rPr lang="en-US" dirty="0" err="1"/>
              <a:t>voor</a:t>
            </a:r>
            <a:r>
              <a:rPr lang="en-US" dirty="0"/>
              <a:t> </a:t>
            </a:r>
            <a:r>
              <a:rPr lang="en-US" dirty="0" err="1"/>
              <a:t>uw</a:t>
            </a:r>
            <a:r>
              <a:rPr lang="en-US" dirty="0"/>
              <a:t> </a:t>
            </a:r>
            <a:r>
              <a:rPr lang="en-US" dirty="0" err="1"/>
              <a:t>moeder</a:t>
            </a:r>
            <a:r>
              <a:rPr lang="en-US" dirty="0"/>
              <a:t>, </a:t>
            </a:r>
            <a:r>
              <a:rPr lang="en-US" dirty="0" err="1"/>
              <a:t>daarvoor</a:t>
            </a:r>
            <a:r>
              <a:rPr lang="en-US" dirty="0"/>
              <a:t> </a:t>
            </a:r>
            <a:r>
              <a:rPr lang="en-US" dirty="0" err="1"/>
              <a:t>zijn</a:t>
            </a:r>
            <a:r>
              <a:rPr lang="en-US" dirty="0"/>
              <a:t> </a:t>
            </a:r>
            <a:r>
              <a:rPr lang="en-US" dirty="0" err="1"/>
              <a:t>jullie</a:t>
            </a:r>
            <a:r>
              <a:rPr lang="en-US" dirty="0"/>
              <a:t> erg </a:t>
            </a:r>
            <a:r>
              <a:rPr lang="en-US" dirty="0" err="1"/>
              <a:t>belangrijk</a:t>
            </a:r>
            <a:r>
              <a:rPr lang="en-US" dirty="0"/>
              <a:t>.”</a:t>
            </a:r>
          </a:p>
          <a:p>
            <a:r>
              <a:rPr lang="en-US" dirty="0"/>
              <a:t>Neem </a:t>
            </a:r>
            <a:r>
              <a:rPr lang="en-US" dirty="0" err="1"/>
              <a:t>serieus</a:t>
            </a:r>
            <a:r>
              <a:rPr lang="en-US" dirty="0"/>
              <a:t>: Wat </a:t>
            </a:r>
            <a:r>
              <a:rPr lang="en-US" dirty="0" err="1"/>
              <a:t>zien</a:t>
            </a:r>
            <a:r>
              <a:rPr lang="en-US" dirty="0"/>
              <a:t> </a:t>
            </a:r>
            <a:r>
              <a:rPr lang="en-US" dirty="0" err="1"/>
              <a:t>jullie</a:t>
            </a:r>
            <a:r>
              <a:rPr lang="en-US" dirty="0"/>
              <a:t> </a:t>
            </a:r>
            <a:r>
              <a:rPr lang="en-US" dirty="0" err="1"/>
              <a:t>aan</a:t>
            </a:r>
            <a:r>
              <a:rPr lang="en-US" dirty="0"/>
              <a:t> </a:t>
            </a:r>
            <a:r>
              <a:rPr lang="en-US" dirty="0" err="1"/>
              <a:t>uw</a:t>
            </a:r>
            <a:r>
              <a:rPr lang="en-US" dirty="0"/>
              <a:t> </a:t>
            </a:r>
            <a:r>
              <a:rPr lang="en-US" dirty="0" err="1"/>
              <a:t>moeder</a:t>
            </a:r>
            <a:r>
              <a:rPr lang="en-US" dirty="0"/>
              <a:t>? Wat had </a:t>
            </a:r>
            <a:r>
              <a:rPr lang="en-US" dirty="0" err="1"/>
              <a:t>uw</a:t>
            </a:r>
            <a:r>
              <a:rPr lang="en-US" dirty="0"/>
              <a:t> </a:t>
            </a:r>
            <a:r>
              <a:rPr lang="en-US" dirty="0" err="1"/>
              <a:t>moeder</a:t>
            </a:r>
            <a:r>
              <a:rPr lang="en-US" dirty="0"/>
              <a:t> </a:t>
            </a:r>
            <a:r>
              <a:rPr lang="en-US" dirty="0" err="1"/>
              <a:t>gewild</a:t>
            </a:r>
            <a:r>
              <a:rPr lang="en-US" dirty="0"/>
              <a:t>? Wilt </a:t>
            </a:r>
            <a:r>
              <a:rPr lang="en-US" dirty="0" err="1"/>
              <a:t>uw</a:t>
            </a:r>
            <a:r>
              <a:rPr lang="en-US" dirty="0"/>
              <a:t> </a:t>
            </a:r>
            <a:r>
              <a:rPr lang="en-US" dirty="0" err="1"/>
              <a:t>moeder</a:t>
            </a:r>
            <a:r>
              <a:rPr lang="en-US" dirty="0"/>
              <a:t> </a:t>
            </a:r>
            <a:r>
              <a:rPr lang="en-US" dirty="0" err="1"/>
              <a:t>dit</a:t>
            </a:r>
            <a:r>
              <a:rPr lang="en-US" dirty="0"/>
              <a:t> </a:t>
            </a:r>
            <a:r>
              <a:rPr lang="en-US" dirty="0" err="1"/>
              <a:t>nog</a:t>
            </a:r>
            <a:r>
              <a:rPr lang="en-US" dirty="0"/>
              <a:t>? </a:t>
            </a:r>
          </a:p>
          <a:p>
            <a:r>
              <a:rPr lang="en-US" dirty="0"/>
              <a:t>Ga </a:t>
            </a:r>
            <a:r>
              <a:rPr lang="en-US" dirty="0" err="1"/>
              <a:t>samen</a:t>
            </a:r>
            <a:r>
              <a:rPr lang="en-US" dirty="0"/>
              <a:t> in </a:t>
            </a:r>
            <a:r>
              <a:rPr lang="en-US" dirty="0" err="1"/>
              <a:t>gesprek</a:t>
            </a:r>
            <a:r>
              <a:rPr lang="en-US" dirty="0"/>
              <a:t>: Wat is </a:t>
            </a:r>
            <a:r>
              <a:rPr lang="en-US" dirty="0" err="1"/>
              <a:t>een</a:t>
            </a:r>
            <a:r>
              <a:rPr lang="en-US" dirty="0"/>
              <a:t> </a:t>
            </a:r>
            <a:r>
              <a:rPr lang="en-US" dirty="0" err="1"/>
              <a:t>eervolle</a:t>
            </a:r>
            <a:r>
              <a:rPr lang="en-US" dirty="0"/>
              <a:t> </a:t>
            </a:r>
            <a:r>
              <a:rPr lang="en-US" dirty="0" err="1"/>
              <a:t>aanpak</a:t>
            </a:r>
            <a:r>
              <a:rPr lang="en-US" dirty="0"/>
              <a:t>? </a:t>
            </a:r>
          </a:p>
          <a:p>
            <a:endParaRPr lang="en-US" dirty="0"/>
          </a:p>
          <a:p>
            <a:r>
              <a:rPr lang="en-US" dirty="0" err="1"/>
              <a:t>Zie</a:t>
            </a:r>
            <a:r>
              <a:rPr lang="en-US" dirty="0"/>
              <a:t> </a:t>
            </a:r>
            <a:r>
              <a:rPr lang="en-US" dirty="0" err="1"/>
              <a:t>ook</a:t>
            </a:r>
            <a:r>
              <a:rPr lang="en-US" dirty="0"/>
              <a:t> de </a:t>
            </a:r>
            <a:r>
              <a:rPr lang="en-US" dirty="0" err="1"/>
              <a:t>trainershandleiding</a:t>
            </a:r>
            <a:r>
              <a:rPr lang="en-US" dirty="0"/>
              <a:t> </a:t>
            </a:r>
            <a:r>
              <a:rPr lang="en-US" dirty="0" err="1"/>
              <a:t>voor</a:t>
            </a:r>
            <a:r>
              <a:rPr lang="en-US" dirty="0"/>
              <a:t> </a:t>
            </a:r>
            <a:r>
              <a:rPr lang="en-US" dirty="0" err="1"/>
              <a:t>handvatten</a:t>
            </a:r>
            <a:r>
              <a:rPr lang="en-US" dirty="0"/>
              <a:t> om </a:t>
            </a:r>
            <a:r>
              <a:rPr lang="en-US" dirty="0" err="1"/>
              <a:t>dit</a:t>
            </a:r>
            <a:r>
              <a:rPr lang="en-US" dirty="0"/>
              <a:t> </a:t>
            </a:r>
            <a:r>
              <a:rPr lang="en-US" dirty="0" err="1"/>
              <a:t>na</a:t>
            </a:r>
            <a:r>
              <a:rPr lang="en-US" dirty="0"/>
              <a:t> </a:t>
            </a:r>
            <a:r>
              <a:rPr lang="en-US" dirty="0" err="1"/>
              <a:t>te</a:t>
            </a:r>
            <a:r>
              <a:rPr lang="en-US" dirty="0"/>
              <a:t> </a:t>
            </a:r>
            <a:r>
              <a:rPr lang="en-US" dirty="0" err="1"/>
              <a:t>bespreken</a:t>
            </a:r>
            <a:endParaRPr lang="nl-NL" dirty="0"/>
          </a:p>
        </p:txBody>
      </p:sp>
      <p:sp>
        <p:nvSpPr>
          <p:cNvPr id="4" name="Tijdelijke aanduiding voor dianummer 3">
            <a:extLst>
              <a:ext uri="{FF2B5EF4-FFF2-40B4-BE49-F238E27FC236}">
                <a16:creationId xmlns:a16="http://schemas.microsoft.com/office/drawing/2014/main" id="{9FCC0B4D-B292-2261-9B15-031A9E30F44B}"/>
              </a:ext>
            </a:extLst>
          </p:cNvPr>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8</a:t>
            </a:fld>
            <a:endParaRPr lang="nl-NL">
              <a:solidFill>
                <a:prstClr val="black"/>
              </a:solidFill>
              <a:latin typeface="Aptos" panose="02110004020202020204"/>
            </a:endParaRPr>
          </a:p>
        </p:txBody>
      </p:sp>
    </p:spTree>
    <p:extLst>
      <p:ext uri="{BB962C8B-B14F-4D97-AF65-F5344CB8AC3E}">
        <p14:creationId xmlns:p14="http://schemas.microsoft.com/office/powerpoint/2010/main" val="78554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twee heel verschillende situaties besproken. Maar als je goed kijkt, zie je een overeenkomst. In beide gevallen gaat het niet alleen om inhoud (euthanasie, eten en drinken ) maar om onderliggende gevoelens (angst, verlies, machteloosheid, verdriet). Herkennen wat er emotioneel speelt.</a:t>
            </a:r>
          </a:p>
          <a:p>
            <a:endParaRPr lang="nl-NL" dirty="0"/>
          </a:p>
          <a:p>
            <a:r>
              <a:rPr lang="nl-NL" dirty="0"/>
              <a:t>Communicatie, zeker in de palliatieve zorg, gaat dan ook zelden alleen over informatie. Het gaat om vertrouwen, veiligheid en gehoord worden. Luisteren en begrijpen wat de persoon bedoelt is daarbij belangrijk. Neem de tijd voor een gesprek of kom er op een rustiger moment op terug. Bespreek hoe er gezamenlijk naar een oplossing gewerkt kan worden</a:t>
            </a:r>
          </a:p>
          <a:p>
            <a:endParaRPr lang="nl-NL" dirty="0"/>
          </a:p>
          <a:p>
            <a:r>
              <a:rPr lang="nl-NL" b="1" dirty="0"/>
              <a:t>Interactie (30 sec)</a:t>
            </a:r>
          </a:p>
          <a:p>
            <a:r>
              <a:rPr lang="nl-NL" dirty="0"/>
              <a:t>Noem 1 voorbeeld van een ‘lastige uitspraak’ die jij wel eens hoort.</a:t>
            </a:r>
          </a:p>
        </p:txBody>
      </p:sp>
      <p:sp>
        <p:nvSpPr>
          <p:cNvPr id="4" name="Tijdelijke aanduiding voor dianummer 3"/>
          <p:cNvSpPr>
            <a:spLocks noGrp="1"/>
          </p:cNvSpPr>
          <p:nvPr>
            <p:ph type="sldNum" sz="quarter" idx="5"/>
          </p:nvPr>
        </p:nvSpPr>
        <p:spPr/>
        <p:txBody>
          <a:bodyPr/>
          <a:lstStyle/>
          <a:p>
            <a:pPr defTabSz="990752">
              <a:defRPr/>
            </a:pPr>
            <a:fld id="{EA18C6C4-5713-4E6C-8805-405D4FE3D2E2}" type="slidenum">
              <a:rPr lang="nl-NL">
                <a:solidFill>
                  <a:prstClr val="black"/>
                </a:solidFill>
                <a:latin typeface="Aptos" panose="02110004020202020204"/>
              </a:rPr>
              <a:pPr defTabSz="990752">
                <a:defRPr/>
              </a:pPr>
              <a:t>9</a:t>
            </a:fld>
            <a:endParaRPr lang="nl-NL">
              <a:solidFill>
                <a:prstClr val="black"/>
              </a:solidFill>
              <a:latin typeface="Aptos" panose="02110004020202020204"/>
            </a:endParaRPr>
          </a:p>
        </p:txBody>
      </p:sp>
    </p:spTree>
    <p:extLst>
      <p:ext uri="{BB962C8B-B14F-4D97-AF65-F5344CB8AC3E}">
        <p14:creationId xmlns:p14="http://schemas.microsoft.com/office/powerpoint/2010/main" val="139923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EF28E-9F35-9226-1B02-F06EBDC699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3587CD2-2445-ABA9-E676-741F49F02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6A7F59D-9484-EA4F-F2EA-FEA5AD438299}"/>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5A2DF1C-07BE-23AF-C25E-AA315E28D2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A407D3-7C29-DC12-55BC-0CB3D7FAD91B}"/>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06729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FBA4E-0B5A-1B9B-7A2C-682A2AD6B1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080D546-3185-95A9-49BC-E6395655C52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644035-C81F-0F24-7053-48B495845207}"/>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A9F3FE8D-F63A-72ED-2F5C-7BCF99517A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97EF51-88B5-D97A-98BD-ABC4A73015AE}"/>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31372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77D451C-0B5D-322E-220C-C46C386445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FBA0CA8-57A8-4D5B-0E79-DFF54A39F3C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72DABF-E6B1-82C6-420F-BAB17622C30D}"/>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2A1B4196-1E45-BE6A-A08F-F47A6E2C0C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315D2F-489A-0150-ECA0-D149D594DC9C}"/>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68216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99B01-720F-A1A7-DEF7-EF81B5A4D9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FA4B9-05B0-AB70-6085-4E30E510B21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E21688-6F93-2A1D-A323-38D55997701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F9A80608-82B8-78E6-31B3-1CEA95C664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259F7E-802D-90D7-9E45-5093C6144470}"/>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2223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7D99C-1166-32FB-C9F0-AC6C163748B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A65869E-C942-BAE1-9D6D-BCCCC77DAD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965A7F9-1F22-0788-30C9-BE919CB4D73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8D4280C4-FCBC-5457-F67E-84A259D3E6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6F54D7-DF41-DF61-C96C-37CEF16034E4}"/>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878059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3B2DC-64BA-4A84-E3D9-FA9F555192D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419F7D-B56B-7D1E-1B80-B265E9A2602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4670A3C-7DEE-8595-9E01-657E3448279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F5825D-9AEB-C266-8BA8-43B0CC4651FC}"/>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D9C7B648-A814-32DA-B98A-04A7392805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0236D1-70F6-4176-091B-D71DAECC0CBA}"/>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79852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5CEF9-7993-1546-18BB-9AEA19B536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730AFD-C634-DE05-72CB-A879E05BBE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5A7BC2-FF3C-FFF5-C5EB-C79124960C8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57A5DC0-E16F-B335-0483-105EC5120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B2BB8B4-24A3-3E53-E7EB-1A4DD43E69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1813879-0E7F-1526-0D7F-BF3677A7DD78}"/>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8" name="Tijdelijke aanduiding voor voettekst 7">
            <a:extLst>
              <a:ext uri="{FF2B5EF4-FFF2-40B4-BE49-F238E27FC236}">
                <a16:creationId xmlns:a16="http://schemas.microsoft.com/office/drawing/2014/main" id="{E18F0184-FD45-6350-6E5E-8DFDF75859D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0C0B71-1819-7629-543F-C18D11EA8088}"/>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97313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07AF6-7408-FE3F-D3B8-F2AD45A05D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22F6FA3-66A6-D2DD-1D6B-D42E1FFC7AE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4" name="Tijdelijke aanduiding voor voettekst 3">
            <a:extLst>
              <a:ext uri="{FF2B5EF4-FFF2-40B4-BE49-F238E27FC236}">
                <a16:creationId xmlns:a16="http://schemas.microsoft.com/office/drawing/2014/main" id="{58CC5DFB-6E01-2F30-4EC5-9DD0E425F8A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7B786AF-B0DE-2B7E-846C-792D715FA9D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399081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2017601-E556-D404-7E24-0EDB3D4D4213}"/>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3" name="Tijdelijke aanduiding voor voettekst 2">
            <a:extLst>
              <a:ext uri="{FF2B5EF4-FFF2-40B4-BE49-F238E27FC236}">
                <a16:creationId xmlns:a16="http://schemas.microsoft.com/office/drawing/2014/main" id="{BE53E3CD-C343-8CE2-55FB-D9EDE9F493A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6AD6C2-06A1-9549-C5AE-25A5B2C6421D}"/>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136405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21D95-0A92-304D-2896-8F3A0722928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4F499A1-3541-2581-3C5C-8CCD584DD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BB04084-8630-3A0E-78FE-9622CBA25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8FC4DE8-FE9E-19D4-C281-FC0DB82CB3BE}"/>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9898496-2739-C13B-B675-D61219FD0B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127811-BD4D-71C1-6EBA-95B8FF1EEF4F}"/>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2761114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BD61-99EC-6C50-AC06-50D29AA1A5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5244476-776D-1076-98A3-9B7254372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93CD2D-F6AD-6FF8-B7B5-7478CE5E6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E11C1C-FB92-E4F5-8C04-BEC9210194D2}"/>
              </a:ext>
            </a:extLst>
          </p:cNvPr>
          <p:cNvSpPr>
            <a:spLocks noGrp="1"/>
          </p:cNvSpPr>
          <p:nvPr>
            <p:ph type="dt" sz="half" idx="10"/>
          </p:nvPr>
        </p:nvSpPr>
        <p:spPr/>
        <p:txBody>
          <a:bodyPr/>
          <a:lstStyle/>
          <a:p>
            <a:fld id="{D2523492-FD38-48D0-B873-C56395EC78A5}" type="datetimeFigureOut">
              <a:rPr lang="nl-NL" smtClean="0"/>
              <a:t>28-5-2026</a:t>
            </a:fld>
            <a:endParaRPr lang="nl-NL"/>
          </a:p>
        </p:txBody>
      </p:sp>
      <p:sp>
        <p:nvSpPr>
          <p:cNvPr id="6" name="Tijdelijke aanduiding voor voettekst 5">
            <a:extLst>
              <a:ext uri="{FF2B5EF4-FFF2-40B4-BE49-F238E27FC236}">
                <a16:creationId xmlns:a16="http://schemas.microsoft.com/office/drawing/2014/main" id="{A5134719-478E-10B6-9E9D-E77D78D70A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53BF24-821B-F5E5-5F57-989B09066B79}"/>
              </a:ext>
            </a:extLst>
          </p:cNvPr>
          <p:cNvSpPr>
            <a:spLocks noGrp="1"/>
          </p:cNvSpPr>
          <p:nvPr>
            <p:ph type="sldNum" sz="quarter" idx="12"/>
          </p:nvPr>
        </p:nvSpPr>
        <p:spPr/>
        <p:txBody>
          <a:bodyPr/>
          <a:lstStyle/>
          <a:p>
            <a:fld id="{EE646156-EB3F-4FEC-A3C3-93B1E0E82A68}" type="slidenum">
              <a:rPr lang="nl-NL" smtClean="0"/>
              <a:t>‹nr.›</a:t>
            </a:fld>
            <a:endParaRPr lang="nl-NL"/>
          </a:p>
        </p:txBody>
      </p:sp>
    </p:spTree>
    <p:extLst>
      <p:ext uri="{BB962C8B-B14F-4D97-AF65-F5344CB8AC3E}">
        <p14:creationId xmlns:p14="http://schemas.microsoft.com/office/powerpoint/2010/main" val="856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1D1EB4-B919-BEC9-AC9E-3B410469B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38D9CDF-6EDD-008D-1B68-FC5C59547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E75830-A8D0-CA6B-C600-086AE7052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523492-FD38-48D0-B873-C56395EC78A5}" type="datetimeFigureOut">
              <a:rPr lang="nl-NL" smtClean="0"/>
              <a:t>28-5-2026</a:t>
            </a:fld>
            <a:endParaRPr lang="nl-NL"/>
          </a:p>
        </p:txBody>
      </p:sp>
      <p:sp>
        <p:nvSpPr>
          <p:cNvPr id="5" name="Tijdelijke aanduiding voor voettekst 4">
            <a:extLst>
              <a:ext uri="{FF2B5EF4-FFF2-40B4-BE49-F238E27FC236}">
                <a16:creationId xmlns:a16="http://schemas.microsoft.com/office/drawing/2014/main" id="{4FB797B1-18F5-49DF-4C7E-81E93561A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857AC7C-D7CC-FA8B-0AB9-4B2CAB057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646156-EB3F-4FEC-A3C3-93B1E0E82A68}" type="slidenum">
              <a:rPr lang="nl-NL" smtClean="0"/>
              <a:t>‹nr.›</a:t>
            </a:fld>
            <a:endParaRPr lang="nl-NL"/>
          </a:p>
        </p:txBody>
      </p:sp>
    </p:spTree>
    <p:extLst>
      <p:ext uri="{BB962C8B-B14F-4D97-AF65-F5344CB8AC3E}">
        <p14:creationId xmlns:p14="http://schemas.microsoft.com/office/powerpoint/2010/main" val="42701182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72F8C1-FDB7-1CDF-14F2-CC5B6C9D1CFF}"/>
            </a:ext>
          </a:extLst>
        </p:cNvPr>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5" name="Group 74">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76" name="Freeform: Shape 75">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 name="Tekstvak 2">
            <a:extLst>
              <a:ext uri="{FF2B5EF4-FFF2-40B4-BE49-F238E27FC236}">
                <a16:creationId xmlns:a16="http://schemas.microsoft.com/office/drawing/2014/main" id="{CE267B17-FBAE-C7A7-19F5-7073C84C2ACF}"/>
              </a:ext>
            </a:extLst>
          </p:cNvPr>
          <p:cNvSpPr txBox="1"/>
          <p:nvPr/>
        </p:nvSpPr>
        <p:spPr>
          <a:xfrm>
            <a:off x="2867128" y="2707323"/>
            <a:ext cx="7412498" cy="2387918"/>
          </a:xfrm>
          <a:prstGeom prst="rect">
            <a:avLst/>
          </a:prstGeom>
        </p:spPr>
        <p:txBody>
          <a:bodyPr vert="horz" lIns="91440" tIns="45720" rIns="91440" bIns="45720" rtlCol="0" anchor="b">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1" i="0" u="none" strike="noStrike" kern="1200" cap="none" spc="0" normalizeH="0" baseline="0" noProof="0" dirty="0" err="1">
                <a:ln>
                  <a:noFill/>
                </a:ln>
                <a:solidFill>
                  <a:srgbClr val="0E2841"/>
                </a:solidFill>
                <a:effectLst/>
                <a:uLnTx/>
                <a:uFillTx/>
                <a:latin typeface="Aptos Display" panose="02110004020202020204"/>
                <a:ea typeface="+mn-ea"/>
                <a:cs typeface="+mn-cs"/>
              </a:rPr>
              <a:t>Scholings</a:t>
            </a:r>
            <a:r>
              <a:rPr lang="en-US" sz="5800" b="1" dirty="0" err="1">
                <a:solidFill>
                  <a:srgbClr val="0E2841"/>
                </a:solidFill>
                <a:latin typeface="Aptos Display" panose="02110004020202020204"/>
              </a:rPr>
              <a:t>bijeenkomst</a:t>
            </a:r>
            <a:r>
              <a:rPr kumimoji="0" lang="en-US" sz="5800" b="1" i="0" u="none" strike="noStrike" kern="1200" cap="none" spc="0" normalizeH="0" baseline="0" noProof="0" dirty="0">
                <a:ln>
                  <a:noFill/>
                </a:ln>
                <a:solidFill>
                  <a:srgbClr val="0E2841"/>
                </a:solidFill>
                <a:effectLst/>
                <a:uLnTx/>
                <a:uFillTx/>
                <a:latin typeface="Aptos Display" panose="02110004020202020204"/>
                <a:ea typeface="+mn-ea"/>
                <a:cs typeface="+mn-cs"/>
              </a:rPr>
              <a:t> 1</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srgbClr val="0E2841"/>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srgbClr val="0E2841"/>
                </a:solidFill>
                <a:effectLst/>
                <a:uLnTx/>
                <a:uFillTx/>
                <a:latin typeface="Aptos Display" panose="02110004020202020204"/>
                <a:ea typeface="+mn-ea"/>
                <a:cs typeface="+mn-cs"/>
              </a:rPr>
              <a:t>Communicatie</a:t>
            </a:r>
            <a:endParaRPr kumimoji="0" lang="en-US" sz="3600" b="1" i="0" u="none" strike="noStrike" kern="1200" cap="none" spc="0" normalizeH="0" baseline="0" noProof="0" dirty="0">
              <a:ln>
                <a:noFill/>
              </a:ln>
              <a:solidFill>
                <a:srgbClr val="0E2841"/>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srgbClr val="0E2841"/>
              </a:solidFill>
              <a:effectLst/>
              <a:uLnTx/>
              <a:uFillTx/>
              <a:latin typeface="Aptos Display" panose="02110004020202020204"/>
              <a:ea typeface="+mn-ea"/>
              <a:cs typeface="+mn-cs"/>
            </a:endParaRPr>
          </a:p>
        </p:txBody>
      </p:sp>
      <p:grpSp>
        <p:nvGrpSpPr>
          <p:cNvPr id="84" name="Group 83">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85" name="Freeform: Shape 84">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90" name="Group 89">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91" name="Freeform: Shape 90">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Afbeelding 1" descr="Afbeelding met wit, Lettertype, ontwerp&#10;&#10;Door AI gegenereerde inhoud is mogelijk onjuist.">
            <a:extLst>
              <a:ext uri="{FF2B5EF4-FFF2-40B4-BE49-F238E27FC236}">
                <a16:creationId xmlns:a16="http://schemas.microsoft.com/office/drawing/2014/main" id="{574CE062-D59F-3F6B-8337-E3C84F32995B}"/>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1448" y="6227037"/>
            <a:ext cx="1420735" cy="539985"/>
          </a:xfrm>
          <a:prstGeom prst="rect">
            <a:avLst/>
          </a:prstGeom>
        </p:spPr>
      </p:pic>
    </p:spTree>
    <p:extLst>
      <p:ext uri="{BB962C8B-B14F-4D97-AF65-F5344CB8AC3E}">
        <p14:creationId xmlns:p14="http://schemas.microsoft.com/office/powerpoint/2010/main" val="60339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62C7FD-D882-1B1E-341C-19704C375BAC}"/>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B56499D-E1DB-F424-80A2-18F4905FB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5157750E-8714-1C29-C7D2-C89A4A14F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6F267016-FD69-2F9A-91EC-E640F730D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079530D6-A843-0824-2FAF-E763AEC3A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9C61BB30-C650-47E5-486A-F7A224308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855C5C7A-FDBF-8A12-3E4D-A07E52F7D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1EFA4965-D227-E961-3B54-C81EAF9B4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E3E895D0-8F1F-91CE-3FCD-EAF877BB9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F7CEC753-0EFD-1928-0169-859B514E749E}"/>
              </a:ext>
            </a:extLst>
          </p:cNvPr>
          <p:cNvSpPr>
            <a:spLocks noGrp="1"/>
          </p:cNvSpPr>
          <p:nvPr>
            <p:ph type="title"/>
          </p:nvPr>
        </p:nvSpPr>
        <p:spPr>
          <a:xfrm>
            <a:off x="826524" y="950399"/>
            <a:ext cx="6065596" cy="2701930"/>
          </a:xfrm>
        </p:spPr>
        <p:txBody>
          <a:bodyPr vert="horz" lIns="91440" tIns="45720" rIns="91440" bIns="45720" rtlCol="0" anchor="ctr">
            <a:normAutofit/>
          </a:bodyPr>
          <a:lstStyle/>
          <a:p>
            <a:r>
              <a:rPr lang="en-US" sz="4000" b="1" kern="1200" dirty="0">
                <a:solidFill>
                  <a:schemeClr val="tx2"/>
                </a:solidFill>
                <a:latin typeface="+mj-lt"/>
                <a:ea typeface="+mj-ea"/>
                <a:cs typeface="+mj-cs"/>
              </a:rPr>
              <a:t>Bij </a:t>
            </a:r>
            <a:r>
              <a:rPr lang="en-US" sz="4000" b="1" kern="1200" dirty="0" err="1">
                <a:solidFill>
                  <a:schemeClr val="tx2"/>
                </a:solidFill>
                <a:latin typeface="+mj-lt"/>
                <a:ea typeface="+mj-ea"/>
                <a:cs typeface="+mj-cs"/>
              </a:rPr>
              <a:t>communicatie</a:t>
            </a:r>
            <a:r>
              <a:rPr lang="en-US" sz="4000" b="1" kern="1200" dirty="0">
                <a:solidFill>
                  <a:schemeClr val="tx2"/>
                </a:solidFill>
                <a:latin typeface="+mj-lt"/>
                <a:ea typeface="+mj-ea"/>
                <a:cs typeface="+mj-cs"/>
              </a:rPr>
              <a:t> let je op: </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pic>
        <p:nvPicPr>
          <p:cNvPr id="5" name="Afbeelding 4">
            <a:extLst>
              <a:ext uri="{FF2B5EF4-FFF2-40B4-BE49-F238E27FC236}">
                <a16:creationId xmlns:a16="http://schemas.microsoft.com/office/drawing/2014/main" id="{BDD6C291-D9BD-345C-D3F0-673A0AB06456}"/>
              </a:ext>
            </a:extLst>
          </p:cNvPr>
          <p:cNvPicPr>
            <a:picLocks noChangeAspect="1"/>
          </p:cNvPicPr>
          <p:nvPr/>
        </p:nvPicPr>
        <p:blipFill>
          <a:blip r:embed="rId3"/>
          <a:srcRect b="14581"/>
          <a:stretch/>
        </p:blipFill>
        <p:spPr>
          <a:xfrm>
            <a:off x="5325046" y="2792022"/>
            <a:ext cx="6262868" cy="338837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itel 1">
            <a:extLst>
              <a:ext uri="{FF2B5EF4-FFF2-40B4-BE49-F238E27FC236}">
                <a16:creationId xmlns:a16="http://schemas.microsoft.com/office/drawing/2014/main" id="{466E6125-E267-F0FB-B527-820F5013BFC5}"/>
              </a:ext>
            </a:extLst>
          </p:cNvPr>
          <p:cNvSpPr txBox="1">
            <a:spLocks/>
          </p:cNvSpPr>
          <p:nvPr/>
        </p:nvSpPr>
        <p:spPr>
          <a:xfrm>
            <a:off x="857388" y="2835113"/>
            <a:ext cx="3706677" cy="27019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2500" dirty="0">
                <a:solidFill>
                  <a:schemeClr val="tx2"/>
                </a:solidFill>
              </a:rPr>
              <a:t>Wat je </a:t>
            </a:r>
            <a:r>
              <a:rPr lang="en-US" sz="2500" dirty="0" err="1">
                <a:solidFill>
                  <a:schemeClr val="tx2"/>
                </a:solidFill>
              </a:rPr>
              <a:t>zegt</a:t>
            </a:r>
            <a:endParaRPr lang="en-US" sz="2500" dirty="0">
              <a:solidFill>
                <a:schemeClr val="tx2"/>
              </a:solidFill>
            </a:endParaRPr>
          </a:p>
          <a:p>
            <a:pPr marL="571500" indent="-571500">
              <a:buFont typeface="Arial" panose="020B0604020202020204" pitchFamily="34" charset="0"/>
              <a:buChar char="•"/>
            </a:pPr>
            <a:r>
              <a:rPr lang="en-US" sz="2500" dirty="0">
                <a:solidFill>
                  <a:schemeClr val="tx2"/>
                </a:solidFill>
              </a:rPr>
              <a:t>Hoe is je </a:t>
            </a:r>
            <a:r>
              <a:rPr lang="en-US" sz="2500" dirty="0" err="1">
                <a:solidFill>
                  <a:schemeClr val="tx2"/>
                </a:solidFill>
              </a:rPr>
              <a:t>houding</a:t>
            </a:r>
            <a:endParaRPr lang="en-US" sz="2500" dirty="0">
              <a:solidFill>
                <a:schemeClr val="tx2"/>
              </a:solidFill>
            </a:endParaRPr>
          </a:p>
          <a:p>
            <a:pPr marL="571500" indent="-571500">
              <a:buFont typeface="Arial" panose="020B0604020202020204" pitchFamily="34" charset="0"/>
              <a:buChar char="•"/>
            </a:pPr>
            <a:r>
              <a:rPr lang="en-US" sz="2500" dirty="0">
                <a:solidFill>
                  <a:schemeClr val="tx2"/>
                </a:solidFill>
              </a:rPr>
              <a:t>Op </a:t>
            </a:r>
            <a:r>
              <a:rPr lang="en-US" sz="2500" dirty="0" err="1">
                <a:solidFill>
                  <a:schemeClr val="tx2"/>
                </a:solidFill>
              </a:rPr>
              <a:t>welke</a:t>
            </a:r>
            <a:r>
              <a:rPr lang="en-US" sz="2500" dirty="0">
                <a:solidFill>
                  <a:schemeClr val="tx2"/>
                </a:solidFill>
              </a:rPr>
              <a:t> toon</a:t>
            </a:r>
            <a:br>
              <a:rPr lang="en-US" sz="4000" b="1" dirty="0">
                <a:solidFill>
                  <a:schemeClr val="tx2"/>
                </a:solidFill>
              </a:rPr>
            </a:br>
            <a:br>
              <a:rPr lang="en-US" sz="4000" b="1" dirty="0">
                <a:solidFill>
                  <a:schemeClr val="tx2"/>
                </a:solidFill>
              </a:rPr>
            </a:br>
            <a:br>
              <a:rPr lang="en-US" sz="2400" b="1" dirty="0">
                <a:solidFill>
                  <a:schemeClr val="tx2"/>
                </a:solidFill>
              </a:rPr>
            </a:br>
            <a:endParaRPr lang="en-US" sz="3100" b="1" dirty="0">
              <a:solidFill>
                <a:schemeClr val="tx2"/>
              </a:solidFill>
            </a:endParaRPr>
          </a:p>
        </p:txBody>
      </p:sp>
    </p:spTree>
    <p:extLst>
      <p:ext uri="{BB962C8B-B14F-4D97-AF65-F5344CB8AC3E}">
        <p14:creationId xmlns:p14="http://schemas.microsoft.com/office/powerpoint/2010/main" val="1129792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F05DCA-3D69-8EE8-25D6-915004B7537A}"/>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D3AFFAA-01E7-2731-70DD-61DF5E80F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FF3786B-5A12-FB91-DB79-3851FD7E0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9" name="Group 18">
            <a:extLst>
              <a:ext uri="{FF2B5EF4-FFF2-40B4-BE49-F238E27FC236}">
                <a16:creationId xmlns:a16="http://schemas.microsoft.com/office/drawing/2014/main" id="{1529947A-8498-616F-5FFD-6D52E1BCAB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5D5771D4-2750-BB51-B62F-7601F426B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F388540-B0EA-D3DB-C044-A469D37E1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66EC5840-E93B-E0C0-06CA-D27C03AFD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36A1617D-1CBD-8268-4F71-D693C1A5B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8E6CD08A-93D0-4845-4D6E-2103DB3FE5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C8C92CA1-B550-C846-07AF-24619C42F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3FA749F4-B46E-B73A-CAA9-C0E62A102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097EB466-43C1-77DB-ECFA-912147B34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7FF378F9-B8AC-1F6E-8D67-5F5E6725C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tel 3">
            <a:extLst>
              <a:ext uri="{FF2B5EF4-FFF2-40B4-BE49-F238E27FC236}">
                <a16:creationId xmlns:a16="http://schemas.microsoft.com/office/drawing/2014/main" id="{F0D1F9A2-2076-4D20-1E14-65B1FBDA8314}"/>
              </a:ext>
            </a:extLst>
          </p:cNvPr>
          <p:cNvSpPr>
            <a:spLocks noGrp="1"/>
          </p:cNvSpPr>
          <p:nvPr>
            <p:ph type="title"/>
          </p:nvPr>
        </p:nvSpPr>
        <p:spPr/>
        <p:txBody>
          <a:bodyPr/>
          <a:lstStyle/>
          <a:p>
            <a:endParaRPr lang="nl-NL" dirty="0"/>
          </a:p>
        </p:txBody>
      </p:sp>
      <p:pic>
        <p:nvPicPr>
          <p:cNvPr id="5" name="YTDown.com_YouTube_Het-Feedback-gesprek_Media_ab0OQH4ttqo_001_1080p">
            <a:hlinkClick r:id="" action="ppaction://media"/>
            <a:extLst>
              <a:ext uri="{FF2B5EF4-FFF2-40B4-BE49-F238E27FC236}">
                <a16:creationId xmlns:a16="http://schemas.microsoft.com/office/drawing/2014/main" id="{C780123D-6666-891B-1F55-C5BC900B5F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9594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7118FD-7483-34BD-90A2-EAC2AB033F5E}"/>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F777458-15B4-C60C-3B2E-4FA3C0953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E472501-24ED-AD69-3AD2-E575714C7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9" name="Group 18">
            <a:extLst>
              <a:ext uri="{FF2B5EF4-FFF2-40B4-BE49-F238E27FC236}">
                <a16:creationId xmlns:a16="http://schemas.microsoft.com/office/drawing/2014/main" id="{87CC950A-55CD-C538-10B4-F491CE62E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66F6BA61-5D2C-D94C-59C0-0819EC67A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CE600FC-8A9F-F4F4-7A0F-B1E6D7DB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B5C904F1-2F1D-B0D2-87F3-EF99B707C3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391D22ED-11DA-B378-2F3E-D05F628D0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F4180F05-2EE0-480C-F990-3D00274674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6259DA84-541B-C804-0159-AC10456EA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C1FD9A68-B03C-F0F3-10C5-F3DAAAD454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6BD60D5F-D8BB-63CB-101F-EC81520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55A39362-86EC-7492-5C17-C84EF8F3A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 name="Tijdelijke aanduiding voor inhoud 4">
            <a:extLst>
              <a:ext uri="{FF2B5EF4-FFF2-40B4-BE49-F238E27FC236}">
                <a16:creationId xmlns:a16="http://schemas.microsoft.com/office/drawing/2014/main" id="{19A04E5C-132D-717C-424B-A1008F82FB2A}"/>
              </a:ext>
            </a:extLst>
          </p:cNvPr>
          <p:cNvPicPr>
            <a:picLocks noGrp="1" noChangeAspect="1"/>
          </p:cNvPicPr>
          <p:nvPr>
            <p:ph idx="1"/>
          </p:nvPr>
        </p:nvPicPr>
        <p:blipFill>
          <a:blip r:embed="rId3"/>
          <a:stretch>
            <a:fillRect/>
          </a:stretch>
        </p:blipFill>
        <p:spPr>
          <a:xfrm>
            <a:off x="399206" y="200548"/>
            <a:ext cx="4789971" cy="6456903"/>
          </a:xfrm>
        </p:spPr>
      </p:pic>
      <p:pic>
        <p:nvPicPr>
          <p:cNvPr id="6" name="Afbeelding 5" descr="Afbeelding met tekst&#10;&#10;Automatisch gegenereerde beschrijving">
            <a:extLst>
              <a:ext uri="{FF2B5EF4-FFF2-40B4-BE49-F238E27FC236}">
                <a16:creationId xmlns:a16="http://schemas.microsoft.com/office/drawing/2014/main" id="{D9628CD7-C514-BBCC-F2D1-24D6DCABF918}"/>
              </a:ext>
            </a:extLst>
          </p:cNvPr>
          <p:cNvPicPr>
            <a:picLocks noChangeAspect="1"/>
          </p:cNvPicPr>
          <p:nvPr/>
        </p:nvPicPr>
        <p:blipFill>
          <a:blip r:embed="rId4"/>
          <a:stretch>
            <a:fillRect/>
          </a:stretch>
        </p:blipFill>
        <p:spPr>
          <a:xfrm>
            <a:off x="6461519" y="126493"/>
            <a:ext cx="4631274" cy="6456903"/>
          </a:xfrm>
          <a:prstGeom prst="rect">
            <a:avLst/>
          </a:prstGeom>
          <a:ln w="12700">
            <a:solidFill>
              <a:schemeClr val="tx2"/>
            </a:solidFill>
          </a:ln>
        </p:spPr>
      </p:pic>
      <p:pic>
        <p:nvPicPr>
          <p:cNvPr id="7" name="Afbeelding 4">
            <a:extLst>
              <a:ext uri="{FF2B5EF4-FFF2-40B4-BE49-F238E27FC236}">
                <a16:creationId xmlns:a16="http://schemas.microsoft.com/office/drawing/2014/main" id="{02011994-D9ED-209E-D474-437B0EFBE923}"/>
              </a:ext>
            </a:extLst>
          </p:cNvPr>
          <p:cNvPicPr>
            <a:picLocks noChangeAspect="1"/>
          </p:cNvPicPr>
          <p:nvPr/>
        </p:nvPicPr>
        <p:blipFill>
          <a:blip r:embed="rId3"/>
          <a:stretch>
            <a:fillRect/>
          </a:stretch>
        </p:blipFill>
        <p:spPr>
          <a:xfrm>
            <a:off x="1123053" y="126494"/>
            <a:ext cx="4789971" cy="6456903"/>
          </a:xfrm>
          <a:prstGeom prst="rect">
            <a:avLst/>
          </a:prstGeom>
          <a:ln w="3175">
            <a:noFill/>
          </a:ln>
        </p:spPr>
      </p:pic>
    </p:spTree>
    <p:extLst>
      <p:ext uri="{BB962C8B-B14F-4D97-AF65-F5344CB8AC3E}">
        <p14:creationId xmlns:p14="http://schemas.microsoft.com/office/powerpoint/2010/main" val="340979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F9B034-2E21-13EC-CCFD-9BD8A969402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3320883-8B3B-9171-1F9B-6427F418E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D1C7A84-08CA-6884-B026-0E00FD87D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E2876E6E-F435-9D08-E57F-52FF87090B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251F329A-5E94-6D96-F225-6AF0EBEA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CBC56A7A-3118-B1D3-2C2E-AA2A798F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75FA0A7-D849-B600-A117-8FE4CD302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8BDE38F-E341-A52F-1259-3AAD31DD1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6CD356DD-3C27-DA7A-F40B-57A8E0E8BD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3349A5EB-EDEF-BDF0-3C0C-A31D28AA1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11817908-9528-42B0-F4A9-E78D387D2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E4349436-3237-10D4-8389-901681E0B9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865DC71-AC02-7B6C-6DEB-CE8DD966F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6F801156-4C0F-C5C6-32EE-2C2E3D19B1A1}"/>
              </a:ext>
            </a:extLst>
          </p:cNvPr>
          <p:cNvSpPr txBox="1">
            <a:spLocks/>
          </p:cNvSpPr>
          <p:nvPr/>
        </p:nvSpPr>
        <p:spPr>
          <a:xfrm>
            <a:off x="650889" y="354381"/>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Tegeltjes wijsheden</a:t>
            </a:r>
          </a:p>
        </p:txBody>
      </p:sp>
      <p:sp>
        <p:nvSpPr>
          <p:cNvPr id="2" name="Tijdelijke aanduiding voor inhoud 2">
            <a:extLst>
              <a:ext uri="{FF2B5EF4-FFF2-40B4-BE49-F238E27FC236}">
                <a16:creationId xmlns:a16="http://schemas.microsoft.com/office/drawing/2014/main" id="{2D425A32-97E6-72FD-F6C8-3BA4E98FD63D}"/>
              </a:ext>
            </a:extLst>
          </p:cNvPr>
          <p:cNvSpPr>
            <a:spLocks noGrp="1"/>
          </p:cNvSpPr>
          <p:nvPr>
            <p:ph idx="1"/>
          </p:nvPr>
        </p:nvSpPr>
        <p:spPr>
          <a:xfrm>
            <a:off x="685801" y="1728061"/>
            <a:ext cx="10736450" cy="4063139"/>
          </a:xfrm>
        </p:spPr>
        <p:txBody>
          <a:bodyPr/>
          <a:lstStyle/>
          <a:p>
            <a:endParaRPr lang="nl-NL" sz="3200" dirty="0">
              <a:solidFill>
                <a:schemeClr val="tx2"/>
              </a:solidFill>
              <a:cs typeface="Calibri"/>
            </a:endParaRPr>
          </a:p>
        </p:txBody>
      </p:sp>
      <p:pic>
        <p:nvPicPr>
          <p:cNvPr id="3" name="Afbeelding 4">
            <a:extLst>
              <a:ext uri="{FF2B5EF4-FFF2-40B4-BE49-F238E27FC236}">
                <a16:creationId xmlns:a16="http://schemas.microsoft.com/office/drawing/2014/main" id="{EE42D3FD-F4E3-1630-E0B7-25D8BAFB3C3D}"/>
              </a:ext>
            </a:extLst>
          </p:cNvPr>
          <p:cNvPicPr>
            <a:picLocks noChangeAspect="1"/>
          </p:cNvPicPr>
          <p:nvPr/>
        </p:nvPicPr>
        <p:blipFill>
          <a:blip r:embed="rId3"/>
          <a:stretch>
            <a:fillRect/>
          </a:stretch>
        </p:blipFill>
        <p:spPr>
          <a:xfrm>
            <a:off x="1140204" y="1466776"/>
            <a:ext cx="4346196" cy="4346196"/>
          </a:xfrm>
          <a:prstGeom prst="rect">
            <a:avLst/>
          </a:prstGeom>
        </p:spPr>
      </p:pic>
      <p:pic>
        <p:nvPicPr>
          <p:cNvPr id="4" name="Afbeelding 4">
            <a:extLst>
              <a:ext uri="{FF2B5EF4-FFF2-40B4-BE49-F238E27FC236}">
                <a16:creationId xmlns:a16="http://schemas.microsoft.com/office/drawing/2014/main" id="{338FAEC3-DAEE-63B4-248B-9EAAF5E568B7}"/>
              </a:ext>
            </a:extLst>
          </p:cNvPr>
          <p:cNvPicPr>
            <a:picLocks noChangeAspect="1"/>
          </p:cNvPicPr>
          <p:nvPr/>
        </p:nvPicPr>
        <p:blipFill>
          <a:blip r:embed="rId4"/>
          <a:stretch>
            <a:fillRect/>
          </a:stretch>
        </p:blipFill>
        <p:spPr>
          <a:xfrm>
            <a:off x="6559980" y="1445005"/>
            <a:ext cx="4346196" cy="4346196"/>
          </a:xfrm>
          <a:prstGeom prst="rect">
            <a:avLst/>
          </a:prstGeom>
        </p:spPr>
      </p:pic>
    </p:spTree>
    <p:extLst>
      <p:ext uri="{BB962C8B-B14F-4D97-AF65-F5344CB8AC3E}">
        <p14:creationId xmlns:p14="http://schemas.microsoft.com/office/powerpoint/2010/main" val="2000298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8" name="Rectangle 2077">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1C6377B-FD4E-D7E6-A8A2-39D034D39455}"/>
              </a:ext>
            </a:extLst>
          </p:cNvPr>
          <p:cNvSpPr>
            <a:spLocks noGrp="1"/>
          </p:cNvSpPr>
          <p:nvPr>
            <p:ph type="title"/>
          </p:nvPr>
        </p:nvSpPr>
        <p:spPr>
          <a:xfrm>
            <a:off x="1059347" y="973948"/>
            <a:ext cx="10640754" cy="775845"/>
          </a:xfrm>
        </p:spPr>
        <p:txBody>
          <a:bodyPr vert="horz" lIns="91440" tIns="45720" rIns="91440" bIns="45720" rtlCol="0" anchor="b">
            <a:normAutofit fontScale="90000"/>
          </a:bodyPr>
          <a:lstStyle/>
          <a:p>
            <a:r>
              <a:rPr lang="en-US" sz="4000" b="1" kern="1200" dirty="0" err="1">
                <a:solidFill>
                  <a:schemeClr val="tx2"/>
                </a:solidFill>
                <a:latin typeface="+mj-lt"/>
                <a:ea typeface="+mj-ea"/>
                <a:cs typeface="+mj-cs"/>
              </a:rPr>
              <a:t>Praten</a:t>
            </a:r>
            <a:r>
              <a:rPr lang="en-US" sz="4000" b="1" kern="1200" dirty="0">
                <a:solidFill>
                  <a:schemeClr val="tx2"/>
                </a:solidFill>
                <a:latin typeface="+mj-lt"/>
                <a:ea typeface="+mj-ea"/>
                <a:cs typeface="+mj-cs"/>
              </a:rPr>
              <a:t> over de </a:t>
            </a:r>
            <a:r>
              <a:rPr lang="en-US" sz="4000" b="1" kern="1200" dirty="0" err="1">
                <a:solidFill>
                  <a:schemeClr val="tx2"/>
                </a:solidFill>
                <a:latin typeface="+mj-lt"/>
                <a:ea typeface="+mj-ea"/>
                <a:cs typeface="+mj-cs"/>
              </a:rPr>
              <a:t>wensen</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waarden</a:t>
            </a:r>
            <a:r>
              <a:rPr lang="en-US" sz="4000" b="1" kern="1200" dirty="0">
                <a:solidFill>
                  <a:schemeClr val="tx2"/>
                </a:solidFill>
                <a:latin typeface="+mj-lt"/>
                <a:ea typeface="+mj-ea"/>
                <a:cs typeface="+mj-cs"/>
              </a:rPr>
              <a:t> en </a:t>
            </a:r>
            <a:r>
              <a:rPr lang="en-US" sz="4000" b="1" kern="1200" dirty="0" err="1">
                <a:solidFill>
                  <a:schemeClr val="tx2"/>
                </a:solidFill>
                <a:latin typeface="+mj-lt"/>
                <a:ea typeface="+mj-ea"/>
                <a:cs typeface="+mj-cs"/>
              </a:rPr>
              <a:t>behoeften</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bieden</a:t>
            </a:r>
            <a:r>
              <a:rPr lang="en-US" sz="4000" b="1" kern="1200" dirty="0">
                <a:solidFill>
                  <a:schemeClr val="tx2"/>
                </a:solidFill>
                <a:latin typeface="+mj-lt"/>
                <a:ea typeface="+mj-ea"/>
                <a:cs typeface="+mj-cs"/>
              </a:rPr>
              <a:t> we </a:t>
            </a:r>
            <a:r>
              <a:rPr lang="en-US" sz="4000" b="1" kern="1200" dirty="0" err="1">
                <a:solidFill>
                  <a:schemeClr val="tx2"/>
                </a:solidFill>
                <a:latin typeface="+mj-lt"/>
                <a:ea typeface="+mj-ea"/>
                <a:cs typeface="+mj-cs"/>
              </a:rPr>
              <a:t>aan</a:t>
            </a:r>
            <a:r>
              <a:rPr lang="en-US" sz="4000" b="1" kern="1200" dirty="0">
                <a:solidFill>
                  <a:schemeClr val="tx2"/>
                </a:solidFill>
                <a:latin typeface="+mj-lt"/>
                <a:ea typeface="+mj-ea"/>
                <a:cs typeface="+mj-cs"/>
              </a:rPr>
              <a:t> alle </a:t>
            </a:r>
            <a:r>
              <a:rPr lang="en-US" sz="4000" b="1" kern="1200" dirty="0" err="1">
                <a:solidFill>
                  <a:schemeClr val="tx2"/>
                </a:solidFill>
                <a:latin typeface="+mj-lt"/>
                <a:ea typeface="+mj-ea"/>
                <a:cs typeface="+mj-cs"/>
              </a:rPr>
              <a:t>bewoners</a:t>
            </a:r>
            <a:r>
              <a:rPr lang="en-US" sz="4000" b="1" kern="1200" dirty="0">
                <a:solidFill>
                  <a:schemeClr val="tx2"/>
                </a:solidFill>
                <a:latin typeface="+mj-lt"/>
                <a:ea typeface="+mj-ea"/>
                <a:cs typeface="+mj-cs"/>
              </a:rPr>
              <a:t> in </a:t>
            </a:r>
            <a:r>
              <a:rPr lang="en-US" sz="4000" b="1" kern="1200" dirty="0" err="1">
                <a:solidFill>
                  <a:schemeClr val="tx2"/>
                </a:solidFill>
                <a:latin typeface="+mj-lt"/>
                <a:ea typeface="+mj-ea"/>
                <a:cs typeface="+mj-cs"/>
              </a:rPr>
              <a:t>palliatieve</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fase</a:t>
            </a:r>
            <a:endParaRPr lang="en-US" sz="4000" kern="1200" dirty="0">
              <a:solidFill>
                <a:schemeClr val="tx2"/>
              </a:solidFill>
              <a:latin typeface="+mj-lt"/>
              <a:ea typeface="+mj-ea"/>
              <a:cs typeface="+mj-cs"/>
            </a:endParaRPr>
          </a:p>
        </p:txBody>
      </p:sp>
      <p:grpSp>
        <p:nvGrpSpPr>
          <p:cNvPr id="2080" name="Group 2079">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81" name="Freeform: Shape 2080">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2" name="Freeform: Shape 2081">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3" name="Freeform: Shape 2082">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4" name="Freeform: Shape 2083">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86" name="Group 2085">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87" name="Freeform: Shape 2086">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8" name="Freeform: Shape 2087">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89" name="Freeform: Shape 2088">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90" name="Freeform: Shape 2089">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50" name="Picture 2" descr="https://www.praktijkfysiozeeland.nl/wp-content/uploads/2021/09/Fase-palliatieve-zorg-2-845x321.jpg">
            <a:extLst>
              <a:ext uri="{FF2B5EF4-FFF2-40B4-BE49-F238E27FC236}">
                <a16:creationId xmlns:a16="http://schemas.microsoft.com/office/drawing/2014/main" id="{2CE711F0-95DD-4714-B8AD-202E279773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1592" y="2011463"/>
            <a:ext cx="11208509" cy="425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09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932FAC-EB69-B2C5-0073-B455FC136688}"/>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23D69AB-D8D0-EF4D-F6DD-113A64A26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D12A4E2-6F71-09B3-750A-3A00E8607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BBDB9A52-3658-E5C1-A7A1-1E008E534C84}"/>
              </a:ext>
            </a:extLst>
          </p:cNvPr>
          <p:cNvSpPr>
            <a:spLocks noGrp="1"/>
          </p:cNvSpPr>
          <p:nvPr>
            <p:ph type="title"/>
          </p:nvPr>
        </p:nvSpPr>
        <p:spPr>
          <a:xfrm>
            <a:off x="1179073" y="277283"/>
            <a:ext cx="9833548" cy="1325563"/>
          </a:xfrm>
        </p:spPr>
        <p:txBody>
          <a:bodyPr vert="horz" lIns="91440" tIns="45720" rIns="91440" bIns="45720" rtlCol="0" anchor="b">
            <a:normAutofit/>
          </a:bodyPr>
          <a:lstStyle/>
          <a:p>
            <a:r>
              <a:rPr lang="en-US" sz="3600" b="1" dirty="0" err="1">
                <a:solidFill>
                  <a:schemeClr val="tx2"/>
                </a:solidFill>
              </a:rPr>
              <a:t>Gesprekken</a:t>
            </a:r>
            <a:r>
              <a:rPr lang="en-US" sz="3600" b="1" dirty="0">
                <a:solidFill>
                  <a:schemeClr val="tx2"/>
                </a:solidFill>
              </a:rPr>
              <a:t> over </a:t>
            </a:r>
            <a:r>
              <a:rPr lang="en-US" sz="3600" b="1" dirty="0" err="1">
                <a:solidFill>
                  <a:schemeClr val="tx2"/>
                </a:solidFill>
              </a:rPr>
              <a:t>waarden</a:t>
            </a:r>
            <a:r>
              <a:rPr lang="en-US" sz="3600" b="1" dirty="0">
                <a:solidFill>
                  <a:schemeClr val="tx2"/>
                </a:solidFill>
              </a:rPr>
              <a:t>, </a:t>
            </a:r>
            <a:r>
              <a:rPr lang="en-US" sz="3600" b="1" dirty="0" err="1">
                <a:solidFill>
                  <a:schemeClr val="tx2"/>
                </a:solidFill>
              </a:rPr>
              <a:t>wensen</a:t>
            </a:r>
            <a:r>
              <a:rPr lang="en-US" sz="3600" b="1" dirty="0">
                <a:solidFill>
                  <a:schemeClr val="tx2"/>
                </a:solidFill>
              </a:rPr>
              <a:t> en </a:t>
            </a:r>
            <a:r>
              <a:rPr lang="en-US" sz="3600" b="1" dirty="0" err="1">
                <a:solidFill>
                  <a:schemeClr val="tx2"/>
                </a:solidFill>
              </a:rPr>
              <a:t>behoeften</a:t>
            </a:r>
            <a:endParaRPr lang="en-US" sz="3600" b="1" kern="120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2A0CAC77-01EC-968A-8CE9-028744442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DCE06865-5CFA-BAAD-2C9B-D8094E52F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E85D831A-55D3-A034-4528-D241A7031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95409D4-1AEB-78DE-6AA2-09C30ADCA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A3B7FFB5-C984-3930-207E-FAE4845E7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1F46D9CF-A061-90FD-C8BB-288CDFE065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8EED79DC-7240-7096-39F2-990BB5275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4E7F9BB9-6B5D-921E-D9D3-F6754139C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CFE2DCF2-0551-9256-0C67-45F03672B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6863DB0E-D6ED-2133-CD0D-79FE3B774C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 name="Groep 2">
            <a:extLst>
              <a:ext uri="{FF2B5EF4-FFF2-40B4-BE49-F238E27FC236}">
                <a16:creationId xmlns:a16="http://schemas.microsoft.com/office/drawing/2014/main" id="{B32677E7-1233-6BC4-D3F8-CFFD6EEE9539}"/>
              </a:ext>
            </a:extLst>
          </p:cNvPr>
          <p:cNvGrpSpPr/>
          <p:nvPr/>
        </p:nvGrpSpPr>
        <p:grpSpPr>
          <a:xfrm>
            <a:off x="758952" y="3181274"/>
            <a:ext cx="2469754" cy="2469754"/>
            <a:chOff x="1628831" y="714098"/>
            <a:chExt cx="2673827" cy="2673827"/>
          </a:xfrm>
          <a:solidFill>
            <a:srgbClr val="102F75"/>
          </a:solidFill>
        </p:grpSpPr>
        <p:sp>
          <p:nvSpPr>
            <p:cNvPr id="4" name="Rechthoek: afgeronde hoeken 3">
              <a:extLst>
                <a:ext uri="{FF2B5EF4-FFF2-40B4-BE49-F238E27FC236}">
                  <a16:creationId xmlns:a16="http://schemas.microsoft.com/office/drawing/2014/main" id="{DB8BB012-0FA3-A6D7-A8AF-B1F761DD1AB9}"/>
                </a:ext>
              </a:extLst>
            </p:cNvPr>
            <p:cNvSpPr/>
            <p:nvPr/>
          </p:nvSpPr>
          <p:spPr>
            <a:xfrm>
              <a:off x="1628831" y="714098"/>
              <a:ext cx="2673827" cy="267382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nl-NL"/>
            </a:p>
          </p:txBody>
        </p:sp>
        <p:sp>
          <p:nvSpPr>
            <p:cNvPr id="5" name="Rechthoek: afgeronde hoeken 4">
              <a:extLst>
                <a:ext uri="{FF2B5EF4-FFF2-40B4-BE49-F238E27FC236}">
                  <a16:creationId xmlns:a16="http://schemas.microsoft.com/office/drawing/2014/main" id="{7ECC5168-A4EA-7B54-5045-708C61E2A4B9}"/>
                </a:ext>
              </a:extLst>
            </p:cNvPr>
            <p:cNvSpPr txBox="1"/>
            <p:nvPr/>
          </p:nvSpPr>
          <p:spPr>
            <a:xfrm>
              <a:off x="1759356" y="844623"/>
              <a:ext cx="2412777" cy="2412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13410">
                <a:lnSpc>
                  <a:spcPct val="90000"/>
                </a:lnSpc>
                <a:spcBef>
                  <a:spcPct val="0"/>
                </a:spcBef>
                <a:spcAft>
                  <a:spcPct val="35000"/>
                </a:spcAft>
              </a:pPr>
              <a:r>
                <a:rPr lang="nl-NL" sz="2400" kern="1200" dirty="0">
                  <a:solidFill>
                    <a:schemeClr val="lt1"/>
                  </a:solidFill>
                  <a:latin typeface="+mn-lt"/>
                  <a:ea typeface="+mn-ea"/>
                  <a:cs typeface="+mn-cs"/>
                </a:rPr>
                <a:t>Deze vinden gepland en meer belangrijk ook ongepland plaats</a:t>
              </a:r>
              <a:endParaRPr lang="en-US" sz="2400" kern="1200" dirty="0"/>
            </a:p>
          </p:txBody>
        </p:sp>
      </p:grpSp>
      <p:grpSp>
        <p:nvGrpSpPr>
          <p:cNvPr id="6" name="Groep 5">
            <a:extLst>
              <a:ext uri="{FF2B5EF4-FFF2-40B4-BE49-F238E27FC236}">
                <a16:creationId xmlns:a16="http://schemas.microsoft.com/office/drawing/2014/main" id="{58C247D1-3D8F-D205-1498-0C845D74FC89}"/>
              </a:ext>
            </a:extLst>
          </p:cNvPr>
          <p:cNvGrpSpPr/>
          <p:nvPr/>
        </p:nvGrpSpPr>
        <p:grpSpPr>
          <a:xfrm>
            <a:off x="3548861" y="3168166"/>
            <a:ext cx="2495969" cy="2495969"/>
            <a:chOff x="4508338" y="714098"/>
            <a:chExt cx="2673827" cy="2673827"/>
          </a:xfrm>
          <a:solidFill>
            <a:srgbClr val="0073A0"/>
          </a:solidFill>
        </p:grpSpPr>
        <p:sp>
          <p:nvSpPr>
            <p:cNvPr id="7" name="Rechthoek: afgeronde hoeken 6">
              <a:extLst>
                <a:ext uri="{FF2B5EF4-FFF2-40B4-BE49-F238E27FC236}">
                  <a16:creationId xmlns:a16="http://schemas.microsoft.com/office/drawing/2014/main" id="{E7B108F8-B815-F4EF-4FF8-56DD2D6C46DE}"/>
                </a:ext>
              </a:extLst>
            </p:cNvPr>
            <p:cNvSpPr/>
            <p:nvPr/>
          </p:nvSpPr>
          <p:spPr>
            <a:xfrm>
              <a:off x="4508338" y="714098"/>
              <a:ext cx="2673827" cy="2673827"/>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nl-NL"/>
            </a:p>
          </p:txBody>
        </p:sp>
        <p:sp>
          <p:nvSpPr>
            <p:cNvPr id="8" name="Rechthoek: afgeronde hoeken 6">
              <a:extLst>
                <a:ext uri="{FF2B5EF4-FFF2-40B4-BE49-F238E27FC236}">
                  <a16:creationId xmlns:a16="http://schemas.microsoft.com/office/drawing/2014/main" id="{ABC04CDD-05DE-70A2-3352-CEB931C6EC9C}"/>
                </a:ext>
              </a:extLst>
            </p:cNvPr>
            <p:cNvSpPr txBox="1"/>
            <p:nvPr/>
          </p:nvSpPr>
          <p:spPr>
            <a:xfrm>
              <a:off x="4638863" y="844623"/>
              <a:ext cx="2543302" cy="24127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20078">
                <a:lnSpc>
                  <a:spcPct val="90000"/>
                </a:lnSpc>
                <a:spcBef>
                  <a:spcPct val="0"/>
                </a:spcBef>
                <a:spcAft>
                  <a:spcPct val="35000"/>
                </a:spcAft>
              </a:pPr>
              <a:r>
                <a:rPr lang="nl-NL" sz="2400" kern="1200" dirty="0">
                  <a:solidFill>
                    <a:schemeClr val="lt1"/>
                  </a:solidFill>
                  <a:latin typeface="+mn-lt"/>
                  <a:ea typeface="+mn-ea"/>
                  <a:cs typeface="+mn-cs"/>
                </a:rPr>
                <a:t>Gaat over goed leve</a:t>
              </a:r>
              <a:r>
                <a:rPr lang="nl-NL" sz="2400" kern="1200" dirty="0">
                  <a:solidFill>
                    <a:schemeClr val="bg1"/>
                  </a:solidFill>
                  <a:latin typeface="+mn-lt"/>
                  <a:ea typeface="+mn-ea"/>
                  <a:cs typeface="+mn-cs"/>
                </a:rPr>
                <a:t>n</a:t>
              </a:r>
              <a:r>
                <a:rPr lang="nl-NL" sz="2400" kern="1200" dirty="0">
                  <a:solidFill>
                    <a:schemeClr val="bg1"/>
                  </a:solidFill>
                  <a:latin typeface="Calibri Light" panose="020F0302020204030204"/>
                  <a:ea typeface="+mn-ea"/>
                  <a:cs typeface="+mn-cs"/>
                </a:rPr>
                <a:t>.</a:t>
              </a:r>
              <a:br>
                <a:rPr lang="nl-NL" sz="2400" kern="1200" dirty="0">
                  <a:solidFill>
                    <a:schemeClr val="lt1"/>
                  </a:solidFill>
                  <a:latin typeface="+mn-lt"/>
                  <a:ea typeface="+mn-ea"/>
                  <a:cs typeface="+mn-cs"/>
                </a:rPr>
              </a:br>
              <a:r>
                <a:rPr lang="nl-NL" sz="2400" kern="1200" dirty="0">
                  <a:solidFill>
                    <a:schemeClr val="lt1"/>
                  </a:solidFill>
                  <a:latin typeface="+mn-lt"/>
                  <a:ea typeface="+mn-ea"/>
                  <a:cs typeface="+mn-cs"/>
                </a:rPr>
                <a:t>Wat wil de bewoner/familie dat er nog wel gebeurt en wat niet?</a:t>
              </a:r>
              <a:endParaRPr lang="en-US" sz="2400" kern="1200" dirty="0"/>
            </a:p>
          </p:txBody>
        </p:sp>
      </p:grpSp>
      <p:grpSp>
        <p:nvGrpSpPr>
          <p:cNvPr id="10" name="Groep 9">
            <a:extLst>
              <a:ext uri="{FF2B5EF4-FFF2-40B4-BE49-F238E27FC236}">
                <a16:creationId xmlns:a16="http://schemas.microsoft.com/office/drawing/2014/main" id="{BE007D2D-E92F-C6BD-00CD-AC2B246C6903}"/>
              </a:ext>
            </a:extLst>
          </p:cNvPr>
          <p:cNvGrpSpPr/>
          <p:nvPr/>
        </p:nvGrpSpPr>
        <p:grpSpPr>
          <a:xfrm>
            <a:off x="6364210" y="3168166"/>
            <a:ext cx="2495969" cy="2495969"/>
            <a:chOff x="1628831" y="3593604"/>
            <a:chExt cx="2673827" cy="2673827"/>
          </a:xfrm>
          <a:solidFill>
            <a:srgbClr val="3BA2B3"/>
          </a:solidFill>
        </p:grpSpPr>
        <p:sp>
          <p:nvSpPr>
            <p:cNvPr id="11" name="Rechthoek: afgeronde hoeken 10">
              <a:extLst>
                <a:ext uri="{FF2B5EF4-FFF2-40B4-BE49-F238E27FC236}">
                  <a16:creationId xmlns:a16="http://schemas.microsoft.com/office/drawing/2014/main" id="{E736966C-C524-AABC-E907-154C9A7155AD}"/>
                </a:ext>
              </a:extLst>
            </p:cNvPr>
            <p:cNvSpPr/>
            <p:nvPr/>
          </p:nvSpPr>
          <p:spPr>
            <a:xfrm>
              <a:off x="1628831" y="3593604"/>
              <a:ext cx="2673827" cy="2673827"/>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nl-NL"/>
            </a:p>
          </p:txBody>
        </p:sp>
        <p:sp>
          <p:nvSpPr>
            <p:cNvPr id="12" name="Rechthoek: afgeronde hoeken 8">
              <a:extLst>
                <a:ext uri="{FF2B5EF4-FFF2-40B4-BE49-F238E27FC236}">
                  <a16:creationId xmlns:a16="http://schemas.microsoft.com/office/drawing/2014/main" id="{B23B989B-115F-E081-E058-08E4B1745DD4}"/>
                </a:ext>
              </a:extLst>
            </p:cNvPr>
            <p:cNvSpPr txBox="1"/>
            <p:nvPr/>
          </p:nvSpPr>
          <p:spPr>
            <a:xfrm>
              <a:off x="1759356" y="3724129"/>
              <a:ext cx="2412777" cy="2412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20078">
                <a:lnSpc>
                  <a:spcPct val="90000"/>
                </a:lnSpc>
                <a:spcBef>
                  <a:spcPct val="0"/>
                </a:spcBef>
                <a:spcAft>
                  <a:spcPct val="35000"/>
                </a:spcAft>
              </a:pPr>
              <a:r>
                <a:rPr lang="nl-NL" sz="2400" kern="1200" dirty="0">
                  <a:solidFill>
                    <a:schemeClr val="lt1"/>
                  </a:solidFill>
                  <a:latin typeface="+mn-lt"/>
                  <a:ea typeface="+mn-ea"/>
                  <a:cs typeface="+mn-cs"/>
                </a:rPr>
                <a:t>Betrek familie bij deze gesprekken</a:t>
              </a:r>
              <a:endParaRPr lang="en-US" sz="2400" kern="1200" dirty="0"/>
            </a:p>
          </p:txBody>
        </p:sp>
      </p:grpSp>
      <p:grpSp>
        <p:nvGrpSpPr>
          <p:cNvPr id="13" name="Groep 12">
            <a:extLst>
              <a:ext uri="{FF2B5EF4-FFF2-40B4-BE49-F238E27FC236}">
                <a16:creationId xmlns:a16="http://schemas.microsoft.com/office/drawing/2014/main" id="{56660AEA-7AFA-520F-CAFE-A29F4DF1D869}"/>
              </a:ext>
            </a:extLst>
          </p:cNvPr>
          <p:cNvGrpSpPr/>
          <p:nvPr/>
        </p:nvGrpSpPr>
        <p:grpSpPr>
          <a:xfrm>
            <a:off x="9121045" y="3168166"/>
            <a:ext cx="2495969" cy="2495969"/>
            <a:chOff x="4749330" y="3611840"/>
            <a:chExt cx="2673827" cy="2673827"/>
          </a:xfrm>
          <a:solidFill>
            <a:srgbClr val="4DBCC6"/>
          </a:solidFill>
        </p:grpSpPr>
        <p:sp>
          <p:nvSpPr>
            <p:cNvPr id="14" name="Rechthoek: afgeronde hoeken 13">
              <a:extLst>
                <a:ext uri="{FF2B5EF4-FFF2-40B4-BE49-F238E27FC236}">
                  <a16:creationId xmlns:a16="http://schemas.microsoft.com/office/drawing/2014/main" id="{05E51C91-E0D8-7439-998B-F54AE0442456}"/>
                </a:ext>
              </a:extLst>
            </p:cNvPr>
            <p:cNvSpPr/>
            <p:nvPr/>
          </p:nvSpPr>
          <p:spPr>
            <a:xfrm>
              <a:off x="4749330" y="3611840"/>
              <a:ext cx="2673827" cy="2673827"/>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nl-NL"/>
            </a:p>
          </p:txBody>
        </p:sp>
        <p:sp>
          <p:nvSpPr>
            <p:cNvPr id="16" name="Rechthoek: afgeronde hoeken 10">
              <a:extLst>
                <a:ext uri="{FF2B5EF4-FFF2-40B4-BE49-F238E27FC236}">
                  <a16:creationId xmlns:a16="http://schemas.microsoft.com/office/drawing/2014/main" id="{A174A7EE-914B-72EA-698E-89736EF45777}"/>
                </a:ext>
              </a:extLst>
            </p:cNvPr>
            <p:cNvSpPr txBox="1"/>
            <p:nvPr/>
          </p:nvSpPr>
          <p:spPr>
            <a:xfrm>
              <a:off x="4879855" y="3742365"/>
              <a:ext cx="2543302" cy="24127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20078">
                <a:lnSpc>
                  <a:spcPct val="90000"/>
                </a:lnSpc>
                <a:spcBef>
                  <a:spcPct val="0"/>
                </a:spcBef>
                <a:spcAft>
                  <a:spcPct val="35000"/>
                </a:spcAft>
              </a:pPr>
              <a:r>
                <a:rPr lang="nl-NL" sz="2400" kern="1200" dirty="0">
                  <a:solidFill>
                    <a:schemeClr val="lt1"/>
                  </a:solidFill>
                  <a:latin typeface="+mn-lt"/>
                  <a:ea typeface="+mn-ea"/>
                  <a:cs typeface="+mn-cs"/>
                </a:rPr>
                <a:t>Rapporteer deze gesprekken en/of werk informatie bij in het zorgplan</a:t>
              </a:r>
              <a:endParaRPr lang="en-US" sz="2400" kern="1200" dirty="0"/>
            </a:p>
          </p:txBody>
        </p:sp>
      </p:grpSp>
    </p:spTree>
    <p:extLst>
      <p:ext uri="{BB962C8B-B14F-4D97-AF65-F5344CB8AC3E}">
        <p14:creationId xmlns:p14="http://schemas.microsoft.com/office/powerpoint/2010/main" val="15926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CE7358-7F7A-DE0A-4A09-3C789B9A7121}"/>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el 1">
            <a:extLst>
              <a:ext uri="{FF2B5EF4-FFF2-40B4-BE49-F238E27FC236}">
                <a16:creationId xmlns:a16="http://schemas.microsoft.com/office/drawing/2014/main" id="{911CEAFD-88D5-ECA0-A820-6F73F8CE8C2F}"/>
              </a:ext>
            </a:extLst>
          </p:cNvPr>
          <p:cNvSpPr>
            <a:spLocks noGrp="1"/>
          </p:cNvSpPr>
          <p:nvPr>
            <p:ph type="title"/>
          </p:nvPr>
        </p:nvSpPr>
        <p:spPr>
          <a:xfrm>
            <a:off x="804672" y="5116529"/>
            <a:ext cx="10592174" cy="1000655"/>
          </a:xfrm>
        </p:spPr>
        <p:txBody>
          <a:bodyPr vert="horz" lIns="91440" tIns="45720" rIns="91440" bIns="45720" rtlCol="0" anchor="t">
            <a:normAutofit/>
          </a:bodyPr>
          <a:lstStyle/>
          <a:p>
            <a:r>
              <a:rPr lang="en-US" sz="3600" b="1" dirty="0">
                <a:solidFill>
                  <a:schemeClr val="tx2"/>
                </a:solidFill>
              </a:rPr>
              <a:t>Het </a:t>
            </a:r>
            <a:r>
              <a:rPr lang="en-US" sz="3600" b="1" dirty="0" err="1">
                <a:solidFill>
                  <a:schemeClr val="tx2"/>
                </a:solidFill>
              </a:rPr>
              <a:t>Wensenboekje</a:t>
            </a:r>
            <a:endParaRPr lang="en-US" sz="3600" b="1" dirty="0">
              <a:solidFill>
                <a:schemeClr val="tx2"/>
              </a:solidFill>
            </a:endParaRPr>
          </a:p>
        </p:txBody>
      </p:sp>
      <p:pic>
        <p:nvPicPr>
          <p:cNvPr id="1028" name="Picture 4" descr="Wensenboekje - NPZ Twente">
            <a:extLst>
              <a:ext uri="{FF2B5EF4-FFF2-40B4-BE49-F238E27FC236}">
                <a16:creationId xmlns:a16="http://schemas.microsoft.com/office/drawing/2014/main" id="{3342FF68-1A37-283E-BE62-22357245E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00" r="6345"/>
          <a:stretch>
            <a:fillRect/>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036" name="Freeform: Shape 1035">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7" name="Freeform: Shape 1036">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8" name="Freeform: Shape 1037">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9" name="Freeform: Shape 1038">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002454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64FA9B-9113-5A2C-BA50-55F632E66CFB}"/>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349B223-3D7C-C028-03CA-20F52EAEE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6BAA63F3-4711-07B8-A6AF-8C190A18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oup 38">
            <a:extLst>
              <a:ext uri="{FF2B5EF4-FFF2-40B4-BE49-F238E27FC236}">
                <a16:creationId xmlns:a16="http://schemas.microsoft.com/office/drawing/2014/main" id="{0226A478-9745-D2B2-5398-ED53DE1AC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0" name="Freeform: Shape 39">
              <a:extLst>
                <a:ext uri="{FF2B5EF4-FFF2-40B4-BE49-F238E27FC236}">
                  <a16:creationId xmlns:a16="http://schemas.microsoft.com/office/drawing/2014/main" id="{3243DCE1-66FE-3ED1-ABB0-19BC71A15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5821C5A9-7203-3F38-E2AB-A6CD90B2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25212A0-55BD-B1A0-6332-0ED9E03EA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AE4FCF1B-D1B7-5F85-F6FC-3429ECE4E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3CA5A250-EF02-67F8-BCAE-FDC287A74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02F43EA4-12AD-C24D-9E1C-730781EC0095}"/>
              </a:ext>
            </a:extLst>
          </p:cNvPr>
          <p:cNvSpPr>
            <a:spLocks noGrp="1"/>
          </p:cNvSpPr>
          <p:nvPr>
            <p:ph type="title"/>
          </p:nvPr>
        </p:nvSpPr>
        <p:spPr>
          <a:xfrm>
            <a:off x="617021" y="1254584"/>
            <a:ext cx="6065596" cy="5415954"/>
          </a:xfrm>
        </p:spPr>
        <p:txBody>
          <a:bodyPr vert="horz" lIns="91440" tIns="45720" rIns="91440" bIns="45720" rtlCol="0" anchor="ctr">
            <a:normAutofit/>
          </a:bodyPr>
          <a:lstStyle/>
          <a:p>
            <a:r>
              <a:rPr lang="en-US" sz="4000" b="1" kern="1200" dirty="0">
                <a:solidFill>
                  <a:schemeClr val="tx2"/>
                </a:solidFill>
                <a:latin typeface="+mj-lt"/>
                <a:ea typeface="+mj-ea"/>
                <a:cs typeface="+mj-cs"/>
              </a:rPr>
              <a:t>Hoe </a:t>
            </a:r>
            <a:r>
              <a:rPr lang="en-US" sz="4000" b="1" kern="1200" dirty="0" err="1">
                <a:solidFill>
                  <a:schemeClr val="tx2"/>
                </a:solidFill>
                <a:latin typeface="+mj-lt"/>
                <a:ea typeface="+mj-ea"/>
                <a:cs typeface="+mj-cs"/>
              </a:rPr>
              <a:t>zou</a:t>
            </a:r>
            <a:r>
              <a:rPr lang="en-US" sz="4000" b="1" kern="1200" dirty="0">
                <a:solidFill>
                  <a:schemeClr val="tx2"/>
                </a:solidFill>
                <a:latin typeface="+mj-lt"/>
                <a:ea typeface="+mj-ea"/>
                <a:cs typeface="+mj-cs"/>
              </a:rPr>
              <a:t> je het </a:t>
            </a:r>
            <a:r>
              <a:rPr lang="en-US" sz="4000" b="1" kern="1200" dirty="0" err="1">
                <a:solidFill>
                  <a:schemeClr val="tx2"/>
                </a:solidFill>
                <a:latin typeface="+mj-lt"/>
                <a:ea typeface="+mj-ea"/>
                <a:cs typeface="+mj-cs"/>
              </a:rPr>
              <a:t>introduceren</a:t>
            </a:r>
            <a:r>
              <a:rPr lang="en-US" sz="4000" b="1" kern="1200" dirty="0">
                <a:solidFill>
                  <a:schemeClr val="tx2"/>
                </a:solidFill>
                <a:latin typeface="+mj-lt"/>
                <a:ea typeface="+mj-ea"/>
                <a:cs typeface="+mj-cs"/>
              </a:rPr>
              <a:t> van </a:t>
            </a:r>
            <a:br>
              <a:rPr lang="en-US" sz="4000" b="1" kern="1200" dirty="0">
                <a:solidFill>
                  <a:schemeClr val="tx2"/>
                </a:solidFill>
                <a:latin typeface="+mj-lt"/>
                <a:ea typeface="+mj-ea"/>
                <a:cs typeface="+mj-cs"/>
              </a:rPr>
            </a:br>
            <a:r>
              <a:rPr lang="en-US" sz="4000" b="1" kern="1200" dirty="0">
                <a:solidFill>
                  <a:schemeClr val="tx2"/>
                </a:solidFill>
                <a:latin typeface="+mj-lt"/>
                <a:ea typeface="+mj-ea"/>
                <a:cs typeface="+mj-cs"/>
              </a:rPr>
              <a:t>het </a:t>
            </a:r>
            <a:r>
              <a:rPr lang="en-US" sz="4000" b="1" kern="1200" dirty="0" err="1">
                <a:solidFill>
                  <a:schemeClr val="tx2"/>
                </a:solidFill>
                <a:latin typeface="+mj-lt"/>
                <a:ea typeface="+mj-ea"/>
                <a:cs typeface="+mj-cs"/>
              </a:rPr>
              <a:t>Wensenboekje</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aanpakken</a:t>
            </a:r>
            <a:r>
              <a:rPr lang="en-US" sz="4000" b="1" kern="1200" dirty="0">
                <a:solidFill>
                  <a:schemeClr val="tx2"/>
                </a:solidFill>
                <a:latin typeface="+mj-lt"/>
                <a:ea typeface="+mj-ea"/>
                <a:cs typeface="+mj-cs"/>
              </a:rPr>
              <a:t>?</a:t>
            </a:r>
            <a:br>
              <a:rPr lang="en-US" sz="4000" b="1" kern="1200" dirty="0">
                <a:solidFill>
                  <a:schemeClr val="tx2"/>
                </a:solidFill>
                <a:latin typeface="+mj-lt"/>
                <a:ea typeface="+mj-ea"/>
                <a:cs typeface="+mj-cs"/>
              </a:rPr>
            </a:br>
            <a:br>
              <a:rPr lang="en-US" sz="4000" b="1" kern="1200" dirty="0">
                <a:solidFill>
                  <a:schemeClr val="tx2"/>
                </a:solidFill>
                <a:latin typeface="+mj-lt"/>
                <a:ea typeface="+mj-ea"/>
                <a:cs typeface="+mj-cs"/>
              </a:rPr>
            </a:br>
            <a:br>
              <a:rPr lang="en-US" sz="2400" b="1" kern="1200" dirty="0">
                <a:solidFill>
                  <a:schemeClr val="tx2"/>
                </a:solidFill>
                <a:latin typeface="+mj-lt"/>
                <a:ea typeface="+mj-ea"/>
                <a:cs typeface="+mj-cs"/>
              </a:rPr>
            </a:br>
            <a:endParaRPr lang="en-US" sz="3100" b="1" kern="1200" dirty="0">
              <a:solidFill>
                <a:schemeClr val="tx2"/>
              </a:solidFill>
              <a:latin typeface="+mj-lt"/>
              <a:ea typeface="+mj-ea"/>
              <a:cs typeface="+mj-cs"/>
            </a:endParaRPr>
          </a:p>
        </p:txBody>
      </p:sp>
      <p:sp>
        <p:nvSpPr>
          <p:cNvPr id="6" name="Titel 1">
            <a:extLst>
              <a:ext uri="{FF2B5EF4-FFF2-40B4-BE49-F238E27FC236}">
                <a16:creationId xmlns:a16="http://schemas.microsoft.com/office/drawing/2014/main" id="{E407950F-1220-D677-F7E4-E8A9005645E5}"/>
              </a:ext>
            </a:extLst>
          </p:cNvPr>
          <p:cNvSpPr txBox="1">
            <a:spLocks/>
          </p:cNvSpPr>
          <p:nvPr/>
        </p:nvSpPr>
        <p:spPr>
          <a:xfrm>
            <a:off x="6690753" y="1890515"/>
            <a:ext cx="4636889" cy="38688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nl-NL" sz="2400" dirty="0">
                <a:solidFill>
                  <a:schemeClr val="tx2"/>
                </a:solidFill>
                <a:latin typeface="+mn-lt"/>
              </a:rPr>
              <a:t>Wanneer de bewoner nog goed in staat is om gesprekken te voeren</a:t>
            </a:r>
          </a:p>
          <a:p>
            <a:pPr marL="457200" indent="-457200">
              <a:buFont typeface="Arial" panose="020B0604020202020204" pitchFamily="34" charset="0"/>
              <a:buChar char="•"/>
            </a:pPr>
            <a:endParaRPr lang="nl-NL" sz="2400" dirty="0">
              <a:solidFill>
                <a:schemeClr val="tx2"/>
              </a:solidFill>
              <a:latin typeface="+mn-lt"/>
            </a:endParaRPr>
          </a:p>
          <a:p>
            <a:pPr marL="457200" indent="-457200">
              <a:buFont typeface="Arial" panose="020B0604020202020204" pitchFamily="34" charset="0"/>
              <a:buChar char="•"/>
            </a:pPr>
            <a:r>
              <a:rPr lang="nl-NL" sz="2400" dirty="0">
                <a:solidFill>
                  <a:schemeClr val="tx2"/>
                </a:solidFill>
                <a:latin typeface="+mn-lt"/>
              </a:rPr>
              <a:t>De bewoner geen gesprekken meer kan voeren, familie zeer betrokken is en regelmatig aanwezig is</a:t>
            </a:r>
          </a:p>
          <a:p>
            <a:pPr marL="457200" indent="-457200">
              <a:buFont typeface="Arial" panose="020B0604020202020204" pitchFamily="34" charset="0"/>
              <a:buChar char="•"/>
            </a:pPr>
            <a:endParaRPr lang="nl-NL" sz="2400" dirty="0">
              <a:solidFill>
                <a:schemeClr val="tx2"/>
              </a:solidFill>
              <a:latin typeface="+mn-lt"/>
            </a:endParaRPr>
          </a:p>
          <a:p>
            <a:pPr marL="457200" indent="-457200">
              <a:buFont typeface="Arial" panose="020B0604020202020204" pitchFamily="34" charset="0"/>
              <a:buChar char="•"/>
            </a:pPr>
            <a:r>
              <a:rPr lang="nl-NL" sz="2400" dirty="0">
                <a:solidFill>
                  <a:schemeClr val="tx2"/>
                </a:solidFill>
                <a:latin typeface="+mn-lt"/>
              </a:rPr>
              <a:t>Familie zeer betrokken is maar verder weg woont en daardoor minder aanwezig</a:t>
            </a:r>
          </a:p>
          <a:p>
            <a:pPr marL="457200" indent="-457200">
              <a:buFont typeface="Arial" panose="020B0604020202020204" pitchFamily="34" charset="0"/>
              <a:buChar char="•"/>
            </a:pPr>
            <a:endParaRPr lang="nl-NL" sz="2400" dirty="0">
              <a:solidFill>
                <a:schemeClr val="tx2"/>
              </a:solidFill>
              <a:latin typeface="+mn-lt"/>
            </a:endParaRPr>
          </a:p>
          <a:p>
            <a:pPr marL="457200" indent="-457200">
              <a:buFont typeface="Arial" panose="020B0604020202020204" pitchFamily="34" charset="0"/>
              <a:buChar char="•"/>
            </a:pPr>
            <a:r>
              <a:rPr lang="nl-NL" sz="2400" dirty="0">
                <a:solidFill>
                  <a:schemeClr val="tx2"/>
                </a:solidFill>
                <a:latin typeface="+mn-lt"/>
              </a:rPr>
              <a:t>De bewoner een mentor heeft</a:t>
            </a:r>
          </a:p>
          <a:p>
            <a:pPr marR="0" lvl="0" algn="l" defTabSz="914400" rtl="0" eaLnBrk="1" fontAlgn="auto" latinLnBrk="0" hangingPunct="1">
              <a:lnSpc>
                <a:spcPct val="90000"/>
              </a:lnSpc>
              <a:spcBef>
                <a:spcPct val="0"/>
              </a:spcBef>
              <a:spcAft>
                <a:spcPts val="0"/>
              </a:spcAft>
              <a:buClrTx/>
              <a:buSzTx/>
              <a:tabLst/>
              <a:defRPr/>
            </a:pPr>
            <a:br>
              <a:rPr kumimoji="0" lang="en-US" sz="2400" b="1" i="0" u="none" strike="noStrike" kern="1200" cap="none" spc="0" normalizeH="0" baseline="0" noProof="0" dirty="0">
                <a:ln>
                  <a:noFill/>
                </a:ln>
                <a:solidFill>
                  <a:srgbClr val="0E2841"/>
                </a:solidFill>
                <a:effectLst/>
                <a:uLnTx/>
                <a:uFillTx/>
                <a:latin typeface="+mn-lt"/>
                <a:ea typeface="+mj-ea"/>
                <a:cs typeface="+mj-cs"/>
              </a:rPr>
            </a:br>
            <a:br>
              <a:rPr kumimoji="0" lang="en-US" sz="2400" b="1" i="0" u="none" strike="noStrike" kern="1200" cap="none" spc="0" normalizeH="0" baseline="0" noProof="0" dirty="0">
                <a:ln>
                  <a:noFill/>
                </a:ln>
                <a:solidFill>
                  <a:srgbClr val="0E2841"/>
                </a:solidFill>
                <a:effectLst/>
                <a:uLnTx/>
                <a:uFillTx/>
                <a:latin typeface="+mn-lt"/>
                <a:ea typeface="+mj-ea"/>
                <a:cs typeface="+mj-cs"/>
              </a:rPr>
            </a:br>
            <a:br>
              <a:rPr kumimoji="0" lang="en-US" sz="2400" b="1" i="0" u="none" strike="noStrike" kern="1200" cap="none" spc="0" normalizeH="0" baseline="0" noProof="0" dirty="0">
                <a:ln>
                  <a:noFill/>
                </a:ln>
                <a:solidFill>
                  <a:srgbClr val="0E2841"/>
                </a:solidFill>
                <a:effectLst/>
                <a:uLnTx/>
                <a:uFillTx/>
                <a:latin typeface="+mn-lt"/>
                <a:ea typeface="+mj-ea"/>
                <a:cs typeface="+mj-cs"/>
              </a:rPr>
            </a:br>
            <a:endParaRPr kumimoji="0" lang="en-US" sz="2400" b="1" i="0" u="none" strike="noStrike" kern="1200" cap="none" spc="0" normalizeH="0" baseline="0" noProof="0" dirty="0">
              <a:ln>
                <a:noFill/>
              </a:ln>
              <a:solidFill>
                <a:srgbClr val="0E2841"/>
              </a:solidFill>
              <a:effectLst/>
              <a:uLnTx/>
              <a:uFillTx/>
              <a:latin typeface="+mn-lt"/>
              <a:ea typeface="+mj-ea"/>
              <a:cs typeface="+mj-cs"/>
            </a:endParaRPr>
          </a:p>
        </p:txBody>
      </p:sp>
    </p:spTree>
    <p:extLst>
      <p:ext uri="{BB962C8B-B14F-4D97-AF65-F5344CB8AC3E}">
        <p14:creationId xmlns:p14="http://schemas.microsoft.com/office/powerpoint/2010/main" val="3965517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71655-7669-ACA1-6E1C-32F4810FA8BA}"/>
              </a:ext>
            </a:extLst>
          </p:cNvPr>
          <p:cNvSpPr>
            <a:spLocks noGrp="1"/>
          </p:cNvSpPr>
          <p:nvPr>
            <p:ph type="title"/>
          </p:nvPr>
        </p:nvSpPr>
        <p:spPr>
          <a:xfrm>
            <a:off x="335353" y="429898"/>
            <a:ext cx="10544354" cy="5998204"/>
          </a:xfrm>
        </p:spPr>
        <p:txBody>
          <a:bodyPr vert="horz" lIns="91440" tIns="45720" rIns="91440" bIns="45720" rtlCol="0" anchor="ctr">
            <a:noAutofit/>
          </a:bodyPr>
          <a:lstStyle/>
          <a:p>
            <a:r>
              <a:rPr lang="nl-NL" sz="4000" b="1" dirty="0">
                <a:solidFill>
                  <a:schemeClr val="tx2"/>
                </a:solidFill>
              </a:rPr>
              <a:t>Introductie boekje nieuwe bewoners</a:t>
            </a:r>
            <a:br>
              <a:rPr lang="nl-NL" sz="4000" b="1" dirty="0">
                <a:solidFill>
                  <a:schemeClr val="tx2"/>
                </a:solidFill>
              </a:rPr>
            </a:br>
            <a:endParaRPr lang="nl-NL" sz="4000" b="1" dirty="0">
              <a:solidFill>
                <a:schemeClr val="tx2"/>
              </a:solidFill>
            </a:endParaRPr>
          </a:p>
          <a:p>
            <a:r>
              <a:rPr lang="nl-NL" sz="1800" b="1" dirty="0">
                <a:ea typeface="+mj-lt"/>
                <a:cs typeface="+mj-lt"/>
              </a:rPr>
              <a:t>Wanneer?</a:t>
            </a:r>
            <a:br>
              <a:rPr lang="nl-NL" sz="1800" b="1" dirty="0">
                <a:ea typeface="+mj-lt"/>
                <a:cs typeface="+mj-lt"/>
              </a:rPr>
            </a:br>
            <a:r>
              <a:rPr lang="nl-NL" sz="1800" b="1" dirty="0">
                <a:ea typeface="+mj-lt"/>
                <a:cs typeface="+mj-lt"/>
              </a:rPr>
              <a:t> </a:t>
            </a:r>
            <a:r>
              <a:rPr lang="nl-NL" sz="1800" dirty="0">
                <a:ea typeface="+mj-lt"/>
                <a:cs typeface="+mj-lt"/>
              </a:rPr>
              <a:t>Binnen 6 weken na opname</a:t>
            </a:r>
            <a:endParaRPr lang="nl-NL" sz="1800" dirty="0"/>
          </a:p>
          <a:p>
            <a:br>
              <a:rPr lang="nl-NL" sz="1800" b="1" dirty="0">
                <a:ea typeface="+mj-lt"/>
                <a:cs typeface="+mj-lt"/>
              </a:rPr>
            </a:br>
            <a:r>
              <a:rPr lang="nl-NL" sz="1800" b="1" dirty="0">
                <a:ea typeface="+mj-lt"/>
                <a:cs typeface="+mj-lt"/>
              </a:rPr>
              <a:t>Waarom?</a:t>
            </a:r>
            <a:br>
              <a:rPr lang="nl-NL" sz="1800" b="1" dirty="0">
                <a:ea typeface="+mj-lt"/>
                <a:cs typeface="+mj-lt"/>
              </a:rPr>
            </a:br>
            <a:r>
              <a:rPr lang="nl-NL" sz="1800" dirty="0">
                <a:ea typeface="+mj-lt"/>
                <a:cs typeface="+mj-lt"/>
              </a:rPr>
              <a:t>Om tijdig in gesprek te gaan over de toekomst</a:t>
            </a:r>
            <a:endParaRPr lang="nl-NL" sz="1800" dirty="0"/>
          </a:p>
          <a:p>
            <a:br>
              <a:rPr lang="nl-NL" sz="1800" dirty="0">
                <a:ea typeface="+mj-lt"/>
                <a:cs typeface="+mj-lt"/>
              </a:rPr>
            </a:br>
            <a:r>
              <a:rPr lang="nl-NL" sz="1800" b="1" dirty="0">
                <a:ea typeface="+mj-lt"/>
                <a:cs typeface="+mj-lt"/>
              </a:rPr>
              <a:t>Belangrijk om te benoemen</a:t>
            </a:r>
            <a:br>
              <a:rPr lang="nl-NL" sz="1800" b="1" dirty="0">
                <a:ea typeface="+mj-lt"/>
                <a:cs typeface="+mj-lt"/>
              </a:rPr>
            </a:br>
            <a:r>
              <a:rPr lang="nl-NL" sz="1800" dirty="0">
                <a:ea typeface="+mj-lt"/>
                <a:cs typeface="+mj-lt"/>
              </a:rPr>
              <a:t>Het gaat niet om levensverwachting</a:t>
            </a:r>
            <a:endParaRPr lang="nl-NL" sz="1800" dirty="0"/>
          </a:p>
          <a:p>
            <a:br>
              <a:rPr lang="nl-NL" sz="1800" b="1" dirty="0">
                <a:ea typeface="+mj-lt"/>
                <a:cs typeface="+mj-lt"/>
              </a:rPr>
            </a:br>
            <a:r>
              <a:rPr lang="nl-NL" sz="1800" b="1" dirty="0">
                <a:ea typeface="+mj-lt"/>
                <a:cs typeface="+mj-lt"/>
              </a:rPr>
              <a:t>Van wie is het boekje?</a:t>
            </a:r>
            <a:br>
              <a:rPr lang="nl-NL" sz="1800" b="1" dirty="0">
                <a:ea typeface="+mj-lt"/>
                <a:cs typeface="+mj-lt"/>
              </a:rPr>
            </a:br>
            <a:r>
              <a:rPr lang="nl-NL" sz="1800" dirty="0">
                <a:ea typeface="+mj-lt"/>
                <a:cs typeface="+mj-lt"/>
              </a:rPr>
              <a:t>Van en voor de bewoner en naasten,</a:t>
            </a:r>
            <a:endParaRPr lang="nl-NL" sz="1800" dirty="0"/>
          </a:p>
          <a:p>
            <a:br>
              <a:rPr lang="nl-NL" sz="1800" b="1" dirty="0">
                <a:ea typeface="+mj-lt"/>
                <a:cs typeface="+mj-lt"/>
              </a:rPr>
            </a:br>
            <a:r>
              <a:rPr lang="nl-NL" sz="1800" b="1" dirty="0">
                <a:ea typeface="+mj-lt"/>
                <a:cs typeface="+mj-lt"/>
              </a:rPr>
              <a:t>Wanneer bespreken?</a:t>
            </a:r>
            <a:br>
              <a:rPr lang="nl-NL" sz="1800" b="1" dirty="0">
                <a:ea typeface="+mj-lt"/>
                <a:cs typeface="+mj-lt"/>
              </a:rPr>
            </a:br>
            <a:r>
              <a:rPr lang="nl-NL" sz="1800" dirty="0">
                <a:ea typeface="+mj-lt"/>
                <a:cs typeface="+mj-lt"/>
              </a:rPr>
              <a:t>Tijdens de eerste </a:t>
            </a:r>
            <a:r>
              <a:rPr lang="nl-NL" sz="1800" dirty="0" err="1">
                <a:ea typeface="+mj-lt"/>
                <a:cs typeface="+mj-lt"/>
              </a:rPr>
              <a:t>zorgleefplan</a:t>
            </a:r>
            <a:r>
              <a:rPr lang="nl-NL" sz="1800" dirty="0">
                <a:ea typeface="+mj-lt"/>
                <a:cs typeface="+mj-lt"/>
              </a:rPr>
              <a:t>-bespreking</a:t>
            </a:r>
            <a:endParaRPr lang="nl-NL" sz="1800" dirty="0"/>
          </a:p>
          <a:p>
            <a:br>
              <a:rPr lang="nl-NL" sz="1800" b="1" dirty="0">
                <a:ea typeface="+mj-lt"/>
                <a:cs typeface="+mj-lt"/>
              </a:rPr>
            </a:br>
            <a:r>
              <a:rPr lang="nl-NL" sz="1800" b="1" dirty="0">
                <a:ea typeface="+mj-lt"/>
                <a:cs typeface="+mj-lt"/>
              </a:rPr>
              <a:t>Als het boekje niet is gebruikt</a:t>
            </a:r>
            <a:br>
              <a:rPr lang="nl-NL" sz="1800" b="1" dirty="0">
                <a:ea typeface="+mj-lt"/>
                <a:cs typeface="+mj-lt"/>
              </a:rPr>
            </a:br>
            <a:r>
              <a:rPr lang="nl-NL" sz="1800" dirty="0">
                <a:ea typeface="+mj-lt"/>
                <a:cs typeface="+mj-lt"/>
              </a:rPr>
              <a:t>Stel in ieder geval deze 3 vragen:</a:t>
            </a:r>
            <a:endParaRPr lang="nl-NL" sz="1800" dirty="0"/>
          </a:p>
          <a:p>
            <a:r>
              <a:rPr lang="nl-NL" sz="1800" i="1" dirty="0">
                <a:ea typeface="+mj-lt"/>
                <a:cs typeface="+mj-lt"/>
              </a:rPr>
              <a:t>Hoe kijkt u naar de toekomst?</a:t>
            </a:r>
            <a:endParaRPr lang="nl-NL" sz="1800" i="1" dirty="0"/>
          </a:p>
          <a:p>
            <a:r>
              <a:rPr lang="nl-NL" sz="1800" i="1" dirty="0">
                <a:ea typeface="+mj-lt"/>
                <a:cs typeface="+mj-lt"/>
              </a:rPr>
              <a:t>Waar hoopt u op?</a:t>
            </a:r>
            <a:endParaRPr lang="nl-NL" sz="1800" i="1" dirty="0"/>
          </a:p>
          <a:p>
            <a:r>
              <a:rPr lang="nl-NL" sz="1800" i="1" dirty="0">
                <a:ea typeface="+mj-lt"/>
                <a:cs typeface="+mj-lt"/>
              </a:rPr>
              <a:t>Waar maakt u zich zorgen over?</a:t>
            </a:r>
            <a:endParaRPr lang="nl-NL" sz="1800" i="1" dirty="0"/>
          </a:p>
          <a:p>
            <a:endParaRPr lang="nl-NL" dirty="0"/>
          </a:p>
        </p:txBody>
      </p:sp>
      <p:pic>
        <p:nvPicPr>
          <p:cNvPr id="4" name="Graphic 3" descr="Duim omhoog met effen opvulling">
            <a:extLst>
              <a:ext uri="{FF2B5EF4-FFF2-40B4-BE49-F238E27FC236}">
                <a16:creationId xmlns:a16="http://schemas.microsoft.com/office/drawing/2014/main" id="{BA9FD3AA-12A9-19B0-E42D-986448351F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3646" y="5269467"/>
            <a:ext cx="914400" cy="914400"/>
          </a:xfrm>
          <a:prstGeom prst="rect">
            <a:avLst/>
          </a:prstGeom>
        </p:spPr>
      </p:pic>
      <p:sp>
        <p:nvSpPr>
          <p:cNvPr id="5" name="Rechthoek: afgeronde hoeken 4">
            <a:extLst>
              <a:ext uri="{FF2B5EF4-FFF2-40B4-BE49-F238E27FC236}">
                <a16:creationId xmlns:a16="http://schemas.microsoft.com/office/drawing/2014/main" id="{4E642AA6-F1D3-DA32-827E-48B9CA618395}"/>
              </a:ext>
            </a:extLst>
          </p:cNvPr>
          <p:cNvSpPr/>
          <p:nvPr/>
        </p:nvSpPr>
        <p:spPr>
          <a:xfrm>
            <a:off x="9548046" y="4251864"/>
            <a:ext cx="2113499" cy="1939447"/>
          </a:xfrm>
          <a:prstGeom prst="roundRect">
            <a:avLst/>
          </a:prstGeom>
          <a:solidFill>
            <a:srgbClr val="102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Tip:</a:t>
            </a:r>
            <a:br>
              <a:rPr lang="nl-NL" dirty="0"/>
            </a:br>
            <a:r>
              <a:rPr lang="nl-NL" dirty="0"/>
              <a:t>Voeg een brief toe aan het boekje zodat de bedoeling ervan nagelezen kan worden</a:t>
            </a:r>
          </a:p>
        </p:txBody>
      </p:sp>
    </p:spTree>
    <p:extLst>
      <p:ext uri="{BB962C8B-B14F-4D97-AF65-F5344CB8AC3E}">
        <p14:creationId xmlns:p14="http://schemas.microsoft.com/office/powerpoint/2010/main" val="286337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AD8F19-AE6F-E850-95B0-11A83F2B763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7502C7-52F6-5D44-AE41-6BCBC7536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B568DB1-143A-71EC-FFBC-77A8DBEF2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E02FB991-8DFE-2B85-5D49-F3E049FCAF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D85ABDF6-2A9D-3EA4-83A8-AD1DD4C84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EAC8C254-1403-8EA0-2C0F-772D4B75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6E7A5460-9F55-F2E2-4CF3-3179EF931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045957F-A6EA-B8CE-F743-6EBAD0CD4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9E2B4DEF-2915-7672-12A7-879A4E7CD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075F508E-CAF5-D476-E70A-0F0ED100F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1B363163-96C5-25EF-21AB-9795C0C47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4BF0D051-EF75-73B9-570A-BB277583B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3E152D1-4904-0C0A-48D2-591CDB347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D1F07F8F-CF3B-46A2-2302-97A760CAF136}"/>
              </a:ext>
            </a:extLst>
          </p:cNvPr>
          <p:cNvSpPr txBox="1">
            <a:spLocks/>
          </p:cNvSpPr>
          <p:nvPr/>
        </p:nvSpPr>
        <p:spPr>
          <a:xfrm>
            <a:off x="650889" y="914075"/>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Methodisch werken</a:t>
            </a:r>
          </a:p>
        </p:txBody>
      </p:sp>
      <p:sp>
        <p:nvSpPr>
          <p:cNvPr id="2" name="Tijdelijke aanduiding voor inhoud 2">
            <a:extLst>
              <a:ext uri="{FF2B5EF4-FFF2-40B4-BE49-F238E27FC236}">
                <a16:creationId xmlns:a16="http://schemas.microsoft.com/office/drawing/2014/main" id="{DA681E7F-66FA-85DE-5EBF-1EA4242F0A8E}"/>
              </a:ext>
            </a:extLst>
          </p:cNvPr>
          <p:cNvSpPr>
            <a:spLocks noGrp="1"/>
          </p:cNvSpPr>
          <p:nvPr>
            <p:ph idx="1"/>
          </p:nvPr>
        </p:nvSpPr>
        <p:spPr>
          <a:xfrm>
            <a:off x="650889" y="2203196"/>
            <a:ext cx="10736450" cy="4063139"/>
          </a:xfrm>
        </p:spPr>
        <p:txBody>
          <a:bodyPr vert="horz" lIns="91440" tIns="45720" rIns="91440" bIns="45720" rtlCol="0" anchor="t">
            <a:normAutofit/>
          </a:bodyPr>
          <a:lstStyle/>
          <a:p>
            <a:r>
              <a:rPr lang="nl-NL" sz="2400" dirty="0">
                <a:solidFill>
                  <a:schemeClr val="tx2"/>
                </a:solidFill>
                <a:cs typeface="Calibri"/>
              </a:rPr>
              <a:t>Verwerk in de rapportage dat het Wensenboekje is besproken.</a:t>
            </a:r>
            <a:br>
              <a:rPr lang="nl-NL" sz="2400" dirty="0">
                <a:solidFill>
                  <a:schemeClr val="tx2"/>
                </a:solidFill>
                <a:cs typeface="Calibri"/>
              </a:rPr>
            </a:br>
            <a:r>
              <a:rPr lang="nl-NL" sz="2400" dirty="0">
                <a:solidFill>
                  <a:schemeClr val="tx2"/>
                </a:solidFill>
                <a:cs typeface="Calibri"/>
              </a:rPr>
              <a:t>In het zorgplan vermeld je onder het afgesproken doel wat de afspraken zijn.</a:t>
            </a:r>
          </a:p>
          <a:p>
            <a:pPr marL="0" indent="0">
              <a:buNone/>
            </a:pPr>
            <a:br>
              <a:rPr lang="nl-NL" sz="2400" dirty="0">
                <a:solidFill>
                  <a:schemeClr val="tx2"/>
                </a:solidFill>
                <a:cs typeface="Calibri"/>
              </a:rPr>
            </a:br>
            <a:r>
              <a:rPr lang="nl-NL" sz="2400" dirty="0">
                <a:solidFill>
                  <a:schemeClr val="tx2"/>
                </a:solidFill>
                <a:cs typeface="Calibri"/>
              </a:rPr>
              <a:t>Je kunt dit doen onder het kopje ‘eigen regie’ of onder ‘palliatieve zorg’.</a:t>
            </a:r>
            <a:br>
              <a:rPr lang="nl-NL" sz="3200" dirty="0">
                <a:solidFill>
                  <a:schemeClr val="tx2"/>
                </a:solidFill>
                <a:cs typeface="Calibri"/>
              </a:rPr>
            </a:br>
            <a:endParaRPr lang="nl-NL" sz="3200" dirty="0">
              <a:solidFill>
                <a:schemeClr val="tx2"/>
              </a:solidFill>
              <a:cs typeface="Calibri"/>
            </a:endParaRPr>
          </a:p>
        </p:txBody>
      </p:sp>
    </p:spTree>
    <p:extLst>
      <p:ext uri="{BB962C8B-B14F-4D97-AF65-F5344CB8AC3E}">
        <p14:creationId xmlns:p14="http://schemas.microsoft.com/office/powerpoint/2010/main" val="76053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FFA2E-4B7F-017B-96BC-BE109EEFE2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2B858-9AAE-3D63-B1C5-0E0E7FC20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4539B4A-240A-6785-2A5F-14950632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04C5F0CA-335F-0824-D4B2-9A69DA70B6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3DCAEE54-6CF0-5F17-7833-93F0661D2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3584F897-EF85-2F7B-EA11-DC8E19DC8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4031E5D-8B53-F60F-7F82-5F4A95DBE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326E2E1-3C44-C6BA-9045-4F28862D0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4E9BB40-445F-A067-7118-9F213331CF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884BFAD5-5633-B793-38E2-368153C86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666BDED-35F6-3269-3CC8-E3C2E004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4CBFEF1-6318-8201-3C5D-C1764C4A5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E771CAA0-2D0B-C002-D824-D15260387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D1E70A2D-30FA-2E5A-E45D-27E93A3352F6}"/>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Vier scholingen PACE-NL Programma</a:t>
            </a:r>
          </a:p>
        </p:txBody>
      </p:sp>
      <p:pic>
        <p:nvPicPr>
          <p:cNvPr id="57" name="Afbeelding 56" descr="Afbeelding met tekst, schermopname, menu, Lettertype&#10;&#10;Door AI gegenereerde inhoud is mogelijk onjuist.">
            <a:extLst>
              <a:ext uri="{FF2B5EF4-FFF2-40B4-BE49-F238E27FC236}">
                <a16:creationId xmlns:a16="http://schemas.microsoft.com/office/drawing/2014/main" id="{3502996F-654D-C2C5-25B9-FEE133919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 y="901051"/>
            <a:ext cx="12192000" cy="5866726"/>
          </a:xfrm>
          <a:prstGeom prst="rect">
            <a:avLst/>
          </a:prstGeom>
        </p:spPr>
      </p:pic>
    </p:spTree>
    <p:extLst>
      <p:ext uri="{BB962C8B-B14F-4D97-AF65-F5344CB8AC3E}">
        <p14:creationId xmlns:p14="http://schemas.microsoft.com/office/powerpoint/2010/main" val="207840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785C69-7F83-54D4-A684-A6137561C83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BBCC63-1248-A876-5E8B-51C4CD60F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3D3D3E8-5151-4DAB-70F0-1C967F910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4C937F09-7E73-499F-8FD1-15A666BC76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4F4960E0-5BA4-BDDA-5933-5F25475B3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BA757CEA-D4FC-2565-C9A0-A48926862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D2D9F67-79B2-47B0-3891-FA75F9FB9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CDBB43D2-56ED-A673-9984-491D8FADA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D92C137-B246-3F79-ED83-1097BEA01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AB921074-6337-048C-7F25-62C9B29E56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D5B19BAC-46F4-5701-BAF8-3E2163C1A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D2602BE-FC34-60C8-83B7-EAB407F7F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CC66D79-D2C5-B80C-E494-927C468B5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B90D9E6C-E2AC-7A95-CCCF-98ECDFB0DAC0}"/>
              </a:ext>
            </a:extLst>
          </p:cNvPr>
          <p:cNvSpPr txBox="1">
            <a:spLocks/>
          </p:cNvSpPr>
          <p:nvPr/>
        </p:nvSpPr>
        <p:spPr>
          <a:xfrm>
            <a:off x="650889" y="914075"/>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Opdracht voor komende weken</a:t>
            </a:r>
          </a:p>
        </p:txBody>
      </p:sp>
      <p:sp>
        <p:nvSpPr>
          <p:cNvPr id="2" name="Tijdelijke aanduiding voor inhoud 2">
            <a:extLst>
              <a:ext uri="{FF2B5EF4-FFF2-40B4-BE49-F238E27FC236}">
                <a16:creationId xmlns:a16="http://schemas.microsoft.com/office/drawing/2014/main" id="{00861A23-1848-BCC7-7ED1-251F766BF6AD}"/>
              </a:ext>
            </a:extLst>
          </p:cNvPr>
          <p:cNvSpPr>
            <a:spLocks noGrp="1"/>
          </p:cNvSpPr>
          <p:nvPr>
            <p:ph idx="1"/>
          </p:nvPr>
        </p:nvSpPr>
        <p:spPr>
          <a:xfrm>
            <a:off x="650889" y="2203196"/>
            <a:ext cx="10736450" cy="4063139"/>
          </a:xfrm>
        </p:spPr>
        <p:txBody>
          <a:bodyPr/>
          <a:lstStyle/>
          <a:p>
            <a:r>
              <a:rPr lang="nl-NL" sz="2400" dirty="0">
                <a:solidFill>
                  <a:schemeClr val="tx2"/>
                </a:solidFill>
                <a:cs typeface="Calibri"/>
              </a:rPr>
              <a:t>Deel het Wensenboekje (incl. begeleidende brief) uit aan bewoners (of eerste contactpersoon) op jouw afdeling</a:t>
            </a:r>
            <a:r>
              <a:rPr lang="nl-NL" sz="3200" dirty="0">
                <a:solidFill>
                  <a:schemeClr val="tx2"/>
                </a:solidFill>
                <a:cs typeface="Calibri"/>
              </a:rPr>
              <a:t>.</a:t>
            </a:r>
            <a:endParaRPr lang="nl-NL" sz="2400" dirty="0">
              <a:solidFill>
                <a:schemeClr val="tx2"/>
              </a:solidFill>
              <a:cs typeface="Calibri"/>
            </a:endParaRPr>
          </a:p>
          <a:p>
            <a:r>
              <a:rPr lang="nl-NL" sz="2400" dirty="0">
                <a:solidFill>
                  <a:schemeClr val="tx2"/>
                </a:solidFill>
                <a:cs typeface="Calibri"/>
              </a:rPr>
              <a:t>Introduceer het wensenboekje en leg uit waarom het belangrijk is dat bewoners en familie deze doornemen en invullen.</a:t>
            </a:r>
          </a:p>
          <a:p>
            <a:r>
              <a:rPr lang="nl-NL" sz="2400" dirty="0">
                <a:solidFill>
                  <a:schemeClr val="tx2"/>
                </a:solidFill>
                <a:cs typeface="Calibri"/>
              </a:rPr>
              <a:t>Herinner bewoners (of eerste contactpersoon) een paar weken later weer eens aan het Wensenboekje.</a:t>
            </a:r>
          </a:p>
          <a:p>
            <a:r>
              <a:rPr lang="nl-NL" sz="2400" dirty="0">
                <a:solidFill>
                  <a:schemeClr val="tx2"/>
                </a:solidFill>
                <a:cs typeface="Calibri"/>
              </a:rPr>
              <a:t>Ga in gesprek met bewoners (en familie) over wat zij graag willen delen over hun wensen, waarden en behoeften.</a:t>
            </a:r>
          </a:p>
          <a:p>
            <a:r>
              <a:rPr lang="nl-NL" sz="2400" dirty="0">
                <a:solidFill>
                  <a:schemeClr val="tx2"/>
                </a:solidFill>
                <a:cs typeface="Calibri"/>
              </a:rPr>
              <a:t>Rapporteer in het zorgplan dat het Wensenboekje is besproken en werk de informatie bij.</a:t>
            </a:r>
            <a:endParaRPr lang="nl-NL" sz="3200" dirty="0">
              <a:solidFill>
                <a:schemeClr val="tx2"/>
              </a:solidFill>
              <a:cs typeface="Calibri"/>
            </a:endParaRPr>
          </a:p>
        </p:txBody>
      </p:sp>
    </p:spTree>
    <p:extLst>
      <p:ext uri="{BB962C8B-B14F-4D97-AF65-F5344CB8AC3E}">
        <p14:creationId xmlns:p14="http://schemas.microsoft.com/office/powerpoint/2010/main" val="2427981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BBAC69BC-0C68-407E-AF92-5B3FBE92F68A}"/>
              </a:ext>
            </a:extLst>
          </p:cNvPr>
          <p:cNvSpPr>
            <a:spLocks noGrp="1"/>
          </p:cNvSpPr>
          <p:nvPr>
            <p:ph type="title"/>
          </p:nvPr>
        </p:nvSpPr>
        <p:spPr>
          <a:xfrm>
            <a:off x="2066451" y="2126171"/>
            <a:ext cx="8058792" cy="2387918"/>
          </a:xfrm>
        </p:spPr>
        <p:txBody>
          <a:bodyPr vert="horz" lIns="91440" tIns="45720" rIns="91440" bIns="45720" rtlCol="0" anchor="b">
            <a:normAutofit/>
          </a:bodyPr>
          <a:lstStyle/>
          <a:p>
            <a:pPr algn="ctr"/>
            <a:r>
              <a:rPr lang="en-US" sz="4000" b="1" kern="1200" dirty="0">
                <a:solidFill>
                  <a:schemeClr val="tx2"/>
                </a:solidFill>
                <a:latin typeface="+mj-lt"/>
                <a:ea typeface="+mj-ea"/>
                <a:cs typeface="+mj-cs"/>
              </a:rPr>
              <a:t>Dank </a:t>
            </a:r>
            <a:r>
              <a:rPr lang="en-US" sz="4000" b="1" kern="1200" dirty="0" err="1">
                <a:solidFill>
                  <a:schemeClr val="tx2"/>
                </a:solidFill>
                <a:latin typeface="+mj-lt"/>
                <a:ea typeface="+mj-ea"/>
                <a:cs typeface="+mj-cs"/>
              </a:rPr>
              <a:t>voor</a:t>
            </a:r>
            <a:r>
              <a:rPr lang="en-US" sz="4000" b="1" kern="1200" dirty="0">
                <a:solidFill>
                  <a:schemeClr val="tx2"/>
                </a:solidFill>
                <a:latin typeface="+mj-lt"/>
                <a:ea typeface="+mj-ea"/>
                <a:cs typeface="+mj-cs"/>
              </a:rPr>
              <a:t> je </a:t>
            </a:r>
            <a:r>
              <a:rPr lang="en-US" sz="4000" b="1" kern="1200" dirty="0" err="1">
                <a:solidFill>
                  <a:schemeClr val="tx2"/>
                </a:solidFill>
                <a:latin typeface="+mj-lt"/>
                <a:ea typeface="+mj-ea"/>
                <a:cs typeface="+mj-cs"/>
              </a:rPr>
              <a:t>aandacht</a:t>
            </a:r>
            <a:r>
              <a:rPr lang="en-US" sz="4000" b="1" kern="1200" dirty="0">
                <a:solidFill>
                  <a:schemeClr val="tx2"/>
                </a:solidFill>
                <a:latin typeface="+mj-lt"/>
                <a:ea typeface="+mj-ea"/>
                <a:cs typeface="+mj-cs"/>
              </a:rPr>
              <a:t>!</a:t>
            </a:r>
            <a:br>
              <a:rPr lang="en-US" sz="4000" b="1" kern="1200" dirty="0">
                <a:solidFill>
                  <a:schemeClr val="tx2"/>
                </a:solidFill>
                <a:latin typeface="+mj-lt"/>
                <a:ea typeface="+mj-ea"/>
                <a:cs typeface="+mj-cs"/>
              </a:rPr>
            </a:br>
            <a:r>
              <a:rPr lang="en-US" sz="4000" b="1" kern="1200" dirty="0">
                <a:solidFill>
                  <a:schemeClr val="tx2"/>
                </a:solidFill>
                <a:latin typeface="+mj-lt"/>
                <a:ea typeface="+mj-ea"/>
                <a:cs typeface="+mj-cs"/>
              </a:rPr>
              <a:t>				</a:t>
            </a:r>
            <a:br>
              <a:rPr lang="en-US" sz="4000" b="1" kern="1200" dirty="0">
                <a:solidFill>
                  <a:schemeClr val="tx2"/>
                </a:solidFill>
                <a:latin typeface="+mj-lt"/>
                <a:ea typeface="+mj-ea"/>
                <a:cs typeface="+mj-cs"/>
              </a:rPr>
            </a:br>
            <a:r>
              <a:rPr lang="en-US" sz="4000" b="1" kern="1200" dirty="0" err="1">
                <a:solidFill>
                  <a:schemeClr val="tx2"/>
                </a:solidFill>
                <a:latin typeface="+mj-lt"/>
                <a:ea typeface="+mj-ea"/>
                <a:cs typeface="+mj-cs"/>
              </a:rPr>
              <a:t>Vragen</a:t>
            </a:r>
            <a:r>
              <a:rPr lang="en-US" sz="4000" b="1" kern="1200" dirty="0">
                <a:solidFill>
                  <a:schemeClr val="tx2"/>
                </a:solidFill>
                <a:latin typeface="+mj-lt"/>
                <a:ea typeface="+mj-ea"/>
                <a:cs typeface="+mj-cs"/>
              </a:rPr>
              <a:t>?</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Afbeelding 4" descr="Afbeelding met wit, Lettertype, ontwerp&#10;&#10;Door AI gegenereerde inhoud is mogelijk onjuist.">
            <a:extLst>
              <a:ext uri="{FF2B5EF4-FFF2-40B4-BE49-F238E27FC236}">
                <a16:creationId xmlns:a16="http://schemas.microsoft.com/office/drawing/2014/main" id="{AE22B034-9D5E-61CF-9FEB-7B4F7688D98A}"/>
              </a:ext>
            </a:extLst>
          </p:cNvPr>
          <p:cNvPicPr>
            <a:picLocks noChangeAspect="1"/>
          </p:cNvPicPr>
          <p:nvPr/>
        </p:nvPicPr>
        <p:blipFill>
          <a:blip r:embed="rId3">
            <a:extLst>
              <a:ext uri="{28A0092B-C50C-407E-A947-70E740481C1C}">
                <a14:useLocalDpi xmlns:a14="http://schemas.microsoft.com/office/drawing/2010/main" val="0"/>
              </a:ext>
            </a:extLst>
          </a:blip>
          <a:srcRect l="28814" t="51447" r="34886" b="34756"/>
          <a:stretch/>
        </p:blipFill>
        <p:spPr>
          <a:xfrm>
            <a:off x="10694945" y="6222418"/>
            <a:ext cx="1420735" cy="539985"/>
          </a:xfrm>
          <a:prstGeom prst="rect">
            <a:avLst/>
          </a:prstGeom>
        </p:spPr>
      </p:pic>
    </p:spTree>
    <p:extLst>
      <p:ext uri="{BB962C8B-B14F-4D97-AF65-F5344CB8AC3E}">
        <p14:creationId xmlns:p14="http://schemas.microsoft.com/office/powerpoint/2010/main" val="270045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C536AC-947A-E240-7B0B-2FD0DBC6F32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E64F8E-EFB9-C08B-3E18-5EFF66A98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8999AE5-8FD9-0E5D-E236-5C0D4292E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C56BD1F-2584-8AA3-1B46-2195CF85F7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ED33B5B7-471D-292A-DFB8-6FA4D35B6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532F82AE-4613-41E2-38CB-9767CAF0B4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6C359E62-1760-FBBC-9457-7F72CDEE5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F383746-BD4E-4528-1BBD-37469339C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F108B151-689A-90CF-1E69-195933EED9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4063F182-355D-695E-6F33-EAE67F689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D1113170-F3CC-2AB7-E8C1-7B9C12B08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7456E12-EE47-BD11-B817-4B367CA07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B35DCE6A-FF5A-C9DF-7538-2198E62A2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1" name="Titel 2">
            <a:extLst>
              <a:ext uri="{FF2B5EF4-FFF2-40B4-BE49-F238E27FC236}">
                <a16:creationId xmlns:a16="http://schemas.microsoft.com/office/drawing/2014/main" id="{BB598F75-06D8-095F-8513-6174E0F2CB12}"/>
              </a:ext>
            </a:extLst>
          </p:cNvPr>
          <p:cNvSpPr txBox="1">
            <a:spLocks/>
          </p:cNvSpPr>
          <p:nvPr/>
        </p:nvSpPr>
        <p:spPr>
          <a:xfrm>
            <a:off x="678185" y="0"/>
            <a:ext cx="9833548" cy="901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E2841"/>
                </a:solidFill>
                <a:effectLst/>
                <a:uLnTx/>
                <a:uFillTx/>
                <a:latin typeface="Aptos Display" panose="02110004020202020204"/>
                <a:ea typeface="Verdana"/>
                <a:cs typeface="+mj-cs"/>
              </a:rPr>
              <a:t>Programma scholingsbijeenkomst 1</a:t>
            </a:r>
          </a:p>
        </p:txBody>
      </p:sp>
      <p:cxnSp>
        <p:nvCxnSpPr>
          <p:cNvPr id="25" name="Rechte verbindingslijn 24">
            <a:extLst>
              <a:ext uri="{FF2B5EF4-FFF2-40B4-BE49-F238E27FC236}">
                <a16:creationId xmlns:a16="http://schemas.microsoft.com/office/drawing/2014/main" id="{A5FF86D0-DAEC-30FB-8230-C75DBBE7D09A}"/>
              </a:ext>
            </a:extLst>
          </p:cNvPr>
          <p:cNvCxnSpPr/>
          <p:nvPr/>
        </p:nvCxnSpPr>
        <p:spPr>
          <a:xfrm>
            <a:off x="900000" y="2833200"/>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670C664D-E194-1EEE-D02A-57A65506528D}"/>
              </a:ext>
            </a:extLst>
          </p:cNvPr>
          <p:cNvCxnSpPr/>
          <p:nvPr/>
        </p:nvCxnSpPr>
        <p:spPr>
          <a:xfrm>
            <a:off x="36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8D1BE030-866F-DA95-E193-8C6C16FC0994}"/>
              </a:ext>
            </a:extLst>
          </p:cNvPr>
          <p:cNvCxnSpPr/>
          <p:nvPr/>
        </p:nvCxnSpPr>
        <p:spPr>
          <a:xfrm>
            <a:off x="6300000" y="2831432"/>
            <a:ext cx="198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CA3801E5-3167-5E13-F146-3288ADB29732}"/>
              </a:ext>
            </a:extLst>
          </p:cNvPr>
          <p:cNvCxnSpPr/>
          <p:nvPr/>
        </p:nvCxnSpPr>
        <p:spPr>
          <a:xfrm>
            <a:off x="8958908" y="2831432"/>
            <a:ext cx="2232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FC4E79A7-FE37-2B0E-00F8-FF9B71CEEF7C}"/>
              </a:ext>
            </a:extLst>
          </p:cNvPr>
          <p:cNvSpPr txBox="1"/>
          <p:nvPr/>
        </p:nvSpPr>
        <p:spPr>
          <a:xfrm>
            <a:off x="4240166" y="538647"/>
            <a:ext cx="6870699" cy="6681758"/>
          </a:xfrm>
          <a:prstGeom prst="rect">
            <a:avLst/>
          </a:prstGeom>
          <a:noFill/>
          <a:ln>
            <a:noFill/>
          </a:ln>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indent="-228600">
              <a:buFont typeface="Arial" panose="020B0604020202020204" pitchFamily="34" charset="0"/>
              <a:buChar char="•"/>
              <a:defRPr/>
            </a:pPr>
            <a:r>
              <a:rPr lang="nl-NL" sz="2400" noProof="0" dirty="0">
                <a:solidFill>
                  <a:srgbClr val="0E2841"/>
                </a:solidFill>
              </a:rPr>
              <a:t>Het Zorgpad Palliatieve Zorg</a:t>
            </a: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noProof="0" dirty="0">
                <a:solidFill>
                  <a:srgbClr val="0E2841"/>
                </a:solidFill>
                <a:latin typeface="Aptos" panose="02110004020202020204"/>
              </a:rPr>
              <a:t>C</a:t>
            </a:r>
            <a:r>
              <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rPr>
              <a:t>asusopdrachten</a:t>
            </a: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noProof="0" dirty="0">
                <a:solidFill>
                  <a:srgbClr val="0E2841"/>
                </a:solidFill>
                <a:latin typeface="Aptos" panose="02110004020202020204"/>
              </a:rPr>
              <a:t>Wat is belangrijk bij communicatie?</a:t>
            </a: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rPr>
              <a:t>Een goed gesprek</a:t>
            </a: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noProof="0" dirty="0">
                <a:solidFill>
                  <a:srgbClr val="0E2841"/>
                </a:solidFill>
                <a:latin typeface="Aptos" panose="02110004020202020204"/>
              </a:rPr>
              <a:t>Gesprekken over wensen, waarden en behoeften</a:t>
            </a: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rPr>
              <a:t>Het Wensenboekje</a:t>
            </a: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rPr>
              <a:t>Opdracht voor komende weken</a:t>
            </a: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pic>
        <p:nvPicPr>
          <p:cNvPr id="4" name="Afbeelding 3" descr="Afbeelding met tekst, schermopname, menu, Lettertype&#10;&#10;Door AI gegenereerde inhoud is mogelijk onjuist.">
            <a:extLst>
              <a:ext uri="{FF2B5EF4-FFF2-40B4-BE49-F238E27FC236}">
                <a16:creationId xmlns:a16="http://schemas.microsoft.com/office/drawing/2014/main" id="{EEF1BB85-C710-60FD-663F-F58DA928FC0C}"/>
              </a:ext>
            </a:extLst>
          </p:cNvPr>
          <p:cNvPicPr>
            <a:picLocks noChangeAspect="1"/>
          </p:cNvPicPr>
          <p:nvPr/>
        </p:nvPicPr>
        <p:blipFill>
          <a:blip r:embed="rId3">
            <a:extLst>
              <a:ext uri="{28A0092B-C50C-407E-A947-70E740481C1C}">
                <a14:useLocalDpi xmlns:a14="http://schemas.microsoft.com/office/drawing/2010/main" val="0"/>
              </a:ext>
            </a:extLst>
          </a:blip>
          <a:srcRect r="76037"/>
          <a:stretch>
            <a:fillRect/>
          </a:stretch>
        </p:blipFill>
        <p:spPr>
          <a:xfrm>
            <a:off x="19105" y="946163"/>
            <a:ext cx="2921625" cy="5866726"/>
          </a:xfrm>
          <a:prstGeom prst="rect">
            <a:avLst/>
          </a:prstGeom>
        </p:spPr>
      </p:pic>
    </p:spTree>
    <p:extLst>
      <p:ext uri="{BB962C8B-B14F-4D97-AF65-F5344CB8AC3E}">
        <p14:creationId xmlns:p14="http://schemas.microsoft.com/office/powerpoint/2010/main" val="229976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F5D7770-653B-4FA3-B3CB-02874E76DE13}"/>
              </a:ext>
            </a:extLst>
          </p:cNvPr>
          <p:cNvSpPr>
            <a:spLocks noGrp="1"/>
          </p:cNvSpPr>
          <p:nvPr>
            <p:ph type="title"/>
          </p:nvPr>
        </p:nvSpPr>
        <p:spPr>
          <a:xfrm>
            <a:off x="903099" y="-489611"/>
            <a:ext cx="9833548" cy="1325563"/>
          </a:xfrm>
        </p:spPr>
        <p:txBody>
          <a:bodyPr vert="horz" lIns="91440" tIns="45720" rIns="91440" bIns="45720" rtlCol="0" anchor="b">
            <a:normAutofit/>
          </a:bodyPr>
          <a:lstStyle/>
          <a:p>
            <a:r>
              <a:rPr lang="en-US" sz="3600" b="1" kern="1200" dirty="0">
                <a:solidFill>
                  <a:schemeClr val="tx2"/>
                </a:solidFill>
                <a:latin typeface="+mj-lt"/>
                <a:ea typeface="+mj-ea"/>
                <a:cs typeface="+mj-cs"/>
              </a:rPr>
              <a:t>Het Zorgpad Palliatieve Zorg</a:t>
            </a:r>
          </a:p>
        </p:txBody>
      </p:sp>
      <p:grpSp>
        <p:nvGrpSpPr>
          <p:cNvPr id="19" name="Group 1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A868CA06-473C-4DD0-B3B9-7F7A988AE6CF}"/>
              </a:ext>
            </a:extLst>
          </p:cNvPr>
          <p:cNvSpPr txBox="1"/>
          <p:nvPr/>
        </p:nvSpPr>
        <p:spPr>
          <a:xfrm>
            <a:off x="1179072" y="2064403"/>
            <a:ext cx="9996683" cy="3499161"/>
          </a:xfrm>
          <a:prstGeom prst="rect">
            <a:avLst/>
          </a:prstGeom>
        </p:spPr>
        <p:txBody>
          <a:bodyPr vert="horz" lIns="91440" tIns="45720" rIns="91440" bIns="45720" rtlCol="0">
            <a:noAutofit/>
          </a:bodyPr>
          <a:lstStyle/>
          <a:p>
            <a:pPr marR="0" lvl="0" algn="l" defTabSz="914400" rtl="0" eaLnBrk="1" fontAlgn="auto" latinLnBrk="0" hangingPunct="1">
              <a:lnSpc>
                <a:spcPct val="90000"/>
              </a:lnSpc>
              <a:spcBef>
                <a:spcPts val="0"/>
              </a:spcBef>
              <a:spcAft>
                <a:spcPts val="600"/>
              </a:spcAft>
              <a:buClrTx/>
              <a:buSzTx/>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1" name="Afbeelding 50" descr="Afbeelding met tekst, schermopname, Lettertype, diagram&#10;&#10;Door AI gegenereerde inhoud is mogelijk onjuist.">
            <a:extLst>
              <a:ext uri="{FF2B5EF4-FFF2-40B4-BE49-F238E27FC236}">
                <a16:creationId xmlns:a16="http://schemas.microsoft.com/office/drawing/2014/main" id="{04E9FF42-1A10-F568-C3FE-032B150C6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24" y="1695618"/>
            <a:ext cx="11996640" cy="3974422"/>
          </a:xfrm>
          <a:prstGeom prst="rect">
            <a:avLst/>
          </a:prstGeom>
        </p:spPr>
      </p:pic>
    </p:spTree>
    <p:extLst>
      <p:ext uri="{BB962C8B-B14F-4D97-AF65-F5344CB8AC3E}">
        <p14:creationId xmlns:p14="http://schemas.microsoft.com/office/powerpoint/2010/main" val="1849283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F5D7770-653B-4FA3-B3CB-02874E76DE13}"/>
              </a:ext>
            </a:extLst>
          </p:cNvPr>
          <p:cNvSpPr>
            <a:spLocks noGrp="1"/>
          </p:cNvSpPr>
          <p:nvPr>
            <p:ph type="title"/>
          </p:nvPr>
        </p:nvSpPr>
        <p:spPr>
          <a:xfrm>
            <a:off x="369116" y="-134075"/>
            <a:ext cx="9833548" cy="1325563"/>
          </a:xfrm>
        </p:spPr>
        <p:txBody>
          <a:bodyPr vert="horz" lIns="91440" tIns="45720" rIns="91440" bIns="45720" rtlCol="0" anchor="b">
            <a:normAutofit/>
          </a:bodyPr>
          <a:lstStyle/>
          <a:p>
            <a:pPr algn="ctr"/>
            <a:r>
              <a:rPr lang="en-US" sz="3600" b="1" kern="1200" dirty="0" err="1">
                <a:solidFill>
                  <a:schemeClr val="tx2"/>
                </a:solidFill>
                <a:latin typeface="+mj-lt"/>
                <a:ea typeface="+mj-ea"/>
                <a:cs typeface="+mj-cs"/>
              </a:rPr>
              <a:t>Casusopdracht</a:t>
            </a:r>
            <a:r>
              <a:rPr lang="en-US" sz="3600" b="1" kern="1200" dirty="0">
                <a:solidFill>
                  <a:schemeClr val="tx2"/>
                </a:solidFill>
                <a:latin typeface="+mj-lt"/>
                <a:ea typeface="+mj-ea"/>
                <a:cs typeface="+mj-cs"/>
              </a:rPr>
              <a:t> 1: ‘Als </a:t>
            </a:r>
            <a:r>
              <a:rPr lang="en-US" sz="3600" b="1" kern="1200" dirty="0" err="1">
                <a:solidFill>
                  <a:schemeClr val="tx2"/>
                </a:solidFill>
                <a:latin typeface="+mj-lt"/>
                <a:ea typeface="+mj-ea"/>
                <a:cs typeface="+mj-cs"/>
              </a:rPr>
              <a:t>een</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bewoner</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een</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sterke</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doodswens</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heeft</a:t>
            </a:r>
            <a:r>
              <a:rPr lang="en-US" sz="3600" b="1" kern="1200" dirty="0">
                <a:solidFill>
                  <a:schemeClr val="tx2"/>
                </a:solidFill>
                <a:latin typeface="+mj-lt"/>
                <a:ea typeface="+mj-ea"/>
                <a:cs typeface="+mj-cs"/>
              </a:rPr>
              <a:t>’</a:t>
            </a:r>
          </a:p>
        </p:txBody>
      </p:sp>
      <p:grpSp>
        <p:nvGrpSpPr>
          <p:cNvPr id="19" name="Group 1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A868CA06-473C-4DD0-B3B9-7F7A988AE6CF}"/>
              </a:ext>
            </a:extLst>
          </p:cNvPr>
          <p:cNvSpPr txBox="1"/>
          <p:nvPr/>
        </p:nvSpPr>
        <p:spPr>
          <a:xfrm>
            <a:off x="1179072" y="2064403"/>
            <a:ext cx="9996683" cy="3499161"/>
          </a:xfrm>
          <a:prstGeom prst="rect">
            <a:avLst/>
          </a:prstGeom>
        </p:spPr>
        <p:txBody>
          <a:bodyPr vert="horz" lIns="91440" tIns="45720" rIns="91440" bIns="45720" rtlCol="0">
            <a:noAutofit/>
          </a:bodyPr>
          <a:lstStyle/>
          <a:p>
            <a:pPr marR="0" lvl="0" algn="l" defTabSz="914400" rtl="0" eaLnBrk="1" fontAlgn="auto" latinLnBrk="0" hangingPunct="1">
              <a:lnSpc>
                <a:spcPct val="90000"/>
              </a:lnSpc>
              <a:spcBef>
                <a:spcPts val="0"/>
              </a:spcBef>
              <a:spcAft>
                <a:spcPts val="600"/>
              </a:spcAft>
              <a:buClrTx/>
              <a:buSzTx/>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jdelijke aanduiding voor inhoud 2">
            <a:extLst>
              <a:ext uri="{FF2B5EF4-FFF2-40B4-BE49-F238E27FC236}">
                <a16:creationId xmlns:a16="http://schemas.microsoft.com/office/drawing/2014/main" id="{C1F4335A-27C8-5C1C-7BAD-8EF1BC405EDF}"/>
              </a:ext>
            </a:extLst>
          </p:cNvPr>
          <p:cNvSpPr txBox="1">
            <a:spLocks/>
          </p:cNvSpPr>
          <p:nvPr/>
        </p:nvSpPr>
        <p:spPr>
          <a:xfrm>
            <a:off x="531941" y="528706"/>
            <a:ext cx="11290943" cy="66624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100" dirty="0">
                <a:latin typeface="Calibri" panose="020F0502020204030204" pitchFamily="34" charset="0"/>
                <a:ea typeface="Calibri" panose="020F0502020204030204" pitchFamily="34" charset="0"/>
                <a:cs typeface="Calibri" panose="020F0502020204030204" pitchFamily="34" charset="0"/>
              </a:rPr>
              <a:t>Meneer </a:t>
            </a:r>
            <a:r>
              <a:rPr lang="nl-NL" sz="2100" dirty="0" err="1">
                <a:latin typeface="Calibri" panose="020F0502020204030204" pitchFamily="34" charset="0"/>
                <a:ea typeface="Calibri" panose="020F0502020204030204" pitchFamily="34" charset="0"/>
                <a:cs typeface="Calibri" panose="020F0502020204030204" pitchFamily="34" charset="0"/>
              </a:rPr>
              <a:t>Pietersen</a:t>
            </a:r>
            <a:r>
              <a:rPr lang="nl-NL" sz="2100" dirty="0">
                <a:latin typeface="Calibri" panose="020F0502020204030204" pitchFamily="34" charset="0"/>
                <a:ea typeface="Calibri" panose="020F0502020204030204" pitchFamily="34" charset="0"/>
                <a:cs typeface="Calibri" panose="020F0502020204030204" pitchFamily="34" charset="0"/>
              </a:rPr>
              <a:t> (97 jaar) verblijft sinds 2,5 jaar in het verpleeghuis. Hij heeft Diabetes Mellitus en ernstig hartfalen en is het laatste jaar sterk achteruitgegaan. Samenhangend met de diabetes heeft hij gevoelsverlies in handen en voeten, en vaak pijnlijke wonden en infecties aan zijn voeten. Zelfstandig lopen gaat niet meer. Hij heeft veel last van kortademigheid (ook in rust) en houdt vocht vast. Soms is hij incontinent. Hij zegt bijna dagelijks dat het leven voor hem niet meer hoeft en spreekt openlijk zijn doodswens uit. Hij is vaak gefrustreerd dat hij overal hulp bij nodig heeft en is dan soms ook verbaal agressief. </a:t>
            </a:r>
          </a:p>
          <a:p>
            <a:pPr marL="0" indent="0">
              <a:buNone/>
            </a:pPr>
            <a:r>
              <a:rPr lang="nl-NL" sz="21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NL" sz="2100" dirty="0">
                <a:latin typeface="Calibri" panose="020F0502020204030204" pitchFamily="34" charset="0"/>
                <a:ea typeface="Calibri" panose="020F0502020204030204" pitchFamily="34" charset="0"/>
                <a:cs typeface="Calibri" panose="020F0502020204030204" pitchFamily="34" charset="0"/>
              </a:rPr>
              <a:t>Tegen de specialist ouderengeneeskunde is meneer </a:t>
            </a:r>
            <a:r>
              <a:rPr lang="nl-NL" sz="2100" dirty="0" err="1">
                <a:latin typeface="Calibri" panose="020F0502020204030204" pitchFamily="34" charset="0"/>
                <a:ea typeface="Calibri" panose="020F0502020204030204" pitchFamily="34" charset="0"/>
                <a:cs typeface="Calibri" panose="020F0502020204030204" pitchFamily="34" charset="0"/>
              </a:rPr>
              <a:t>Pietersen</a:t>
            </a:r>
            <a:r>
              <a:rPr lang="nl-NL" sz="2100" dirty="0">
                <a:latin typeface="Calibri" panose="020F0502020204030204" pitchFamily="34" charset="0"/>
                <a:ea typeface="Calibri" panose="020F0502020204030204" pitchFamily="34" charset="0"/>
                <a:cs typeface="Calibri" panose="020F0502020204030204" pitchFamily="34" charset="0"/>
              </a:rPr>
              <a:t> ook open over zijn doodswens. Een jaar geleden was er sprake van een duidelijk verzoek om euthanasie. Er is toen een SCEN-arts bij meneer geweest. Deze kwam tot de conclusie dat het euthanasieverzoek van meneer voldeed aan de wettelijke zorgvuldigheidseisen. Toch heeft meneer - na gesprekken met zijn dominee - zijn euthanasieverzoek ingetrokken. </a:t>
            </a:r>
            <a:br>
              <a:rPr lang="nl-NL" sz="2100" dirty="0">
                <a:latin typeface="Calibri" panose="020F0502020204030204" pitchFamily="34" charset="0"/>
                <a:ea typeface="Calibri" panose="020F0502020204030204" pitchFamily="34" charset="0"/>
                <a:cs typeface="Calibri" panose="020F0502020204030204" pitchFamily="34" charset="0"/>
              </a:rPr>
            </a:br>
            <a:br>
              <a:rPr lang="nl-NL" sz="2100" dirty="0">
                <a:latin typeface="Calibri" panose="020F0502020204030204" pitchFamily="34" charset="0"/>
                <a:ea typeface="Calibri" panose="020F0502020204030204" pitchFamily="34" charset="0"/>
                <a:cs typeface="Calibri" panose="020F0502020204030204" pitchFamily="34" charset="0"/>
              </a:rPr>
            </a:br>
            <a:r>
              <a:rPr lang="nl-NL" sz="2100" b="1" dirty="0">
                <a:latin typeface="Calibri" panose="020F0502020204030204" pitchFamily="34" charset="0"/>
                <a:ea typeface="Calibri" panose="020F0502020204030204" pitchFamily="34" charset="0"/>
                <a:cs typeface="Calibri" panose="020F0502020204030204" pitchFamily="34" charset="0"/>
              </a:rPr>
              <a:t>Nu: </a:t>
            </a:r>
            <a:r>
              <a:rPr lang="nl-NL" sz="2100" dirty="0">
                <a:latin typeface="Calibri" panose="020F0502020204030204" pitchFamily="34" charset="0"/>
                <a:ea typeface="Calibri" panose="020F0502020204030204" pitchFamily="34" charset="0"/>
                <a:cs typeface="Calibri" panose="020F0502020204030204" pitchFamily="34" charset="0"/>
              </a:rPr>
              <a:t>Deze ochtend roept meneer vanuit zijn bed dat “de dokter nu met een spuit moet komen” omdat “hij nu dood wil”. Jij bent zorgmedewerker en treft hem in die toestand aan. Hij roept naar jou dat “Jij op moet donderen. Wil alleen dat je de dokter haalt”. </a:t>
            </a:r>
          </a:p>
        </p:txBody>
      </p:sp>
    </p:spTree>
    <p:extLst>
      <p:ext uri="{BB962C8B-B14F-4D97-AF65-F5344CB8AC3E}">
        <p14:creationId xmlns:p14="http://schemas.microsoft.com/office/powerpoint/2010/main" val="358391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15C4E8-9033-1A69-886B-A94DF0431AB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el 3">
            <a:extLst>
              <a:ext uri="{FF2B5EF4-FFF2-40B4-BE49-F238E27FC236}">
                <a16:creationId xmlns:a16="http://schemas.microsoft.com/office/drawing/2014/main" id="{B451CB46-C7B4-2AF4-F105-B3ACB3A4F3E2}"/>
              </a:ext>
            </a:extLst>
          </p:cNvPr>
          <p:cNvSpPr>
            <a:spLocks noGrp="1"/>
          </p:cNvSpPr>
          <p:nvPr>
            <p:ph type="title"/>
          </p:nvPr>
        </p:nvSpPr>
        <p:spPr>
          <a:xfrm>
            <a:off x="804672" y="1243013"/>
            <a:ext cx="3855720" cy="4371974"/>
          </a:xfrm>
        </p:spPr>
        <p:txBody>
          <a:bodyPr vert="horz" lIns="91440" tIns="45720" rIns="91440" bIns="45720" rtlCol="0" anchor="ctr">
            <a:normAutofit/>
          </a:bodyPr>
          <a:lstStyle/>
          <a:p>
            <a:r>
              <a:rPr lang="en-US" sz="3600" b="1" kern="1200" dirty="0" err="1">
                <a:solidFill>
                  <a:schemeClr val="tx2"/>
                </a:solidFill>
                <a:latin typeface="+mj-lt"/>
                <a:ea typeface="+mj-ea"/>
                <a:cs typeface="+mj-cs"/>
              </a:rPr>
              <a:t>Casusopdracht</a:t>
            </a:r>
            <a:r>
              <a:rPr lang="en-US" sz="3600" b="1" kern="1200" dirty="0">
                <a:solidFill>
                  <a:schemeClr val="tx2"/>
                </a:solidFill>
                <a:latin typeface="+mj-lt"/>
                <a:ea typeface="+mj-ea"/>
                <a:cs typeface="+mj-cs"/>
              </a:rPr>
              <a:t> 1</a:t>
            </a:r>
          </a:p>
        </p:txBody>
      </p:sp>
      <p:grpSp>
        <p:nvGrpSpPr>
          <p:cNvPr id="13" name="Group 12">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4" name="Freeform: Shape 13">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aphicFrame>
        <p:nvGraphicFramePr>
          <p:cNvPr id="18" name="Titel 1">
            <a:extLst>
              <a:ext uri="{FF2B5EF4-FFF2-40B4-BE49-F238E27FC236}">
                <a16:creationId xmlns:a16="http://schemas.microsoft.com/office/drawing/2014/main" id="{3212B63C-4D14-6C72-A4DE-A5EF5FE8F90D}"/>
              </a:ext>
            </a:extLst>
          </p:cNvPr>
          <p:cNvGraphicFramePr/>
          <p:nvPr>
            <p:extLst>
              <p:ext uri="{D42A27DB-BD31-4B8C-83A1-F6EECF244321}">
                <p14:modId xmlns:p14="http://schemas.microsoft.com/office/powerpoint/2010/main" val="1444611269"/>
              </p:ext>
            </p:extLst>
          </p:nvPr>
        </p:nvGraphicFramePr>
        <p:xfrm>
          <a:off x="5193979" y="1243013"/>
          <a:ext cx="6726936" cy="4809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558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568409-08C7-216A-C836-EFF6A3B2D2B8}"/>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4292C73-C9E1-98D2-276C-534EA9607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7D6FEB07-D91A-430D-9219-FD426C4A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B6A5B67-6466-40A7-AFE5-568CECB17A61}"/>
              </a:ext>
            </a:extLst>
          </p:cNvPr>
          <p:cNvSpPr>
            <a:spLocks noGrp="1"/>
          </p:cNvSpPr>
          <p:nvPr>
            <p:ph type="title"/>
          </p:nvPr>
        </p:nvSpPr>
        <p:spPr>
          <a:xfrm>
            <a:off x="369116" y="157108"/>
            <a:ext cx="11668209" cy="1325563"/>
          </a:xfrm>
        </p:spPr>
        <p:txBody>
          <a:bodyPr vert="horz" lIns="91440" tIns="45720" rIns="91440" bIns="45720" rtlCol="0" anchor="b">
            <a:normAutofit/>
          </a:bodyPr>
          <a:lstStyle/>
          <a:p>
            <a:pPr algn="ctr"/>
            <a:r>
              <a:rPr lang="en-US" sz="3600" b="1" kern="1200" dirty="0" err="1">
                <a:solidFill>
                  <a:schemeClr val="tx2"/>
                </a:solidFill>
                <a:latin typeface="+mj-lt"/>
                <a:ea typeface="+mj-ea"/>
                <a:cs typeface="+mj-cs"/>
              </a:rPr>
              <a:t>Casusopdracht</a:t>
            </a:r>
            <a:r>
              <a:rPr lang="en-US" sz="3600" b="1" kern="1200" dirty="0">
                <a:solidFill>
                  <a:schemeClr val="tx2"/>
                </a:solidFill>
                <a:latin typeface="+mj-lt"/>
                <a:ea typeface="+mj-ea"/>
                <a:cs typeface="+mj-cs"/>
              </a:rPr>
              <a:t> 2: ‘</a:t>
            </a:r>
            <a:r>
              <a:rPr lang="en-US" sz="3600" b="1" kern="1200" dirty="0" err="1">
                <a:solidFill>
                  <a:schemeClr val="tx2"/>
                </a:solidFill>
                <a:latin typeface="+mj-lt"/>
                <a:ea typeface="+mj-ea"/>
                <a:cs typeface="+mj-cs"/>
              </a:rPr>
              <a:t>Onvrede</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bij</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familie</a:t>
            </a:r>
            <a:r>
              <a:rPr lang="en-US" sz="3600" b="1" kern="1200" dirty="0">
                <a:solidFill>
                  <a:schemeClr val="tx2"/>
                </a:solidFill>
                <a:latin typeface="+mj-lt"/>
                <a:ea typeface="+mj-ea"/>
                <a:cs typeface="+mj-cs"/>
              </a:rPr>
              <a:t>’</a:t>
            </a:r>
          </a:p>
        </p:txBody>
      </p:sp>
      <p:grpSp>
        <p:nvGrpSpPr>
          <p:cNvPr id="19" name="Group 18">
            <a:extLst>
              <a:ext uri="{FF2B5EF4-FFF2-40B4-BE49-F238E27FC236}">
                <a16:creationId xmlns:a16="http://schemas.microsoft.com/office/drawing/2014/main" id="{E20D3BAE-AD10-C4A9-ABEB-BF40772140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3FD4C9DA-C1AA-39F6-E4E7-3666A92D2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F3F7D06-DB3B-B8F8-432B-A1C7CF493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7428D28D-E824-835B-FC36-067D934B6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47A6B329-6BBC-4C00-2F13-A05D19E12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kstvak 9">
            <a:extLst>
              <a:ext uri="{FF2B5EF4-FFF2-40B4-BE49-F238E27FC236}">
                <a16:creationId xmlns:a16="http://schemas.microsoft.com/office/drawing/2014/main" id="{1680E402-5695-02E7-C0D3-773D0D7500A0}"/>
              </a:ext>
            </a:extLst>
          </p:cNvPr>
          <p:cNvSpPr txBox="1"/>
          <p:nvPr/>
        </p:nvSpPr>
        <p:spPr>
          <a:xfrm>
            <a:off x="1179072" y="2064403"/>
            <a:ext cx="9996683" cy="349916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0E2841"/>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FB6B1338-E089-E161-65B5-86D2272E02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197E803F-3710-4D8F-F5B0-CAB634D93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AB00D18D-2471-7CEB-04D2-F23690066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C2D114C2-0E40-40D4-6E6F-B12449EFC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5E7A1C52-68E8-DDD5-AE8C-CE5270D50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jdelijke aanduiding voor inhoud 2">
            <a:extLst>
              <a:ext uri="{FF2B5EF4-FFF2-40B4-BE49-F238E27FC236}">
                <a16:creationId xmlns:a16="http://schemas.microsoft.com/office/drawing/2014/main" id="{A830FAD2-AE30-F637-88F0-E4AC40F5B3CB}"/>
              </a:ext>
            </a:extLst>
          </p:cNvPr>
          <p:cNvSpPr txBox="1">
            <a:spLocks/>
          </p:cNvSpPr>
          <p:nvPr/>
        </p:nvSpPr>
        <p:spPr>
          <a:xfrm>
            <a:off x="531941" y="528706"/>
            <a:ext cx="11290943" cy="66624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t>Mevrouw de Waard is een weduwe van 80 jaar en verblijft sinds een jaar in het verpleeghuis. </a:t>
            </a:r>
          </a:p>
          <a:p>
            <a:pPr marL="0" indent="0">
              <a:buNone/>
            </a:pPr>
            <a:r>
              <a:rPr lang="nl-NL" sz="2400" dirty="0"/>
              <a:t> Ze heeft dementie en is de laatste tijd sterk achteruitgegaan. Ze herkent haar kleinkinderen niet meer, een gesprek met haar is niet meer mogelijk, ze is erg suf en vaak incontinent. Ze eet en drinkt nog heel weinig.</a:t>
            </a:r>
            <a:br>
              <a:rPr lang="nl-NL" sz="2400" dirty="0"/>
            </a:br>
            <a:r>
              <a:rPr lang="nl-NL" sz="2400" dirty="0"/>
              <a:t>Vooral de dochter en zoon van mevrouw zijn zeer kritisch en uiten hun onvrede hevig: “Jullie zorgen niet goed voor mijn moeder, zo gaat ze dood! Dit is mensonterend, dat had ze nooit zo gewild. Je moet er nu iets aan doen. Echt, we moeten actie ondernemen!”</a:t>
            </a:r>
            <a:br>
              <a:rPr lang="nl-NL" sz="2400" dirty="0"/>
            </a:br>
            <a:br>
              <a:rPr lang="nl-NL" sz="2400" dirty="0"/>
            </a:br>
            <a:r>
              <a:rPr lang="nl-NL" sz="2400" dirty="0"/>
              <a:t>Wanneer de zorgmedewerker uitlegt dat incontinentie en minder eten en drinken passend is bij gevorderde  dementie, verzet de familie zich: zonder extra zorg en aandacht gaat moeder snel dood, en daar valt volgens hen iets aan te doen.</a:t>
            </a:r>
          </a:p>
        </p:txBody>
      </p:sp>
    </p:spTree>
    <p:extLst>
      <p:ext uri="{BB962C8B-B14F-4D97-AF65-F5344CB8AC3E}">
        <p14:creationId xmlns:p14="http://schemas.microsoft.com/office/powerpoint/2010/main" val="1038845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364CA0-477F-0A3B-13EA-2FE367E3FC5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38186D-7E02-90F0-0D25-4653E9738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A4C5C79-B07A-F26A-D381-7EF539C24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el 3">
            <a:extLst>
              <a:ext uri="{FF2B5EF4-FFF2-40B4-BE49-F238E27FC236}">
                <a16:creationId xmlns:a16="http://schemas.microsoft.com/office/drawing/2014/main" id="{444303C4-5072-D3AE-B26E-3E130B3285D7}"/>
              </a:ext>
            </a:extLst>
          </p:cNvPr>
          <p:cNvSpPr>
            <a:spLocks noGrp="1"/>
          </p:cNvSpPr>
          <p:nvPr>
            <p:ph type="title"/>
          </p:nvPr>
        </p:nvSpPr>
        <p:spPr>
          <a:xfrm>
            <a:off x="804672" y="1243013"/>
            <a:ext cx="3855720" cy="4371974"/>
          </a:xfrm>
        </p:spPr>
        <p:txBody>
          <a:bodyPr vert="horz" lIns="91440" tIns="45720" rIns="91440" bIns="45720" rtlCol="0" anchor="ctr">
            <a:normAutofit/>
          </a:bodyPr>
          <a:lstStyle/>
          <a:p>
            <a:r>
              <a:rPr lang="en-US" sz="3600" b="1" kern="1200" dirty="0" err="1">
                <a:solidFill>
                  <a:schemeClr val="tx2"/>
                </a:solidFill>
                <a:latin typeface="+mj-lt"/>
                <a:ea typeface="+mj-ea"/>
                <a:cs typeface="+mj-cs"/>
              </a:rPr>
              <a:t>Casusopdracht</a:t>
            </a:r>
            <a:r>
              <a:rPr lang="en-US" sz="3600" b="1" kern="1200" dirty="0">
                <a:solidFill>
                  <a:schemeClr val="tx2"/>
                </a:solidFill>
                <a:latin typeface="+mj-lt"/>
                <a:ea typeface="+mj-ea"/>
                <a:cs typeface="+mj-cs"/>
              </a:rPr>
              <a:t> 2</a:t>
            </a:r>
          </a:p>
        </p:txBody>
      </p:sp>
      <p:grpSp>
        <p:nvGrpSpPr>
          <p:cNvPr id="13" name="Group 12">
            <a:extLst>
              <a:ext uri="{FF2B5EF4-FFF2-40B4-BE49-F238E27FC236}">
                <a16:creationId xmlns:a16="http://schemas.microsoft.com/office/drawing/2014/main" id="{83F492A6-8C9A-D358-C0F4-40F48441D2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4" name="Freeform: Shape 13">
              <a:extLst>
                <a:ext uri="{FF2B5EF4-FFF2-40B4-BE49-F238E27FC236}">
                  <a16:creationId xmlns:a16="http://schemas.microsoft.com/office/drawing/2014/main" id="{4028E01A-27C6-BAA4-B968-3108D1A23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16D9DF10-40FE-3A9F-66E9-9311BAA55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71FC4EF7-2D25-9686-9097-193E1EA1CB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aphicFrame>
        <p:nvGraphicFramePr>
          <p:cNvPr id="18" name="Titel 1">
            <a:extLst>
              <a:ext uri="{FF2B5EF4-FFF2-40B4-BE49-F238E27FC236}">
                <a16:creationId xmlns:a16="http://schemas.microsoft.com/office/drawing/2014/main" id="{77FA0920-3E88-CB8C-1203-44FB7F84B8FE}"/>
              </a:ext>
            </a:extLst>
          </p:cNvPr>
          <p:cNvGraphicFramePr/>
          <p:nvPr>
            <p:extLst>
              <p:ext uri="{D42A27DB-BD31-4B8C-83A1-F6EECF244321}">
                <p14:modId xmlns:p14="http://schemas.microsoft.com/office/powerpoint/2010/main" val="1997632325"/>
              </p:ext>
            </p:extLst>
          </p:nvPr>
        </p:nvGraphicFramePr>
        <p:xfrm>
          <a:off x="5181206" y="804992"/>
          <a:ext cx="6726936" cy="4809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126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el 8">
            <a:extLst>
              <a:ext uri="{FF2B5EF4-FFF2-40B4-BE49-F238E27FC236}">
                <a16:creationId xmlns:a16="http://schemas.microsoft.com/office/drawing/2014/main" id="{FF5D7770-653B-4FA3-B3CB-02874E76DE13}"/>
              </a:ext>
            </a:extLst>
          </p:cNvPr>
          <p:cNvSpPr>
            <a:spLocks noGrp="1"/>
          </p:cNvSpPr>
          <p:nvPr>
            <p:ph type="title"/>
          </p:nvPr>
        </p:nvSpPr>
        <p:spPr>
          <a:xfrm>
            <a:off x="1179073" y="277283"/>
            <a:ext cx="9833548" cy="1325563"/>
          </a:xfrm>
        </p:spPr>
        <p:txBody>
          <a:bodyPr vert="horz" lIns="91440" tIns="45720" rIns="91440" bIns="45720" rtlCol="0" anchor="b">
            <a:normAutofit/>
          </a:bodyPr>
          <a:lstStyle/>
          <a:p>
            <a:r>
              <a:rPr lang="en-US" sz="3600" b="1" kern="1200" dirty="0" err="1">
                <a:solidFill>
                  <a:schemeClr val="tx2"/>
                </a:solidFill>
                <a:latin typeface="+mj-lt"/>
                <a:ea typeface="+mj-ea"/>
                <a:cs typeface="+mj-cs"/>
              </a:rPr>
              <a:t>Waar</a:t>
            </a:r>
            <a:r>
              <a:rPr lang="en-US" sz="3600" b="1" kern="1200" dirty="0">
                <a:solidFill>
                  <a:schemeClr val="tx2"/>
                </a:solidFill>
                <a:latin typeface="+mj-lt"/>
                <a:ea typeface="+mj-ea"/>
                <a:cs typeface="+mj-cs"/>
              </a:rPr>
              <a:t> </a:t>
            </a:r>
            <a:r>
              <a:rPr lang="en-US" sz="3600" b="1" kern="1200" dirty="0" err="1">
                <a:solidFill>
                  <a:schemeClr val="tx2"/>
                </a:solidFill>
                <a:latin typeface="+mj-lt"/>
                <a:ea typeface="+mj-ea"/>
                <a:cs typeface="+mj-cs"/>
              </a:rPr>
              <a:t>gaat</a:t>
            </a:r>
            <a:r>
              <a:rPr lang="en-US" sz="3600" b="1" kern="1200" dirty="0">
                <a:solidFill>
                  <a:schemeClr val="tx2"/>
                </a:solidFill>
                <a:latin typeface="+mj-lt"/>
                <a:ea typeface="+mj-ea"/>
                <a:cs typeface="+mj-cs"/>
              </a:rPr>
              <a:t> het </a:t>
            </a:r>
            <a:r>
              <a:rPr lang="en-US" sz="3600" b="1" kern="1200" dirty="0" err="1">
                <a:solidFill>
                  <a:schemeClr val="tx2"/>
                </a:solidFill>
                <a:latin typeface="+mj-lt"/>
                <a:ea typeface="+mj-ea"/>
                <a:cs typeface="+mj-cs"/>
              </a:rPr>
              <a:t>eigenlijk</a:t>
            </a:r>
            <a:r>
              <a:rPr lang="en-US" sz="3600" b="1" kern="1200" dirty="0">
                <a:solidFill>
                  <a:schemeClr val="tx2"/>
                </a:solidFill>
                <a:latin typeface="+mj-lt"/>
                <a:ea typeface="+mj-ea"/>
                <a:cs typeface="+mj-cs"/>
              </a:rPr>
              <a:t> om?</a:t>
            </a:r>
          </a:p>
        </p:txBody>
      </p:sp>
      <p:grpSp>
        <p:nvGrpSpPr>
          <p:cNvPr id="19" name="Group 1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0" name="Freeform: Shape 1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6" name="Freeform: Shape 2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2" name="Tijdelijke aanduiding voor inhoud 2">
            <a:extLst>
              <a:ext uri="{FF2B5EF4-FFF2-40B4-BE49-F238E27FC236}">
                <a16:creationId xmlns:a16="http://schemas.microsoft.com/office/drawing/2014/main" id="{FB3FF17C-13D1-87C1-8CD0-3A96C789F510}"/>
              </a:ext>
            </a:extLst>
          </p:cNvPr>
          <p:cNvGraphicFramePr>
            <a:graphicFrameLocks/>
          </p:cNvGraphicFramePr>
          <p:nvPr>
            <p:extLst>
              <p:ext uri="{D42A27DB-BD31-4B8C-83A1-F6EECF244321}">
                <p14:modId xmlns:p14="http://schemas.microsoft.com/office/powerpoint/2010/main" val="2679383649"/>
              </p:ext>
            </p:extLst>
          </p:nvPr>
        </p:nvGraphicFramePr>
        <p:xfrm>
          <a:off x="408531" y="2007062"/>
          <a:ext cx="11783008" cy="4412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534250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a592ecc-60aa-416c-960c-1ab098b08e8a">
      <UserInfo>
        <DisplayName>Carin Bulsing</DisplayName>
        <AccountId>14</AccountId>
        <AccountType/>
      </UserInfo>
      <UserInfo>
        <DisplayName>Anne Renee de Wit</DisplayName>
        <AccountId>119</AccountId>
        <AccountType/>
      </UserInfo>
      <UserInfo>
        <DisplayName>Robbert de Ruiter</DisplayName>
        <AccountId>120</AccountId>
        <AccountType/>
      </UserInfo>
      <UserInfo>
        <DisplayName>Kaylee van de Meent</DisplayName>
        <AccountId>121</AccountId>
        <AccountType/>
      </UserInfo>
      <UserInfo>
        <DisplayName>Judith Bos</DisplayName>
        <AccountId>89</AccountId>
        <AccountType/>
      </UserInfo>
      <UserInfo>
        <DisplayName>Anneke Wandel</DisplayName>
        <AccountId>84</AccountId>
        <AccountType/>
      </UserInfo>
      <UserInfo>
        <DisplayName>Simone van Boven</DisplayName>
        <AccountId>82</AccountId>
        <AccountType/>
      </UserInfo>
      <UserInfo>
        <DisplayName>Rianne Oostendorp</DisplayName>
        <AccountId>520</AccountId>
        <AccountType/>
      </UserInfo>
    </SharedWithUsers>
    <TaxCatchAll xmlns="fa592ecc-60aa-416c-960c-1ab098b08e8a" xsi:nil="true"/>
    <lcf76f155ced4ddcb4097134ff3c332f xmlns="6e7b207a-424c-4c5e-bc92-344fdf98c01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E5BB4158F3674D8427F1832F75FFA4" ma:contentTypeVersion="16" ma:contentTypeDescription="Een nieuw document maken." ma:contentTypeScope="" ma:versionID="fee5d678f10eef780698d3a72fb3919c">
  <xsd:schema xmlns:xsd="http://www.w3.org/2001/XMLSchema" xmlns:xs="http://www.w3.org/2001/XMLSchema" xmlns:p="http://schemas.microsoft.com/office/2006/metadata/properties" xmlns:ns2="6e7b207a-424c-4c5e-bc92-344fdf98c017" xmlns:ns3="fa592ecc-60aa-416c-960c-1ab098b08e8a" targetNamespace="http://schemas.microsoft.com/office/2006/metadata/properties" ma:root="true" ma:fieldsID="7d02921523587509952fdb7c1980e004" ns2:_="" ns3:_="">
    <xsd:import namespace="6e7b207a-424c-4c5e-bc92-344fdf98c017"/>
    <xsd:import namespace="fa592ecc-60aa-416c-960c-1ab098b08e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7b207a-424c-4c5e-bc92-344fdf98c0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925e5e5b-eb9a-48b3-8ebe-939122f3191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592ecc-60aa-416c-960c-1ab098b08e8a"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2ad9bc41-f7bf-491e-abc0-8c9923bd9641}" ma:internalName="TaxCatchAll" ma:showField="CatchAllData" ma:web="fa592ecc-60aa-416c-960c-1ab098b08e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D8621E-78F7-4CF9-94EA-0D4B49B02FFA}">
  <ds:schemaRefs>
    <ds:schemaRef ds:uri="http://schemas.microsoft.com/sharepoint/v3/contenttype/forms"/>
  </ds:schemaRefs>
</ds:datastoreItem>
</file>

<file path=customXml/itemProps2.xml><?xml version="1.0" encoding="utf-8"?>
<ds:datastoreItem xmlns:ds="http://schemas.openxmlformats.org/officeDocument/2006/customXml" ds:itemID="{60314390-AF90-4EF5-9AC0-AF42BB7B1180}">
  <ds:schemaRef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6e7b207a-424c-4c5e-bc92-344fdf98c017"/>
    <ds:schemaRef ds:uri="http://www.w3.org/XML/1998/namespace"/>
    <ds:schemaRef ds:uri="http://schemas.openxmlformats.org/package/2006/metadata/core-properties"/>
    <ds:schemaRef ds:uri="fa592ecc-60aa-416c-960c-1ab098b08e8a"/>
    <ds:schemaRef ds:uri="http://purl.org/dc/dcmitype/"/>
  </ds:schemaRefs>
</ds:datastoreItem>
</file>

<file path=customXml/itemProps3.xml><?xml version="1.0" encoding="utf-8"?>
<ds:datastoreItem xmlns:ds="http://schemas.openxmlformats.org/officeDocument/2006/customXml" ds:itemID="{F8584106-8F7A-4D27-8E3F-FEBDDEDE1F75}">
  <ds:schemaRefs>
    <ds:schemaRef ds:uri="6e7b207a-424c-4c5e-bc92-344fdf98c017"/>
    <ds:schemaRef ds:uri="fa592ecc-60aa-416c-960c-1ab098b08e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1365</TotalTime>
  <Words>5117</Words>
  <Application>Microsoft Office PowerPoint</Application>
  <PresentationFormat>Breedbeeld</PresentationFormat>
  <Paragraphs>255</Paragraphs>
  <Slides>21</Slides>
  <Notes>21</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Aptos</vt:lpstr>
      <vt:lpstr>Aptos Display</vt:lpstr>
      <vt:lpstr>Arial</vt:lpstr>
      <vt:lpstr>Calibri</vt:lpstr>
      <vt:lpstr>Calibri Light</vt:lpstr>
      <vt:lpstr>Kantoorthema</vt:lpstr>
      <vt:lpstr>PowerPoint-presentatie</vt:lpstr>
      <vt:lpstr>PowerPoint-presentatie</vt:lpstr>
      <vt:lpstr>PowerPoint-presentatie</vt:lpstr>
      <vt:lpstr>Het Zorgpad Palliatieve Zorg</vt:lpstr>
      <vt:lpstr>Casusopdracht 1: ‘Als een bewoner een sterke doodswens heeft’</vt:lpstr>
      <vt:lpstr>Casusopdracht 1</vt:lpstr>
      <vt:lpstr>Casusopdracht 2: ‘Onvrede bij familie’</vt:lpstr>
      <vt:lpstr>Casusopdracht 2</vt:lpstr>
      <vt:lpstr>Waar gaat het eigenlijk om?</vt:lpstr>
      <vt:lpstr>Bij communicatie let je op:    </vt:lpstr>
      <vt:lpstr>PowerPoint-presentatie</vt:lpstr>
      <vt:lpstr>PowerPoint-presentatie</vt:lpstr>
      <vt:lpstr>PowerPoint-presentatie</vt:lpstr>
      <vt:lpstr>Praten over de wensen, waarden en behoeften bieden we aan alle bewoners in palliatieve fase</vt:lpstr>
      <vt:lpstr>Gesprekken over waarden, wensen en behoeften</vt:lpstr>
      <vt:lpstr>Het Wensenboekje</vt:lpstr>
      <vt:lpstr>Hoe zou je het introduceren van  het Wensenboekje aanpakken?   </vt:lpstr>
      <vt:lpstr>Introductie boekje nieuwe bewoners  Wanneer?  Binnen 6 weken na opname  Waarom? Om tijdig in gesprek te gaan over de toekomst  Belangrijk om te benoemen Het gaat niet om levensverwachting  Van wie is het boekje? Van en voor de bewoner en naasten,  Wanneer bespreken? Tijdens de eerste zorgleefplan-bespreking  Als het boekje niet is gebruikt Stel in ieder geval deze 3 vragen: Hoe kijkt u naar de toekomst? Waar hoopt u op? Waar maakt u zich zorgen over? </vt:lpstr>
      <vt:lpstr>PowerPoint-presentatie</vt:lpstr>
      <vt:lpstr>PowerPoint-presentatie</vt:lpstr>
      <vt:lpstr>Dank voor je aandacht!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Anneke Francke</dc:creator>
  <cp:lastModifiedBy>Yvonne de Man</cp:lastModifiedBy>
  <cp:revision>263</cp:revision>
  <cp:lastPrinted>2026-02-13T16:32:50Z</cp:lastPrinted>
  <dcterms:created xsi:type="dcterms:W3CDTF">2020-02-11T14:35:33Z</dcterms:created>
  <dcterms:modified xsi:type="dcterms:W3CDTF">2026-05-28T09:04:16Z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0x010100D0E5BB4158F3674D8427F1832F75FFA4</vt:lpwstr>
  </property>
  <property fmtid="{D5CDD505-2E9C-101B-9397-08002B2CF9AE}" pid="3" name="MediaServiceImageTags">
    <vt:lpwstr/>
  </property>
</Properties>
</file>